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3" r:id="rId3"/>
    <p:sldId id="265" r:id="rId4"/>
    <p:sldId id="270" r:id="rId5"/>
    <p:sldId id="258" r:id="rId6"/>
    <p:sldId id="259" r:id="rId7"/>
    <p:sldId id="260" r:id="rId8"/>
    <p:sldId id="261" r:id="rId9"/>
    <p:sldId id="271" r:id="rId10"/>
    <p:sldId id="272" r:id="rId11"/>
    <p:sldId id="273" r:id="rId12"/>
    <p:sldId id="274" r:id="rId13"/>
    <p:sldId id="262" r:id="rId1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F4443-1F13-4A51-8FB6-43B04E5EB2E8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6A278D-CCDB-4CB0-9F67-E9323CA05F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683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A278D-CCDB-4CB0-9F67-E9323CA05FA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2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9CB-2D78-4B67-9E1D-F93B58B06AA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B425-7153-45BC-927D-F8351AC34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149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9CB-2D78-4B67-9E1D-F93B58B06AA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B425-7153-45BC-927D-F8351AC34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147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9CB-2D78-4B67-9E1D-F93B58B06AA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B425-7153-45BC-927D-F8351AC34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916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9CB-2D78-4B67-9E1D-F93B58B06AA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B425-7153-45BC-927D-F8351AC34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804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9CB-2D78-4B67-9E1D-F93B58B06AA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B425-7153-45BC-927D-F8351AC34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644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9CB-2D78-4B67-9E1D-F93B58B06AA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B425-7153-45BC-927D-F8351AC34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404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9CB-2D78-4B67-9E1D-F93B58B06AA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B425-7153-45BC-927D-F8351AC34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082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9CB-2D78-4B67-9E1D-F93B58B06AA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B425-7153-45BC-927D-F8351AC34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888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9CB-2D78-4B67-9E1D-F93B58B06AA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B425-7153-45BC-927D-F8351AC34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364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9CB-2D78-4B67-9E1D-F93B58B06AA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B425-7153-45BC-927D-F8351AC34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499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B9CB-2D78-4B67-9E1D-F93B58B06AA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3B425-7153-45BC-927D-F8351AC34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18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AB9CB-2D78-4B67-9E1D-F93B58B06AAE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3B425-7153-45BC-927D-F8351AC34D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97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7383" y="730476"/>
            <a:ext cx="11652068" cy="601934"/>
          </a:xfrm>
        </p:spPr>
        <p:txBody>
          <a:bodyPr>
            <a:noAutofit/>
          </a:bodyPr>
          <a:lstStyle/>
          <a:p>
            <a:r>
              <a:rPr lang="ru-RU" sz="2400" b="1" dirty="0"/>
              <a:t>Взаимодействие ведущих колледжей с сетью СПО, в том числе в других регионах Российской Федерации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39" y="1732847"/>
            <a:ext cx="10258697" cy="47395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05617" y="5826034"/>
            <a:ext cx="39338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Докладчик: директор ГАПОУ ТО «ТЛТ»</a:t>
            </a:r>
          </a:p>
          <a:p>
            <a:pPr algn="r"/>
            <a:r>
              <a:rPr lang="ru-RU" dirty="0" smtClean="0"/>
              <a:t>Николай Иванович Смолин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274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633745"/>
              </p:ext>
            </p:extLst>
          </p:nvPr>
        </p:nvGraphicFramePr>
        <p:xfrm>
          <a:off x="429621" y="362614"/>
          <a:ext cx="11222446" cy="619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0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21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ПОО ТО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Форма</a:t>
                      </a:r>
                      <a:r>
                        <a:rPr lang="ru-RU" sz="1400" baseline="0" dirty="0" smtClean="0"/>
                        <a:t> и содержание сетевого взаимодействия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ГАПОУ ТО «Тюменский</a:t>
                      </a:r>
                      <a:r>
                        <a:rPr lang="ru-RU" sz="1400" baseline="0" dirty="0" smtClean="0"/>
                        <a:t> техникум строительной индустрии и городского хозяйства»</a:t>
                      </a:r>
                      <a:endParaRPr lang="ru-RU" sz="14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Реализация</a:t>
                      </a:r>
                      <a:r>
                        <a:rPr lang="ru-RU" sz="1400" baseline="0" dirty="0" smtClean="0"/>
                        <a:t> проекта сетевой центр профессиональных кадров в строительстве (СЦПК);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baseline="0" dirty="0" smtClean="0"/>
                        <a:t>Взаимодействие с ПОО </a:t>
                      </a:r>
                      <a:r>
                        <a:rPr lang="ru-RU" sz="1400" baseline="0" dirty="0" err="1" smtClean="0"/>
                        <a:t>УрФО</a:t>
                      </a:r>
                      <a:r>
                        <a:rPr lang="ru-RU" sz="1400" baseline="0" dirty="0" smtClean="0"/>
                        <a:t> через очные и онлайн заседания ОМО по вопросам обмена методическими материалами (разработка программ, модулей, методик и технологий по перечню ТОП-50)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ГАПОУ ТО «Ишимский</a:t>
                      </a:r>
                      <a:r>
                        <a:rPr lang="ru-RU" sz="1400" baseline="0" dirty="0" smtClean="0"/>
                        <a:t> многопрофильный техникум»</a:t>
                      </a:r>
                      <a:endParaRPr lang="ru-RU" sz="1400" dirty="0" smtClean="0"/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Участие преподавателей в тренировочных сборах на базе МЦК;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Участие</a:t>
                      </a:r>
                      <a:r>
                        <a:rPr lang="ru-RU" sz="1400" baseline="0" dirty="0" smtClean="0"/>
                        <a:t> и мастер-классах на базе МЦК;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участие педагогов в работе проблемных  творческих групп по вопросам совершенствования образования, организованного специалистами МЦК;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Участие в </a:t>
                      </a:r>
                      <a:r>
                        <a:rPr lang="ru-RU" sz="1400" dirty="0" err="1" smtClean="0"/>
                        <a:t>в</a:t>
                      </a:r>
                      <a:r>
                        <a:rPr lang="ru-RU" sz="1400" dirty="0" smtClean="0"/>
                        <a:t> состав Центра непрерывного аграрного образования Тюменской области;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стажировки в Германии в академии "DEULA-</a:t>
                      </a:r>
                      <a:r>
                        <a:rPr lang="ru-RU" sz="1400" dirty="0" err="1" smtClean="0"/>
                        <a:t>Nienburg</a:t>
                      </a:r>
                      <a:r>
                        <a:rPr lang="ru-RU" sz="1400" dirty="0" smtClean="0"/>
                        <a:t>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участие в  тренировочных сборах на базе СЦК ГАПОУ</a:t>
                      </a:r>
                      <a:r>
                        <a:rPr lang="ru-RU" sz="1400" baseline="0" dirty="0" smtClean="0"/>
                        <a:t> ТО «</a:t>
                      </a:r>
                      <a:r>
                        <a:rPr lang="ru-RU" sz="1400" baseline="0" dirty="0" err="1" smtClean="0"/>
                        <a:t>ТТСИиГХ</a:t>
                      </a:r>
                      <a:r>
                        <a:rPr lang="ru-RU" sz="1400" baseline="0" dirty="0" smtClean="0"/>
                        <a:t>»;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ГАПОУ ТО «Тюменский</a:t>
                      </a:r>
                      <a:r>
                        <a:rPr lang="ru-RU" sz="1400" baseline="0" dirty="0" smtClean="0"/>
                        <a:t> колледж водного транспорта»</a:t>
                      </a:r>
                      <a:endParaRPr lang="ru-RU" sz="1400" dirty="0" smtClean="0"/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dirty="0" smtClean="0"/>
                        <a:t>Экспертиза</a:t>
                      </a:r>
                      <a:r>
                        <a:rPr lang="ru-RU" sz="1400" baseline="0" dirty="0" smtClean="0"/>
                        <a:t> ООП 15.01.35 Мастер слесарных работ специалистами </a:t>
                      </a:r>
                      <a:r>
                        <a:rPr lang="ru-RU" sz="1400" dirty="0" smtClean="0"/>
                        <a:t>МЦК в области промышленных и инженерных технологий, специализация «Машиностроение, управление сложными техническими системами, обработка материалов» (Свердловская область</a:t>
                      </a:r>
                      <a:r>
                        <a:rPr lang="ru-RU" sz="1400" baseline="0" dirty="0" smtClean="0"/>
                        <a:t>);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участие в рабочих встречах с представителями ПОО</a:t>
                      </a:r>
                      <a:r>
                        <a:rPr lang="ru-RU" sz="1400" baseline="0" dirty="0" smtClean="0"/>
                        <a:t> на базе МЦК в области искусства, дизайна и сферы услуг;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участие в разработке и обсуждении содержания образовательных программ по направлениям МЦК;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привлечение сертифицированного эксперта по компетенции Кондитерское дело в рамках деятельности Регионального базового центра;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использование базы МЦК при отработке конкурсных заданий по компетенции 34 Поварское дело;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привлечение экспертов для пилотной апробации демонстрационного экзамена;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Участие в работе Пленума ФУМО Укрупненной группы профессий, специальности 26.00.00 Техника и технологии кораблестроения и водного транспорта (ФГБОУ ВО «Государственный университет морского и речного флота имени адмирала С.О. Макарова») 13-14.04.2017 года;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Участие в обсуждении учебно-методических материалов разрабатываемых для специальности 26.02.03 Судовождение (на сайте </a:t>
                      </a:r>
                      <a:r>
                        <a:rPr lang="ru-RU" sz="1400" dirty="0" err="1" smtClean="0"/>
                        <a:t>Морречцентра</a:t>
                      </a:r>
                      <a:r>
                        <a:rPr lang="ru-RU" sz="1400" dirty="0" smtClean="0"/>
                        <a:t>)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14828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106988"/>
              </p:ext>
            </p:extLst>
          </p:nvPr>
        </p:nvGraphicFramePr>
        <p:xfrm>
          <a:off x="438329" y="562911"/>
          <a:ext cx="11222446" cy="491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0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1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ПОО ТО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Форма</a:t>
                      </a:r>
                      <a:r>
                        <a:rPr lang="ru-RU" sz="1400" baseline="0" dirty="0" smtClean="0"/>
                        <a:t> и содержание сетевого взаимодействия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ГАПОУ ТО «Тюменский колледж транспортных</a:t>
                      </a:r>
                    </a:p>
                    <a:p>
                      <a:pPr algn="ctr"/>
                      <a:r>
                        <a:rPr lang="ru-RU" sz="1400" dirty="0" smtClean="0"/>
                        <a:t> технологий и сервиса»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Учебно – тренировочные сборы на базе СЦК для подготовки обучающихся колледжей ТО к Чемпионату «WSR» по компетенции: «Ремонт легкого автомобиля». Принимали участие представители 10 ПОО;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dirty="0" smtClean="0"/>
                        <a:t>Конкурс профессионального мастерства среди мастеров производственного обучения по компетенции «Ремонт легкого автомобиля».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Принимали участие представители 10 ПОО;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Семинар-практикум для преподавателей и мастеров ПО Тюменской области по теме «Разработка образовательных программ и формирование УМК в соответствии с требованиями ФГОС ТОП-50»;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Организация обучения экспертов по программе «Повышения квалификации эксперта демонстрационного экзамена»;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Проведение на базе СЦК  лабораторно - практических работ  обучающимися  ГАПОУ ТО «</a:t>
                      </a:r>
                      <a:r>
                        <a:rPr lang="ru-RU" sz="1400" dirty="0" err="1" smtClean="0"/>
                        <a:t>Голышмановкий</a:t>
                      </a:r>
                      <a:r>
                        <a:rPr lang="ru-RU" sz="1400" dirty="0" smtClean="0"/>
                        <a:t> агропедагогический колледж»;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Обучения экспертов по программе «Повышения квалификации эксперта демонстрационного экзамена» по компетенции «Сварочные технологии» на базе ГАПОУ ТО «ТТСИИГХ»;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ГАПОУ ТО «Тюменский педагогический</a:t>
                      </a:r>
                      <a:r>
                        <a:rPr lang="ru-RU" sz="1400" baseline="0" dirty="0" smtClean="0"/>
                        <a:t> колледж»</a:t>
                      </a:r>
                      <a:endParaRPr lang="ru-RU" sz="1400" dirty="0" smtClean="0"/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Взаимодействие</a:t>
                      </a:r>
                      <a:r>
                        <a:rPr lang="ru-RU" sz="1400" baseline="0" dirty="0" smtClean="0"/>
                        <a:t> с МЦК при проведении </a:t>
                      </a:r>
                      <a:r>
                        <a:rPr lang="ru-RU" sz="1400" dirty="0" smtClean="0"/>
                        <a:t>сетевых мероприятий по обмену опытом (семинары, круглые столы, участие в конкурсах т.д.) с целью обсуждения проблем профессионального образования, трансляции опыта;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обучение педагогических работников ПОО ТО в части подготовки кадров по направлениям ТОП-50, ТОП-регион;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ГАПОУ ТО «Тюменский колледж экономики, управления и права</a:t>
                      </a:r>
                      <a:r>
                        <a:rPr lang="ru-RU" sz="1400" baseline="0" dirty="0" smtClean="0"/>
                        <a:t>»</a:t>
                      </a:r>
                      <a:endParaRPr lang="ru-RU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/>
                        <a:t>Участие в семинарах, курсах повышения квалификациях, конкурсах профессионального мастерства,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организованных МЦК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2921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716184"/>
              </p:ext>
            </p:extLst>
          </p:nvPr>
        </p:nvGraphicFramePr>
        <p:xfrm>
          <a:off x="438329" y="562911"/>
          <a:ext cx="11222446" cy="567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0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1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ПОО ТО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Форма</a:t>
                      </a:r>
                      <a:r>
                        <a:rPr lang="ru-RU" sz="1400" baseline="0" dirty="0" smtClean="0"/>
                        <a:t> и содержание сетевого взаимодействия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ГАПОУ ТО «Тюменский</a:t>
                      </a:r>
                      <a:r>
                        <a:rPr lang="ru-RU" sz="1400" baseline="0" dirty="0" smtClean="0"/>
                        <a:t> лесотехнический техникум»</a:t>
                      </a:r>
                      <a:endParaRPr lang="ru-RU" sz="14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Проведение</a:t>
                      </a:r>
                      <a:r>
                        <a:rPr lang="ru-RU" sz="1400" baseline="0" dirty="0" smtClean="0"/>
                        <a:t> тренировочных сборов мастеров производственного обучения ПОО ТО в формате </a:t>
                      </a:r>
                      <a:r>
                        <a:rPr lang="en-US" sz="1400" baseline="0" dirty="0" smtClean="0"/>
                        <a:t>WSR</a:t>
                      </a:r>
                      <a:r>
                        <a:rPr lang="ru-RU" sz="1400" baseline="0" dirty="0" smtClean="0"/>
                        <a:t> по компетенции «Электромонтаж»;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400" baseline="0" dirty="0" smtClean="0"/>
                        <a:t>Проведение отборочного чемпионата к Региональному чемпионату Тюменской области 2018 в формате </a:t>
                      </a:r>
                      <a:r>
                        <a:rPr lang="en-US" sz="1400" baseline="0" dirty="0" smtClean="0"/>
                        <a:t>WSR</a:t>
                      </a:r>
                      <a:r>
                        <a:rPr lang="ru-RU" sz="1400" baseline="0" dirty="0" smtClean="0"/>
                        <a:t> по компетенции «Электромонтаж»;</a:t>
                      </a:r>
                    </a:p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baseline="0" dirty="0" smtClean="0"/>
                        <a:t>Проведение ЛПЗ на базе СЦК для обучающихся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ГАПОУ ТО «Агротехнологический колледж»;</a:t>
                      </a:r>
                      <a:endParaRPr lang="ru-RU" sz="1400" dirty="0" smtClean="0"/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Проведение тренировочных сборов</a:t>
                      </a:r>
                      <a:r>
                        <a:rPr lang="ru-RU" sz="1400" baseline="0" dirty="0" smtClean="0"/>
                        <a:t> для участников конкурсов проф. мастерства по компетенциям «Электромонтаж» и «Плотницкое дело» из сети ПОО ТО;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400" baseline="0" dirty="0" smtClean="0"/>
                        <a:t>Взаимодействие с ГБПОУ города Москвы «Московский государственный образовательный комплекс» по вопросам организации учебного процесса по специальности 25.02.08 «Эксплуатация беспилотных авиационных систем»;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Разработка онлайн</a:t>
                      </a:r>
                      <a:r>
                        <a:rPr lang="ru-RU" sz="1400" baseline="0" dirty="0" smtClean="0"/>
                        <a:t> курсов, программ повышения квалификации и создание промо-ролика для видео канала </a:t>
                      </a:r>
                      <a:r>
                        <a:rPr lang="en-US" sz="1400" baseline="0" dirty="0" err="1" smtClean="0"/>
                        <a:t>youtube</a:t>
                      </a:r>
                      <a:r>
                        <a:rPr lang="ru-RU" sz="1400" baseline="0" dirty="0" smtClean="0"/>
                        <a:t> по профессии 08.01.24 Мастер столярно-плотничных, паркетных и стекольных работ в рамках участия в проекте проекта сетевой центр профессиональных кадров в строительстве (СЦПК);</a:t>
                      </a:r>
                      <a:endParaRPr lang="ru-RU" sz="14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ГАПОУ ТО «Тюменский</a:t>
                      </a:r>
                      <a:r>
                        <a:rPr lang="ru-RU" sz="1400" baseline="0" dirty="0" smtClean="0"/>
                        <a:t> техникум индустрии питания, коммерции и сервиса»</a:t>
                      </a:r>
                      <a:endParaRPr lang="ru-RU" sz="1400" dirty="0" smtClean="0"/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Программы повышения квалификации по внедрению ТОП-50, применению педагогических технологий (688 чел.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34 региона);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b="0" spc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Мероприятия по обмену опытом: проектные сессии,</a:t>
                      </a:r>
                      <a:r>
                        <a:rPr lang="ru-RU" sz="1400" b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мастер-классы, </a:t>
                      </a:r>
                      <a:r>
                        <a:rPr lang="ru-RU" sz="1400" b="0" spc="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вебинары</a:t>
                      </a:r>
                      <a:r>
                        <a:rPr lang="ru-RU" sz="1400" b="0" spc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стажировки (550 чел. 54 региона);</a:t>
                      </a:r>
                      <a:endParaRPr lang="ru-RU" sz="1400" b="0" spc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cs typeface="Arial" panose="020B0604020202020204" pitchFamily="34" charset="0"/>
                        </a:rPr>
                        <a:t>Консалтинг;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>
                          <a:latin typeface="+mn-lt"/>
                          <a:cs typeface="Arial" panose="020B0604020202020204" pitchFamily="34" charset="0"/>
                        </a:rPr>
                        <a:t>Методические рекомендации для системы СПО;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>
                          <a:latin typeface="+mn-lt"/>
                          <a:cs typeface="Arial" panose="020B0604020202020204" pitchFamily="34" charset="0"/>
                        </a:rPr>
                        <a:t>Трансфер образовательных программ;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>
                          <a:latin typeface="+mn-lt"/>
                          <a:cs typeface="Arial" panose="020B0604020202020204" pitchFamily="34" charset="0"/>
                        </a:rPr>
                        <a:t>Открытые банки лучших практик</a:t>
                      </a:r>
                      <a:r>
                        <a:rPr lang="ru-RU" sz="1400" baseline="0" dirty="0" smtClean="0">
                          <a:latin typeface="+mn-lt"/>
                          <a:cs typeface="Arial" panose="020B0604020202020204" pitchFamily="34" charset="0"/>
                        </a:rPr>
                        <a:t> и </a:t>
                      </a:r>
                      <a:r>
                        <a:rPr lang="ru-RU" sz="1400" dirty="0" smtClean="0">
                          <a:latin typeface="+mn-lt"/>
                          <a:cs typeface="Arial" panose="020B0604020202020204" pitchFamily="34" charset="0"/>
                        </a:rPr>
                        <a:t>технологий;</a:t>
                      </a:r>
                      <a:endParaRPr lang="en-US" sz="1400" dirty="0" smtClean="0"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>
                          <a:latin typeface="+mn-lt"/>
                          <a:cs typeface="Arial" panose="020B0604020202020204" pitchFamily="34" charset="0"/>
                        </a:rPr>
                        <a:t>Банки экспериментальных</a:t>
                      </a:r>
                      <a:r>
                        <a:rPr lang="ru-RU" sz="1400" baseline="0" dirty="0" smtClean="0">
                          <a:latin typeface="+mn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cs typeface="Arial" panose="020B0604020202020204" pitchFamily="34" charset="0"/>
                        </a:rPr>
                        <a:t>программ;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cs typeface="Arial" panose="020B0604020202020204" pitchFamily="34" charset="0"/>
                        </a:rPr>
                        <a:t>Сборники лучших практик;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cs typeface="Arial" panose="020B0604020202020204" pitchFamily="34" charset="0"/>
                        </a:rPr>
                        <a:t>Творческая лаборатория.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57367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27355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Предложения по улучшению качества взаимодействия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88274"/>
            <a:ext cx="10515600" cy="5288689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sz="1600" dirty="0" smtClean="0"/>
              <a:t>1. Разработка механизма сетевого использования материально-технической </a:t>
            </a:r>
            <a:r>
              <a:rPr lang="ru-RU" sz="1600" dirty="0"/>
              <a:t>базы </a:t>
            </a:r>
            <a:r>
              <a:rPr lang="ru-RU" sz="1600" dirty="0" smtClean="0"/>
              <a:t>ПОО.</a:t>
            </a:r>
          </a:p>
          <a:p>
            <a:pPr marL="0" lvl="0" indent="0">
              <a:buNone/>
            </a:pPr>
            <a:r>
              <a:rPr lang="ru-RU" sz="1600" dirty="0" smtClean="0"/>
              <a:t>2. Актуализация реестра </a:t>
            </a:r>
            <a:r>
              <a:rPr lang="ru-RU" sz="1600" dirty="0"/>
              <a:t>учебных тем по УД и ПМ каждой специальности, профессии, для освоения которых целесообразно привлекать ресурсы ПОО </a:t>
            </a:r>
            <a:r>
              <a:rPr lang="ru-RU" sz="1600" dirty="0" smtClean="0"/>
              <a:t>ТО</a:t>
            </a:r>
          </a:p>
          <a:p>
            <a:pPr marL="0" indent="0">
              <a:buNone/>
            </a:pPr>
            <a:r>
              <a:rPr lang="ru-RU" sz="1600" dirty="0" smtClean="0"/>
              <a:t>3. Обеспечение наличие </a:t>
            </a:r>
            <a:r>
              <a:rPr lang="ru-RU" sz="1600" dirty="0"/>
              <a:t>доступа к информационной базе:</a:t>
            </a:r>
          </a:p>
          <a:p>
            <a:pPr marL="0" indent="0">
              <a:buNone/>
            </a:pPr>
            <a:r>
              <a:rPr lang="ru-RU" sz="1600" dirty="0"/>
              <a:t>- базы методических рекомендаций по применению наиболее результативных методов, технологий и форм организации образовательного процесса; </a:t>
            </a:r>
          </a:p>
          <a:p>
            <a:pPr marL="0" indent="0">
              <a:buNone/>
            </a:pPr>
            <a:r>
              <a:rPr lang="ru-RU" sz="1600" dirty="0"/>
              <a:t>- банку контрольно-измерительных материалов, контрольно-оценочных средств для промежуточной и итоговой аттестации, в том числе задания для проведения демонстрационного экзамена по профессиям/специальностям из перечня ТОП- 50, входящим в область подготовки МЦК; </a:t>
            </a:r>
          </a:p>
          <a:p>
            <a:pPr marL="0" indent="0">
              <a:buNone/>
            </a:pPr>
            <a:r>
              <a:rPr lang="ru-RU" sz="1600" dirty="0"/>
              <a:t>- банку данных программ повышения квалификации;</a:t>
            </a:r>
          </a:p>
          <a:p>
            <a:pPr marL="0" indent="0">
              <a:buNone/>
            </a:pPr>
            <a:r>
              <a:rPr lang="ru-RU" sz="1600" dirty="0"/>
              <a:t>- банку передовых производственных и педагогических технологий; </a:t>
            </a:r>
          </a:p>
          <a:p>
            <a:pPr marL="0" indent="0">
              <a:buNone/>
            </a:pPr>
            <a:r>
              <a:rPr lang="ru-RU" sz="1600" dirty="0" smtClean="0"/>
              <a:t>- банку </a:t>
            </a:r>
            <a:r>
              <a:rPr lang="ru-RU" sz="1600" dirty="0"/>
              <a:t>информационных модулей, модулей визуализации об отечественных и зарубежных практиках подготовки </a:t>
            </a:r>
            <a:r>
              <a:rPr lang="ru-RU" sz="1600" dirty="0" smtClean="0"/>
              <a:t>кадров </a:t>
            </a:r>
            <a:r>
              <a:rPr lang="ru-RU" sz="1600" dirty="0"/>
              <a:t>по компетенциям </a:t>
            </a:r>
            <a:r>
              <a:rPr lang="ru-RU" sz="1600" dirty="0" err="1"/>
              <a:t>Ворлдскиллс</a:t>
            </a:r>
            <a:r>
              <a:rPr lang="ru-RU" sz="1600" dirty="0"/>
              <a:t> и профессиям/специальностям ТОП-50 области подготовки </a:t>
            </a:r>
            <a:r>
              <a:rPr lang="ru-RU" sz="1600" dirty="0" smtClean="0"/>
              <a:t>МЦК </a:t>
            </a:r>
          </a:p>
          <a:p>
            <a:pPr marL="0" indent="0">
              <a:buNone/>
            </a:pPr>
            <a:r>
              <a:rPr lang="ru-RU" sz="1600" dirty="0" smtClean="0"/>
              <a:t>4. </a:t>
            </a:r>
            <a:r>
              <a:rPr lang="ru-RU" sz="1600" dirty="0"/>
              <a:t>Кадровое взаимодействие (привлечение преподавателей, экспертов для организации образовательного процесса из других ПОО ТО</a:t>
            </a:r>
            <a:r>
              <a:rPr lang="ru-RU" sz="1600" dirty="0" smtClean="0"/>
              <a:t>)</a:t>
            </a:r>
          </a:p>
          <a:p>
            <a:pPr marL="0" indent="0">
              <a:buNone/>
            </a:pPr>
            <a:r>
              <a:rPr lang="ru-RU" sz="1600" dirty="0" smtClean="0"/>
              <a:t>5. Корректировка и согласование тематик курсов повышения квалификации с целью ликвидации дублирования</a:t>
            </a:r>
            <a:r>
              <a:rPr lang="en-US" sz="1600" dirty="0" smtClean="0"/>
              <a:t>$</a:t>
            </a:r>
          </a:p>
          <a:p>
            <a:pPr marL="0" lvl="0" indent="0">
              <a:buNone/>
            </a:pPr>
            <a:r>
              <a:rPr lang="en-US" sz="1600" dirty="0" smtClean="0"/>
              <a:t>6</a:t>
            </a:r>
            <a:r>
              <a:rPr lang="ru-RU" sz="1600" dirty="0" smtClean="0"/>
              <a:t>. Сбор</a:t>
            </a:r>
            <a:r>
              <a:rPr lang="ru-RU" sz="1600" dirty="0"/>
              <a:t>, анализ, обобщение и распространение в региональной системе СПО описаний передового зарубежного и отечественного опыта подготовки кадров по </a:t>
            </a:r>
            <a:r>
              <a:rPr lang="ru-RU" sz="1600" dirty="0" smtClean="0"/>
              <a:t>ТОП-50 и ТОП-регион.</a:t>
            </a:r>
            <a:endParaRPr lang="ru-RU" sz="1600" dirty="0"/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574912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3206"/>
            <a:ext cx="10515600" cy="261891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Нормативно-правовая основа сетевого взаимодействия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5393" y="870858"/>
            <a:ext cx="10937967" cy="9927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/>
              <a:t>МЕТОДИЧЕСКИЕ РЕКОМЕНДАЦИИ ПО ОРГАНИЗАЦИИ СЕТЕВОГО ВЗАИМОДЕЙСТВИЯ ОБЩЕОБРАЗОВАТЕЛЬНЫХ ОРГАНИЗАЦИЙ, ОРГАНИЗАЦИЙ ДОПОЛНИТЕЛЬНОГО ОБРАЗОВАНИЯ, ПРОФЕССИОНАЛЬНЫХ ОБРАЗОВАТЕЛЬНЫХ ОРГАНИЗАЦИЙ, ПРОМЫШЛЕННЫХ ПРЕДПРИЯТИЙ И БИЗНЕС-СТРУКТУР В СФЕРЕ НАУЧНО-ТЕХНИЧЕСКОГО ТВОРЧЕСТВА, В ТОМ ЧИСЛЕ </a:t>
            </a:r>
            <a:r>
              <a:rPr lang="ru-RU" sz="1200" b="1" dirty="0" smtClean="0"/>
              <a:t>РОБОТОТЕХНИКИ </a:t>
            </a:r>
            <a:r>
              <a:rPr lang="ru-RU" sz="1200" dirty="0" smtClean="0"/>
              <a:t>(ПИСЬМО </a:t>
            </a:r>
            <a:r>
              <a:rPr lang="ru-RU" sz="1200" dirty="0"/>
              <a:t>МИНИСТЕРСТВО ОБРАЗОВАНИЯ И НАУКИ РОССИЙСКОЙ </a:t>
            </a:r>
            <a:r>
              <a:rPr lang="ru-RU" sz="1200" dirty="0" smtClean="0"/>
              <a:t>ФЕДЕРАЦИИ </a:t>
            </a:r>
            <a:r>
              <a:rPr lang="ru-RU" sz="1200" dirty="0"/>
              <a:t>от 7 декабря 2015 г. N </a:t>
            </a:r>
            <a:r>
              <a:rPr lang="ru-RU" sz="1200" dirty="0" smtClean="0"/>
              <a:t>09-3482)</a:t>
            </a:r>
            <a:endParaRPr lang="ru-RU" sz="12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05393" y="2063932"/>
            <a:ext cx="3997235" cy="19594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</a:rPr>
              <a:t>Федеральным законом от 29 декабря 2012 г. N 273-ФЗ "Об образовании в Российской </a:t>
            </a:r>
            <a:r>
              <a:rPr lang="ru-RU" sz="1600" dirty="0" smtClean="0">
                <a:solidFill>
                  <a:schemeClr val="bg1"/>
                </a:solidFill>
              </a:rPr>
              <a:t>Федерации» (часть 1 статьи 13 и статья 15) </a:t>
            </a:r>
            <a:r>
              <a:rPr lang="ru-RU" sz="1600" dirty="0">
                <a:solidFill>
                  <a:schemeClr val="bg1"/>
                </a:solidFill>
              </a:rPr>
              <a:t>определена возможность реализации дополнительных образовательных программ в сетевой </a:t>
            </a:r>
            <a:r>
              <a:rPr lang="ru-RU" sz="1600" dirty="0" smtClean="0">
                <a:solidFill>
                  <a:schemeClr val="bg1"/>
                </a:solidFill>
              </a:rPr>
              <a:t>форме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16434" y="2063932"/>
            <a:ext cx="6426926" cy="19594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/>
              <a:t>…сетевое </a:t>
            </a:r>
            <a:r>
              <a:rPr lang="ru-RU" sz="1600" dirty="0"/>
              <a:t>взаимодействие позволяет решать образовательные задачи, которые ранее были не под силу отдельной образовательной организации, а также генерирует новые формы работы и форматы взаимодействия (сетевые проекты и программы, условия обмена образовательными результатами, средства для личностного и профессионального роста</a:t>
            </a:r>
            <a:r>
              <a:rPr lang="ru-RU" sz="1600" dirty="0" smtClean="0"/>
              <a:t>). </a:t>
            </a:r>
            <a:r>
              <a:rPr lang="ru-RU" sz="1600" dirty="0"/>
              <a:t>Таким образом, создается потенциал, который приводит как к развитию системы образования, так и к повышению качества образовательной </a:t>
            </a:r>
            <a:r>
              <a:rPr lang="ru-RU" sz="1600" dirty="0" smtClean="0"/>
              <a:t>деятельности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16434" y="4223658"/>
            <a:ext cx="6426926" cy="20900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/>
              <a:t>Под сетевым </a:t>
            </a:r>
            <a:r>
              <a:rPr lang="ru-RU" b="1" u="sng" dirty="0" smtClean="0"/>
              <a:t>взаимодействием ПОО </a:t>
            </a:r>
            <a:r>
              <a:rPr lang="ru-RU" dirty="0" smtClean="0"/>
              <a:t>понимается </a:t>
            </a:r>
            <a:r>
              <a:rPr lang="ru-RU" dirty="0"/>
              <a:t>способ совместной деятельности, организаций и учреждений, имеющих общие цели, ресурсы для их достижения и единый центр управления ими, в результате которой формируются совместные группы учащихся для освоения образовательных программ определенного уровня и направленности с использованием общих </a:t>
            </a:r>
            <a:r>
              <a:rPr lang="ru-RU" dirty="0" smtClean="0"/>
              <a:t>ресурсов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1885" y="4106091"/>
            <a:ext cx="4171869" cy="3744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ФГОС по профессиям и специальностям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05393" y="4568333"/>
            <a:ext cx="3997235" cy="3744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Нормативно-правовая база региона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5392" y="5081452"/>
            <a:ext cx="3997235" cy="3744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Локальные акты ПОО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8637" y="1931011"/>
            <a:ext cx="4310743" cy="438270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5392" y="5523298"/>
            <a:ext cx="3997235" cy="3744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Договоры между участниками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4846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91678" y="220747"/>
            <a:ext cx="10515600" cy="27976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Взаимные интересы </a:t>
            </a:r>
            <a:r>
              <a:rPr lang="ru-RU" sz="2400" dirty="0"/>
              <a:t>участников сетевого взаимодействия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33137" y="933651"/>
            <a:ext cx="11261558" cy="7603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/>
              <a:t>Адаптация к новым условиям в сжатые сроки возможна только при активном взаимодействии всех субъектов образовательной деятельности на основе общих целей и интересов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3137" y="1746984"/>
            <a:ext cx="11261558" cy="7603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Повышение </a:t>
            </a:r>
            <a:r>
              <a:rPr lang="ru-RU" dirty="0"/>
              <a:t>эффективности образовательной деятельности и качества образовательного </a:t>
            </a:r>
            <a:r>
              <a:rPr lang="ru-RU" dirty="0" smtClean="0"/>
              <a:t>результата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3137" y="2565128"/>
            <a:ext cx="11261558" cy="7603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Расширение </a:t>
            </a:r>
            <a:r>
              <a:rPr lang="ru-RU" dirty="0"/>
              <a:t>ресурсных возможностей образовательной организации, в том числе восполнения недостаточности материально-технического обеспечения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3137" y="3383272"/>
            <a:ext cx="11261558" cy="7603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Привлечение </a:t>
            </a:r>
            <a:r>
              <a:rPr lang="ru-RU" dirty="0"/>
              <a:t>квалифицированных специалистов </a:t>
            </a:r>
            <a:r>
              <a:rPr lang="ru-RU" dirty="0" smtClean="0"/>
              <a:t>в образовательные </a:t>
            </a:r>
            <a:r>
              <a:rPr lang="ru-RU" dirty="0"/>
              <a:t>организации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699" y="4201416"/>
            <a:ext cx="11261558" cy="21127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/>
              <a:t>Участие коммерческих организаций и предприятий может быть обусловлено решением следующих задач:</a:t>
            </a:r>
          </a:p>
          <a:p>
            <a:pPr algn="just"/>
            <a:r>
              <a:rPr lang="ru-RU" dirty="0" smtClean="0"/>
              <a:t>- кадровая </a:t>
            </a:r>
            <a:r>
              <a:rPr lang="ru-RU" dirty="0"/>
              <a:t>заинтересованность (взаимодействие с квалифицированными специалистами </a:t>
            </a:r>
            <a:r>
              <a:rPr lang="ru-RU" dirty="0" smtClean="0"/>
              <a:t>в образовательной и </a:t>
            </a:r>
            <a:r>
              <a:rPr lang="ru-RU" dirty="0"/>
              <a:t>научно-технической сфере, формирование кадрового ресурса, привлечение молодых специалистов, участие в профориентационной работе и т.п.);</a:t>
            </a:r>
          </a:p>
          <a:p>
            <a:pPr algn="just"/>
            <a:r>
              <a:rPr lang="ru-RU" dirty="0" smtClean="0"/>
              <a:t>- информационная </a:t>
            </a:r>
            <a:r>
              <a:rPr lang="ru-RU" dirty="0"/>
              <a:t>заинтересованность (возможность получить доступ к новым техническим идеям, технологиям, в том числе на этапе зарождения, участвовать в их разработках);</a:t>
            </a:r>
          </a:p>
          <a:p>
            <a:pPr algn="just"/>
            <a:r>
              <a:rPr lang="ru-RU" dirty="0"/>
              <a:t>финансовая заинтересованность (возможность получить прибыль, налоговые льготы и т.п.).</a:t>
            </a:r>
          </a:p>
        </p:txBody>
      </p:sp>
    </p:spTree>
    <p:extLst>
      <p:ext uri="{BB962C8B-B14F-4D97-AF65-F5344CB8AC3E}">
        <p14:creationId xmlns:p14="http://schemas.microsoft.com/office/powerpoint/2010/main" val="1044031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2620"/>
            <a:ext cx="10515600" cy="414521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Риски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2504" y="683394"/>
            <a:ext cx="9403883" cy="18769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Экономический кризис и его последствия, отсутствие достоверных прогнозных данных о востребованности в кадрах рабочих и специалистов могут серьезным образом повлиять на состояние системы профессионального образования, на развитие социального партнерства образовательных учреждений и работодателей, на подготовку рабочих кадров и специалистов в необходимом количестве и качестве.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01041" y="2704700"/>
            <a:ext cx="9578742" cy="187692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Возможные (или предполагаемые) негативные социальные последствия для работников образовательных организаций, что обосновано усилением конкуренции в системы профессионального образования, изменением отдельных существенных условий деятельности персонала, увеличением нагрузок, связанных с трудоемкими процедурами формирования сетевых образовательных программ и индивидуальных образовательных траекторий;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83331" y="4726007"/>
            <a:ext cx="9578742" cy="16940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Неготовность </a:t>
            </a:r>
            <a:r>
              <a:rPr lang="ru-RU" dirty="0" smtClean="0"/>
              <a:t>руководителей и сотрудников </a:t>
            </a:r>
            <a:r>
              <a:rPr lang="ru-RU" dirty="0"/>
              <a:t>образовательных организаций к реорганизации (созданию и организации функционирования образовательных комплексов, реализации программ в сетевом формате, транслированию положительного опыта на систему и др.).</a:t>
            </a:r>
          </a:p>
        </p:txBody>
      </p:sp>
    </p:spTree>
    <p:extLst>
      <p:ext uri="{BB962C8B-B14F-4D97-AF65-F5344CB8AC3E}">
        <p14:creationId xmlns:p14="http://schemas.microsoft.com/office/powerpoint/2010/main" val="146922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94425"/>
              </p:ext>
            </p:extLst>
          </p:nvPr>
        </p:nvGraphicFramePr>
        <p:xfrm>
          <a:off x="217711" y="484534"/>
          <a:ext cx="11573695" cy="5890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7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62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026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37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№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ПОО</a:t>
                      </a:r>
                      <a:endParaRPr lang="ru-RU" sz="1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Сетевое</a:t>
                      </a:r>
                      <a:r>
                        <a:rPr lang="ru-RU" sz="1200" baseline="0" dirty="0" smtClean="0"/>
                        <a:t> взаимодействие 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7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</a:t>
                      </a:r>
                      <a:r>
                        <a:rPr lang="ru-RU" sz="1200" baseline="0" dirty="0" smtClean="0"/>
                        <a:t> МЦК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 ПОО ТО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</a:t>
                      </a:r>
                      <a:r>
                        <a:rPr lang="ru-RU" sz="1200" baseline="0" dirty="0" smtClean="0"/>
                        <a:t> ПОО РФ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международный</a:t>
                      </a:r>
                      <a:r>
                        <a:rPr lang="ru-RU" sz="1200" baseline="0" dirty="0" smtClean="0"/>
                        <a:t> уровень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7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ГАПОУ ТО «Агротехнологический колледж»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МЦК в области обслуживания транспорта и логистики (Ульяновская область)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ГАПОУ ТО «ИМТ»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ГАПОУ ТО «ЗАПТ»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ГАПОУ ТО «ГАПК»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4) ГАПОУ ТО «ТЛТ»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5) ГАПОУ ТО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«ТМТ»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ГБПОУ «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Шадринский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политехнический колледж»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ГБПОУ «Курганский техникум сервиса и технологий"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Академия </a:t>
                      </a:r>
                      <a:r>
                        <a:rPr lang="en-US" sz="1200" dirty="0" smtClean="0"/>
                        <a:t>DEULA-</a:t>
                      </a:r>
                      <a:r>
                        <a:rPr lang="en-US" sz="1200" dirty="0" err="1" smtClean="0"/>
                        <a:t>Nienburg</a:t>
                      </a:r>
                      <a:r>
                        <a:rPr lang="ru-RU" sz="1200" dirty="0" smtClean="0"/>
                        <a:t> 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7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ГАПОУ ТО «</a:t>
                      </a:r>
                      <a:r>
                        <a:rPr lang="ru-RU" sz="1200" dirty="0" err="1" smtClean="0"/>
                        <a:t>Голышмановский</a:t>
                      </a:r>
                      <a:r>
                        <a:rPr lang="ru-RU" sz="1200" dirty="0" smtClean="0"/>
                        <a:t> агропедагогический колледж»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МЦК в области искусства, дизайна и сферы услуг (Тюменская</a:t>
                      </a:r>
                      <a:r>
                        <a:rPr lang="ru-RU" sz="1200" baseline="0" dirty="0" smtClean="0"/>
                        <a:t> область)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1) ГАПОУ ТО «</a:t>
                      </a:r>
                      <a:r>
                        <a:rPr lang="ru-RU" sz="1200" dirty="0" err="1" smtClean="0"/>
                        <a:t>ТКТТиС</a:t>
                      </a:r>
                      <a:r>
                        <a:rPr lang="ru-RU" sz="1200" dirty="0" smtClean="0"/>
                        <a:t>»</a:t>
                      </a:r>
                    </a:p>
                    <a:p>
                      <a:r>
                        <a:rPr lang="ru-RU" sz="1200" dirty="0" smtClean="0"/>
                        <a:t>2) ГАПОУ ТО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«</a:t>
                      </a:r>
                      <a:r>
                        <a:rPr lang="ru-RU" sz="1200" dirty="0" err="1" smtClean="0"/>
                        <a:t>ТТИПКиС</a:t>
                      </a:r>
                      <a:r>
                        <a:rPr lang="ru-RU" sz="1200" dirty="0" smtClean="0"/>
                        <a:t>»</a:t>
                      </a:r>
                    </a:p>
                    <a:p>
                      <a:r>
                        <a:rPr lang="ru-RU" sz="1200" dirty="0" smtClean="0"/>
                        <a:t>3) ГАПОУ ТО «ТЛТ»</a:t>
                      </a:r>
                    </a:p>
                    <a:p>
                      <a:r>
                        <a:rPr lang="ru-RU" sz="1200" dirty="0" smtClean="0"/>
                        <a:t>4) ГАПОУ ТО «АТК»</a:t>
                      </a:r>
                    </a:p>
                    <a:p>
                      <a:r>
                        <a:rPr lang="ru-RU" sz="1200" dirty="0" smtClean="0"/>
                        <a:t>5) ГАПОУ ТО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«</a:t>
                      </a:r>
                      <a:r>
                        <a:rPr lang="ru-RU" sz="1200" dirty="0" err="1" smtClean="0"/>
                        <a:t>ТТСИиГХ</a:t>
                      </a:r>
                      <a:r>
                        <a:rPr lang="ru-RU" sz="1200" dirty="0" smtClean="0"/>
                        <a:t>»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1) ГБПОУ</a:t>
                      </a:r>
                      <a:r>
                        <a:rPr lang="ru-RU" sz="1200" baseline="0" dirty="0" smtClean="0"/>
                        <a:t> РМ «</a:t>
                      </a:r>
                      <a:r>
                        <a:rPr lang="ru-RU" sz="1200" dirty="0" err="1" smtClean="0"/>
                        <a:t>Кемлянский</a:t>
                      </a:r>
                      <a:r>
                        <a:rPr lang="ru-RU" sz="1200" dirty="0" smtClean="0"/>
                        <a:t> аграрный колледж»</a:t>
                      </a:r>
                    </a:p>
                    <a:p>
                      <a:r>
                        <a:rPr lang="ru-RU" sz="1200" dirty="0" smtClean="0"/>
                        <a:t>2) ГБПОУ Республики Марий-Эл «Йошкар-Олинский колледж»</a:t>
                      </a:r>
                    </a:p>
                    <a:p>
                      <a:r>
                        <a:rPr lang="ru-RU" sz="1200" dirty="0" smtClean="0"/>
                        <a:t>3) ГБПОУ «</a:t>
                      </a:r>
                      <a:r>
                        <a:rPr lang="ru-RU" sz="1200" dirty="0" err="1" smtClean="0"/>
                        <a:t>Шадринский</a:t>
                      </a:r>
                      <a:r>
                        <a:rPr lang="ru-RU" sz="1200" dirty="0" smtClean="0"/>
                        <a:t> политехнический колледж»</a:t>
                      </a:r>
                    </a:p>
                    <a:p>
                      <a:r>
                        <a:rPr lang="ru-RU" sz="1200" dirty="0" smtClean="0"/>
                        <a:t> 4) ГАПОУ СО «</a:t>
                      </a:r>
                      <a:r>
                        <a:rPr lang="ru-RU" sz="1200" dirty="0" err="1" smtClean="0"/>
                        <a:t>Новокуйбышевский</a:t>
                      </a:r>
                      <a:r>
                        <a:rPr lang="ru-RU" sz="1200" dirty="0" smtClean="0"/>
                        <a:t> гуманитарно-технологический колледж»</a:t>
                      </a:r>
                    </a:p>
                    <a:p>
                      <a:r>
                        <a:rPr lang="ru-RU" sz="1200" dirty="0" smtClean="0"/>
                        <a:t>5) ГОУ ВО МО «Государственный гуманитарно-технологический университет»</a:t>
                      </a:r>
                      <a:r>
                        <a:rPr lang="ru-RU" sz="1200" baseline="0" dirty="0" smtClean="0"/>
                        <a:t> </a:t>
                      </a:r>
                    </a:p>
                    <a:p>
                      <a:r>
                        <a:rPr lang="ru-RU" sz="1200" dirty="0" smtClean="0"/>
                        <a:t>6) ГБПОУ «</a:t>
                      </a:r>
                      <a:r>
                        <a:rPr lang="ru-RU" sz="1200" dirty="0" err="1" smtClean="0"/>
                        <a:t>Перевозский</a:t>
                      </a:r>
                      <a:r>
                        <a:rPr lang="ru-RU" sz="1200" dirty="0" smtClean="0"/>
                        <a:t> строительный колледж»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7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ГАПОУ ТО «Западно-Сибирский государственный колледж»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1) ГАПОУ ТО «ТПК»</a:t>
                      </a:r>
                    </a:p>
                    <a:p>
                      <a:r>
                        <a:rPr lang="ru-RU" sz="1200" dirty="0" smtClean="0"/>
                        <a:t>2) ГАПОУ ТО «ИМТ»</a:t>
                      </a:r>
                    </a:p>
                    <a:p>
                      <a:r>
                        <a:rPr lang="ru-RU" sz="1200" dirty="0" smtClean="0"/>
                        <a:t>3) ГАПОУ ТО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«</a:t>
                      </a:r>
                      <a:r>
                        <a:rPr lang="ru-RU" sz="1200" dirty="0" err="1" smtClean="0"/>
                        <a:t>ТТИПКиС</a:t>
                      </a:r>
                      <a:r>
                        <a:rPr lang="ru-RU" sz="1200" dirty="0" smtClean="0"/>
                        <a:t>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4)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ГАПОУ ТО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«</a:t>
                      </a:r>
                      <a:r>
                        <a:rPr lang="ru-RU" sz="1200" dirty="0" err="1" smtClean="0"/>
                        <a:t>ТТСИиГХ</a:t>
                      </a:r>
                      <a:r>
                        <a:rPr lang="ru-RU" sz="1200" dirty="0" smtClean="0"/>
                        <a:t>»</a:t>
                      </a:r>
                    </a:p>
                    <a:p>
                      <a:r>
                        <a:rPr lang="ru-RU" sz="1200" dirty="0" smtClean="0"/>
                        <a:t>5) ГАПОУ ТО «ЗАПТ»</a:t>
                      </a:r>
                    </a:p>
                    <a:p>
                      <a:r>
                        <a:rPr lang="ru-RU" sz="1200" dirty="0" smtClean="0"/>
                        <a:t>6) ГАПОУ ТО</a:t>
                      </a:r>
                      <a:r>
                        <a:rPr lang="ru-RU" sz="1200" baseline="0" dirty="0" smtClean="0"/>
                        <a:t> «ТМТ»</a:t>
                      </a:r>
                    </a:p>
                    <a:p>
                      <a:r>
                        <a:rPr lang="ru-RU" sz="1200" baseline="0" dirty="0" smtClean="0"/>
                        <a:t>7) ГАПОУ ТО «ТКВТ»</a:t>
                      </a:r>
                    </a:p>
                    <a:p>
                      <a:r>
                        <a:rPr lang="ru-RU" sz="1200" baseline="0" dirty="0" smtClean="0"/>
                        <a:t>8) ГАПОУ ТО «ТМК им. В. Солдатова»</a:t>
                      </a:r>
                    </a:p>
                    <a:p>
                      <a:r>
                        <a:rPr lang="ru-RU" sz="1200" baseline="0" dirty="0" smtClean="0"/>
                        <a:t>9) ГАПОУ ТО «ИМК»</a:t>
                      </a:r>
                    </a:p>
                    <a:p>
                      <a:r>
                        <a:rPr lang="ru-RU" sz="1200" baseline="0" dirty="0" smtClean="0"/>
                        <a:t>10) ГАПОУ ТО «ТМК»</a:t>
                      </a:r>
                    </a:p>
                    <a:p>
                      <a:r>
                        <a:rPr lang="ru-RU" sz="1200" baseline="0" dirty="0" smtClean="0"/>
                        <a:t>11) ГАПОУ ТО «ТЛТ»</a:t>
                      </a:r>
                      <a:r>
                        <a:rPr lang="ru-RU" sz="1200" dirty="0" smtClean="0"/>
                        <a:t>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1) БПОУ ОО «Омский колледж профессиональных технологий»</a:t>
                      </a:r>
                    </a:p>
                    <a:p>
                      <a:r>
                        <a:rPr lang="ru-RU" sz="1200" dirty="0" smtClean="0"/>
                        <a:t>2) БУПО ХМАО «</a:t>
                      </a:r>
                      <a:r>
                        <a:rPr lang="ru-RU" sz="1200" dirty="0" err="1" smtClean="0"/>
                        <a:t>Нижневартовский</a:t>
                      </a:r>
                      <a:r>
                        <a:rPr lang="ru-RU" sz="1200" dirty="0" smtClean="0"/>
                        <a:t>  социально-гуманитарный колледж»</a:t>
                      </a:r>
                    </a:p>
                    <a:p>
                      <a:r>
                        <a:rPr lang="ru-RU" sz="1200" dirty="0" smtClean="0"/>
                        <a:t>3) ГБПОУ «Уфимский колледж статистики, информатики и вычислительной техники»</a:t>
                      </a:r>
                    </a:p>
                    <a:p>
                      <a:r>
                        <a:rPr lang="ru-RU" sz="1200" dirty="0" smtClean="0"/>
                        <a:t>4) ГБПОУ «Челябинский государственный промышленно-гуманитарный техникум им. А.В. Яковлева»</a:t>
                      </a:r>
                    </a:p>
                    <a:p>
                      <a:r>
                        <a:rPr lang="ru-RU" sz="1200" dirty="0" smtClean="0"/>
                        <a:t>5) ГБПОУ НО «Новосибирский профессионально-педагогический колледж»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799699" y="85993"/>
            <a:ext cx="10515600" cy="414521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Сетевое взаимодействие ПОО ТО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51026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152555"/>
              </p:ext>
            </p:extLst>
          </p:nvPr>
        </p:nvGraphicFramePr>
        <p:xfrm>
          <a:off x="243837" y="362614"/>
          <a:ext cx="11573695" cy="5890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7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40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158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906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37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№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ПОО</a:t>
                      </a:r>
                      <a:endParaRPr lang="ru-RU" sz="1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Сетевое</a:t>
                      </a:r>
                      <a:r>
                        <a:rPr lang="ru-RU" sz="1200" baseline="0" dirty="0" smtClean="0"/>
                        <a:t> взаимодействие 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7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</a:t>
                      </a:r>
                      <a:r>
                        <a:rPr lang="ru-RU" sz="1200" baseline="0" dirty="0" smtClean="0"/>
                        <a:t> МЦК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 ПОО ТО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</a:t>
                      </a:r>
                      <a:r>
                        <a:rPr lang="ru-RU" sz="1200" baseline="0" dirty="0" smtClean="0"/>
                        <a:t> ПОО РФ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международный</a:t>
                      </a:r>
                      <a:r>
                        <a:rPr lang="ru-RU" sz="1200" baseline="0" dirty="0" smtClean="0"/>
                        <a:t> уровень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7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ГАПОУ ТО «Т</a:t>
                      </a:r>
                      <a:r>
                        <a:rPr lang="ru-RU" sz="1200" baseline="0" dirty="0" smtClean="0"/>
                        <a:t>обольский многопрофильный техникум»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1) МЦК в области промышленных и инженерных технологий (специализация «Автоматизация, радиотехника и электроника») (Чувашия)</a:t>
                      </a:r>
                      <a:r>
                        <a:rPr lang="ru-RU" sz="1200" baseline="0" dirty="0" smtClean="0"/>
                        <a:t> </a:t>
                      </a:r>
                    </a:p>
                    <a:p>
                      <a:r>
                        <a:rPr lang="ru-RU" sz="1200" dirty="0" smtClean="0"/>
                        <a:t>2) МЦК ГАПОУ ТО «Тюменский техникум индустрии питания, коммерции и сервиса»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ГАПОУ ТО «АТК»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ГАПОУ ТО «</a:t>
                      </a:r>
                      <a:r>
                        <a:rPr lang="ru-RU" sz="1200" dirty="0" err="1" smtClean="0"/>
                        <a:t>ТКТТиС</a:t>
                      </a:r>
                      <a:r>
                        <a:rPr lang="ru-RU" sz="1200" dirty="0" smtClean="0"/>
                        <a:t>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ГАПОУ ТО «ЗАПТ»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4) ГАПОУ ТО «ИМТ»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5) ГАПОУ ТО «ТПК»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7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ГАПОУ ТО «Тюменский</a:t>
                      </a:r>
                      <a:r>
                        <a:rPr lang="ru-RU" sz="1200" baseline="0" dirty="0" smtClean="0"/>
                        <a:t> техникум строительной индустрии и городского хозяйства»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1) МЦК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в области искусства, дизайна и сферы услуг (Тюменская область)</a:t>
                      </a:r>
                    </a:p>
                    <a:p>
                      <a:r>
                        <a:rPr lang="ru-RU" sz="1200" dirty="0" smtClean="0"/>
                        <a:t>2) МЦК в области промышленных и инженерных технологий (специализация «Машиностроение, управление сложными техническими системами, обработка материалов») (Свердловская область)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3) МЦК в области промышленных и инженерных технологий (специализация «Автоматизация, радиотехника и электроника») (Чувашия)</a:t>
                      </a:r>
                      <a:r>
                        <a:rPr lang="ru-RU" sz="1200" baseline="0" dirty="0" smtClean="0"/>
                        <a:t> </a:t>
                      </a:r>
                      <a:endParaRPr lang="ru-RU" sz="1200" dirty="0" smtClean="0"/>
                    </a:p>
                    <a:p>
                      <a:r>
                        <a:rPr lang="ru-RU" sz="1200" dirty="0" smtClean="0"/>
                        <a:t>4) МЦК в области промышленных и инженерных технологий (специализация «Машиностроение, управление сложными техническими системами, обработка материалов») (Хабаровский</a:t>
                      </a:r>
                      <a:r>
                        <a:rPr lang="ru-RU" sz="1200" baseline="0" dirty="0" smtClean="0"/>
                        <a:t> край)</a:t>
                      </a:r>
                    </a:p>
                    <a:p>
                      <a:r>
                        <a:rPr lang="ru-RU" sz="1200" baseline="0" dirty="0" smtClean="0"/>
                        <a:t>5) МЦК в области строительства (Московская область)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/>
                        <a:t>6) </a:t>
                      </a:r>
                      <a:r>
                        <a:rPr lang="ru-RU" sz="1200" dirty="0" smtClean="0"/>
                        <a:t>МЦК в области искусства, дизайна и сферы услуг (Тюменская</a:t>
                      </a:r>
                      <a:r>
                        <a:rPr lang="ru-RU" sz="1200" baseline="0" dirty="0" smtClean="0"/>
                        <a:t> область)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200" baseline="0" dirty="0" smtClean="0"/>
                        <a:t>1) ГАПОУ ТО «ТЛТ»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/>
                        <a:t>2) </a:t>
                      </a:r>
                      <a:r>
                        <a:rPr lang="ru-RU" sz="1200" dirty="0" smtClean="0"/>
                        <a:t>ГАПОУ ТО «ЗАПТ»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200" dirty="0" smtClean="0"/>
                        <a:t>3) ГАПОУ ТО «ГАПК»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200" dirty="0" smtClean="0"/>
                        <a:t>4) ГАПОУ ТО «ТМТ»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 рамках работы</a:t>
                      </a:r>
                      <a:r>
                        <a:rPr lang="ru-RU" sz="1200" baseline="0" dirty="0" smtClean="0"/>
                        <a:t> Окружного МО работников ПОО </a:t>
                      </a:r>
                      <a:r>
                        <a:rPr lang="ru-RU" sz="1200" baseline="0" dirty="0" err="1" smtClean="0"/>
                        <a:t>УрФО</a:t>
                      </a:r>
                      <a:r>
                        <a:rPr lang="ru-RU" sz="1200" baseline="0" dirty="0" smtClean="0"/>
                        <a:t> по УГС 08.00.00 осуществляется взаимодействие с 48 образовательными организациями Челябинской, Свердловской, Курганской, Тюменской областей и ЯНАО.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7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6.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ГАПОУ ТО «Ишимский</a:t>
                      </a:r>
                      <a:r>
                        <a:rPr lang="ru-RU" sz="1200" baseline="0" dirty="0" smtClean="0"/>
                        <a:t> многопрофильный техникум»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1) МЦК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в области искусства, дизайна и сферы услуг (Тюменская область)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/>
                        <a:t>1) </a:t>
                      </a:r>
                      <a:r>
                        <a:rPr lang="ru-RU" sz="1200" dirty="0" smtClean="0"/>
                        <a:t>ГАПОУ ТО «ЗАПТ»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ГАПОУ ТО «АТК»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ГАПОУ ТО «ТПК»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4) 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ГАПОУ ТО «</a:t>
                      </a:r>
                      <a:r>
                        <a:rPr lang="ru-RU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ТТСИиГХ</a:t>
                      </a:r>
                      <a:r>
                        <a:rPr lang="ru-RU" sz="1200" dirty="0" smtClean="0"/>
                        <a:t>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6292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567090"/>
              </p:ext>
            </p:extLst>
          </p:nvPr>
        </p:nvGraphicFramePr>
        <p:xfrm>
          <a:off x="243837" y="214568"/>
          <a:ext cx="11573695" cy="6347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7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50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948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56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411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37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№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ПОО</a:t>
                      </a:r>
                      <a:endParaRPr lang="ru-RU" sz="1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Сетевое</a:t>
                      </a:r>
                      <a:r>
                        <a:rPr lang="ru-RU" sz="1200" baseline="0" dirty="0" smtClean="0"/>
                        <a:t> взаимодействие 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7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</a:t>
                      </a:r>
                      <a:r>
                        <a:rPr lang="ru-RU" sz="1200" baseline="0" dirty="0" smtClean="0"/>
                        <a:t> МЦК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 ПОО ТО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</a:t>
                      </a:r>
                      <a:r>
                        <a:rPr lang="ru-RU" sz="1200" baseline="0" dirty="0" smtClean="0"/>
                        <a:t> ПОО РФ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международный</a:t>
                      </a:r>
                      <a:r>
                        <a:rPr lang="ru-RU" sz="1200" baseline="0" dirty="0" smtClean="0"/>
                        <a:t> уровень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7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7.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ГАПОУ ТО «Тюменский</a:t>
                      </a:r>
                      <a:r>
                        <a:rPr lang="ru-RU" sz="1200" baseline="0" dirty="0" smtClean="0"/>
                        <a:t> колледж водного транспорта»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1)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МЦК в области промышленных и инженерных технологий, специализация «Машиностроение, управление сложными техническими системами, обработка материалов» (Свердловская область</a:t>
                      </a:r>
                      <a:r>
                        <a:rPr lang="ru-RU" sz="1200" baseline="0" dirty="0" smtClean="0"/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2) МЦК в области искусства, дизайна и сферы услуг (Тюменская</a:t>
                      </a:r>
                      <a:r>
                        <a:rPr lang="ru-RU" sz="1200" baseline="0" dirty="0" smtClean="0"/>
                        <a:t> область)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1) ФГБОУ ВО «Государственный университет морского и речного флота имени адмирала С.О. Макарова»</a:t>
                      </a:r>
                    </a:p>
                    <a:p>
                      <a:r>
                        <a:rPr lang="ru-RU" sz="1200" dirty="0" smtClean="0"/>
                        <a:t>2) ФГБУ «Учебно-методический центр на морском и речном транспорте» </a:t>
                      </a:r>
                    </a:p>
                    <a:p>
                      <a:r>
                        <a:rPr lang="ru-RU" sz="1200" dirty="0" smtClean="0"/>
                        <a:t>3) ОГБПОУ «Томский техникум водного транспорта и судоходства»</a:t>
                      </a:r>
                    </a:p>
                    <a:p>
                      <a:r>
                        <a:rPr lang="ru-RU" sz="1200" dirty="0" smtClean="0"/>
                        <a:t>4) СПб ГАПОУ «Санкт-Петербургский морской технический колледж»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7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8.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ГАПОУ ТО «Тюменский колледж транспортных</a:t>
                      </a:r>
                    </a:p>
                    <a:p>
                      <a:r>
                        <a:rPr lang="ru-RU" sz="1200" dirty="0" smtClean="0"/>
                        <a:t> технологий и сервиса»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1)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МЦК в области промышленных и инженерных технологий, специализация «Машиностроение, управление сложными техническими системами, обработка материалов» (Свердловская область</a:t>
                      </a:r>
                      <a:r>
                        <a:rPr lang="ru-RU" sz="1200" baseline="0" dirty="0" smtClean="0"/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/>
                        <a:t>2) МЦК в области обслуживания транспорта и логистики (Ульяновская область)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200" baseline="0" dirty="0" smtClean="0"/>
                        <a:t>1) ГАПОУ ТО «ТЛТ»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/>
                        <a:t>2) </a:t>
                      </a:r>
                      <a:r>
                        <a:rPr lang="ru-RU" sz="1200" dirty="0" smtClean="0"/>
                        <a:t>ГАПОУ ТО «ЗАПТ»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200" dirty="0" smtClean="0"/>
                        <a:t>3) ГАПОУ ТО «ТМТ»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1) ГАОУ ВО «Российский государственно-педагогический Университет»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100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9.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ГАПОУ ТО «Тобольский медицинский колледж им. В. Солдатова»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МЦК в области искусства, дизайна и сферы услуг (Тюменская</a:t>
                      </a:r>
                      <a:r>
                        <a:rPr lang="ru-RU" sz="1200" baseline="0" dirty="0" smtClean="0"/>
                        <a:t> область)</a:t>
                      </a:r>
                      <a:endParaRPr lang="ru-RU" sz="1200" dirty="0" smtClean="0"/>
                    </a:p>
                    <a:p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37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ГАПОУ ТО «Тюменский педагогический</a:t>
                      </a:r>
                      <a:r>
                        <a:rPr lang="ru-RU" sz="1200" baseline="0" dirty="0" smtClean="0"/>
                        <a:t> колледж»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МЦК в области искусства, дизайна и сферы услуг (Тюменская</a:t>
                      </a:r>
                      <a:r>
                        <a:rPr lang="ru-RU" sz="1200" baseline="0" dirty="0" smtClean="0"/>
                        <a:t> область)</a:t>
                      </a:r>
                      <a:endParaRPr lang="ru-RU" sz="1200" dirty="0" smtClean="0"/>
                    </a:p>
                    <a:p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1) ГАПОУ ТО ДПО «Тюменский областной государственный институт развития регионального образования»</a:t>
                      </a:r>
                    </a:p>
                    <a:p>
                      <a:r>
                        <a:rPr lang="ru-RU" sz="1200" dirty="0" smtClean="0"/>
                        <a:t>2)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ФГАОУ ВО «Тюменский государственный университет»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ФГБОУ ДПО «Государственная академия промышленного менеджмента им. Н.П. Пастухова» (г. Ярославль)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3808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962501"/>
              </p:ext>
            </p:extLst>
          </p:nvPr>
        </p:nvGraphicFramePr>
        <p:xfrm>
          <a:off x="221837" y="206318"/>
          <a:ext cx="11573695" cy="6347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7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50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948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688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4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37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№</a:t>
                      </a:r>
                      <a:endParaRPr lang="ru-RU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ПОО</a:t>
                      </a:r>
                      <a:endParaRPr lang="ru-RU" sz="1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Сетевое</a:t>
                      </a:r>
                      <a:r>
                        <a:rPr lang="ru-RU" sz="1200" baseline="0" dirty="0" smtClean="0"/>
                        <a:t> взаимодействие 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7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</a:t>
                      </a:r>
                      <a:r>
                        <a:rPr lang="ru-RU" sz="1200" baseline="0" dirty="0" smtClean="0"/>
                        <a:t> МЦК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 ПОО ТО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с</a:t>
                      </a:r>
                      <a:r>
                        <a:rPr lang="ru-RU" sz="1200" baseline="0" dirty="0" smtClean="0"/>
                        <a:t> ПОО РФ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международный</a:t>
                      </a:r>
                      <a:r>
                        <a:rPr lang="ru-RU" sz="1200" baseline="0" dirty="0" smtClean="0"/>
                        <a:t> уровень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7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11.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ГАПОУ ТО «Тюменский колледж экономики, управления и права</a:t>
                      </a:r>
                      <a:r>
                        <a:rPr lang="ru-RU" sz="1200" baseline="0" dirty="0" smtClean="0"/>
                        <a:t>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МЦК в области искусства, дизайна и сферы услуг (Тюменская</a:t>
                      </a:r>
                      <a:r>
                        <a:rPr lang="ru-RU" sz="1200" baseline="0" dirty="0" smtClean="0"/>
                        <a:t> область)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ГАПОУ ТО «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ТТИПКиС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ГАПОУ ТО «ТКВТ»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7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12.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ГАПОУ ТО «Тюменский</a:t>
                      </a:r>
                      <a:r>
                        <a:rPr lang="ru-RU" sz="1200" baseline="0" dirty="0" smtClean="0"/>
                        <a:t> лесотехнический техникум»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1) МЦК в области искусства, дизайна и сферы услуг (Тюменская</a:t>
                      </a:r>
                      <a:r>
                        <a:rPr lang="ru-RU" sz="1200" baseline="0" dirty="0" smtClean="0"/>
                        <a:t> область)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2) </a:t>
                      </a:r>
                      <a:r>
                        <a:rPr lang="ru-RU" sz="1200" baseline="0" dirty="0" smtClean="0"/>
                        <a:t>МЦК в области строительства (Московская область)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/>
                    </a:p>
                    <a:p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1) ГАПОУ ТО «ТПК»</a:t>
                      </a:r>
                    </a:p>
                    <a:p>
                      <a:r>
                        <a:rPr lang="ru-RU" sz="1200" dirty="0" smtClean="0"/>
                        <a:t>2) ГАПОУ ТО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«</a:t>
                      </a:r>
                      <a:r>
                        <a:rPr lang="ru-RU" sz="1200" dirty="0" err="1" smtClean="0"/>
                        <a:t>ТТИПКиС</a:t>
                      </a:r>
                      <a:r>
                        <a:rPr lang="ru-RU" sz="1200" dirty="0" smtClean="0"/>
                        <a:t>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3)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ГАПОУ ТО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«</a:t>
                      </a:r>
                      <a:r>
                        <a:rPr lang="ru-RU" sz="1200" dirty="0" err="1" smtClean="0"/>
                        <a:t>ТТСИиГХ</a:t>
                      </a:r>
                      <a:r>
                        <a:rPr lang="ru-RU" sz="1200" dirty="0" smtClean="0"/>
                        <a:t>»</a:t>
                      </a:r>
                    </a:p>
                    <a:p>
                      <a:r>
                        <a:rPr lang="ru-RU" sz="1200" dirty="0" smtClean="0"/>
                        <a:t>4) ГАПОУ ТО «ЗАПТ»</a:t>
                      </a:r>
                    </a:p>
                    <a:p>
                      <a:r>
                        <a:rPr lang="ru-RU" sz="1200" dirty="0" smtClean="0"/>
                        <a:t>5) ГАПОУ ТО</a:t>
                      </a:r>
                      <a:r>
                        <a:rPr lang="ru-RU" sz="1200" baseline="0" dirty="0" smtClean="0"/>
                        <a:t> «ТМТ»</a:t>
                      </a:r>
                    </a:p>
                    <a:p>
                      <a:r>
                        <a:rPr lang="ru-RU" sz="1200" baseline="0" dirty="0" smtClean="0"/>
                        <a:t>6) ГАПОУ ТО «</a:t>
                      </a:r>
                      <a:r>
                        <a:rPr lang="ru-RU" sz="1200" baseline="0" dirty="0" err="1" smtClean="0"/>
                        <a:t>КТТиС</a:t>
                      </a:r>
                      <a:r>
                        <a:rPr lang="ru-RU" sz="1200" baseline="0" dirty="0" smtClean="0"/>
                        <a:t>»</a:t>
                      </a:r>
                    </a:p>
                    <a:p>
                      <a:r>
                        <a:rPr lang="ru-RU" sz="1200" baseline="0" dirty="0" smtClean="0"/>
                        <a:t>7) ГАПОУ ТО «ИМК»</a:t>
                      </a:r>
                    </a:p>
                    <a:p>
                      <a:r>
                        <a:rPr lang="ru-RU" sz="1200" baseline="0" dirty="0" smtClean="0"/>
                        <a:t>8) ФГБОУ ВО «ГАУ Северного Зауралья»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ГБПОУ «Курганский</a:t>
                      </a:r>
                      <a:r>
                        <a:rPr lang="ru-RU" sz="1200" baseline="0" dirty="0" smtClean="0"/>
                        <a:t> государственный колледж»</a:t>
                      </a:r>
                    </a:p>
                    <a:p>
                      <a:r>
                        <a:rPr lang="ru-RU" sz="1200" baseline="0" dirty="0" smtClean="0"/>
                        <a:t>ГБПОУ СО «</a:t>
                      </a:r>
                      <a:r>
                        <a:rPr lang="ru-RU" sz="1200" baseline="0" dirty="0" err="1" smtClean="0"/>
                        <a:t>Талицкий</a:t>
                      </a:r>
                      <a:r>
                        <a:rPr lang="ru-RU" sz="1200" baseline="0" dirty="0" smtClean="0"/>
                        <a:t> лесотехнический колледж им. Н.И. Кузнецова»</a:t>
                      </a:r>
                    </a:p>
                    <a:p>
                      <a:r>
                        <a:rPr lang="ru-RU" sz="1200" baseline="0" dirty="0" smtClean="0"/>
                        <a:t>ГБПОУ «</a:t>
                      </a:r>
                      <a:r>
                        <a:rPr lang="ru-RU" sz="1200" baseline="0" dirty="0" err="1" smtClean="0"/>
                        <a:t>Трубчевский</a:t>
                      </a:r>
                      <a:r>
                        <a:rPr lang="ru-RU" sz="1200" baseline="0" dirty="0" smtClean="0"/>
                        <a:t> политехнический техникум»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1) КГКП «</a:t>
                      </a:r>
                      <a:r>
                        <a:rPr lang="ru-RU" sz="1200" dirty="0" err="1" smtClean="0"/>
                        <a:t>Есильский</a:t>
                      </a:r>
                      <a:r>
                        <a:rPr lang="ru-RU" sz="1200" dirty="0" smtClean="0"/>
                        <a:t> сельскохозяйственный колледж им. Ж. </a:t>
                      </a:r>
                      <a:r>
                        <a:rPr lang="ru-RU" sz="1200" dirty="0" err="1" smtClean="0"/>
                        <a:t>Кизатова</a:t>
                      </a:r>
                      <a:r>
                        <a:rPr lang="ru-RU" sz="1200" dirty="0" smtClean="0"/>
                        <a:t>» (Казахстан)</a:t>
                      </a:r>
                    </a:p>
                    <a:p>
                      <a:r>
                        <a:rPr lang="ru-RU" sz="1200" dirty="0" smtClean="0"/>
                        <a:t>2) Филиал учреждения образования «Белорусский государственный технологический университет»</a:t>
                      </a:r>
                    </a:p>
                    <a:p>
                      <a:r>
                        <a:rPr lang="ru-RU" sz="1200" dirty="0" smtClean="0"/>
                        <a:t>«Полоцкий государственный лесной колледж» (Беларусь)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7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13.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ГАПОУ ТО «</a:t>
                      </a:r>
                      <a:r>
                        <a:rPr lang="ru-RU" sz="1200" dirty="0" err="1" smtClean="0"/>
                        <a:t>Заводоуковский</a:t>
                      </a:r>
                      <a:r>
                        <a:rPr lang="ru-RU" sz="1200" baseline="0" dirty="0" smtClean="0"/>
                        <a:t> агропромышленный техникум»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1) ГАПОУ ТО «ТЛТ»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2) ГАПОУ ТО</a:t>
                      </a:r>
                      <a:r>
                        <a:rPr lang="ru-RU" sz="1200" baseline="0" dirty="0" smtClean="0"/>
                        <a:t> «ТМТ»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3) ГАПОУ ТО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«</a:t>
                      </a:r>
                      <a:r>
                        <a:rPr lang="ru-RU" sz="1200" dirty="0" err="1" smtClean="0"/>
                        <a:t>ТТСИиГХ</a:t>
                      </a:r>
                      <a:r>
                        <a:rPr lang="ru-RU" sz="1200" dirty="0" smtClean="0"/>
                        <a:t>»</a:t>
                      </a:r>
                    </a:p>
                    <a:p>
                      <a:r>
                        <a:rPr lang="ru-RU" sz="1200" dirty="0" smtClean="0"/>
                        <a:t>4) ГАПОУ ТО</a:t>
                      </a:r>
                      <a:r>
                        <a:rPr lang="ru-RU" sz="1200" baseline="0" dirty="0" smtClean="0"/>
                        <a:t> «АТК»</a:t>
                      </a:r>
                    </a:p>
                    <a:p>
                      <a:r>
                        <a:rPr lang="ru-RU" sz="1200" baseline="0" dirty="0" smtClean="0"/>
                        <a:t>5) ГАПОУ ТО «ЗПГК»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ГАПОУ СО «Каменск-уральский агропромышленный</a:t>
                      </a:r>
                      <a:r>
                        <a:rPr lang="ru-RU" sz="1200" baseline="0" dirty="0" smtClean="0"/>
                        <a:t> техникум»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37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14.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ГАПОУ ТО «Тюменский</a:t>
                      </a:r>
                      <a:r>
                        <a:rPr lang="ru-RU" sz="1200" baseline="0" dirty="0" smtClean="0"/>
                        <a:t> техникум индустрии питания, коммерции и сервиса»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6 договоров с МЦК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aseline="0" dirty="0" smtClean="0"/>
                        <a:t>12 договоров с ПОО Тюменской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соглашения о сетевом взаимодействии с 119 ПОО РФ из 54 субъектов Российской Федерации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9610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53481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Формы и содержание сетевого взаимодействия ПОО ТО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221444"/>
              </p:ext>
            </p:extLst>
          </p:nvPr>
        </p:nvGraphicFramePr>
        <p:xfrm>
          <a:off x="412204" y="1059300"/>
          <a:ext cx="11222446" cy="543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0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1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ПОО ТО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Форма</a:t>
                      </a:r>
                      <a:r>
                        <a:rPr lang="ru-RU" sz="1400" baseline="0" dirty="0" smtClean="0"/>
                        <a:t> и содержание сетевого взаимодействия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ГАПОУ ТО «Агротехнологический колледж»</a:t>
                      </a:r>
                      <a:endParaRPr lang="ru-RU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Проведение ЛПЗ</a:t>
                      </a:r>
                      <a:r>
                        <a:rPr lang="ru-RU" sz="1400" baseline="0" dirty="0" smtClean="0"/>
                        <a:t> по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специальности 35.02.08 Электрификация и автоматизация сельского хозяйства на базе ГАПОУ ТО «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Заводоуковский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агропромышленный техникум»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ГАПОУ ТО «Тюменский лесотехнический техникум»;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Проведение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базе ГАПОУ ТО «Агротехнологический колледж» учебно-тренировочные сборы по компетенции «Эксплуатация сельскохозяйственных машин».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ГАПОУ ТО «</a:t>
                      </a:r>
                      <a:r>
                        <a:rPr lang="ru-RU" sz="1400" dirty="0" err="1" smtClean="0"/>
                        <a:t>Голышмановский</a:t>
                      </a:r>
                      <a:r>
                        <a:rPr lang="ru-RU" sz="1400" dirty="0" smtClean="0"/>
                        <a:t> агропедагогический колледж»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Повышение квалификации (7 сотрудников)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базе МЦК Тюменской области;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Основные направления взаимодействия с ПОО ТО: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разработка новых программ по перечню профессий ТОП-50;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использование площадей и оборудования;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повышение квалификации руководящих и педагогических кадров.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базе ПОО других регионов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11 педагогов прошли программы повышения квалификации «Практика и методика подготовки кадров с учетом стандартов </a:t>
                      </a:r>
                      <a:r>
                        <a:rPr lang="ru-RU" sz="1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Ворлдскиллс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Россия» 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ГАПОУ ТО «Западно-Сибирский государственный колледж»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Сотрудничество по вопросам инклюзивного профессионального образования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ГАПОУ ТО «Т</a:t>
                      </a:r>
                      <a:r>
                        <a:rPr lang="ru-RU" sz="1400" baseline="0" dirty="0" smtClean="0"/>
                        <a:t>обольский многопрофильный техникум»</a:t>
                      </a:r>
                      <a:endParaRPr lang="ru-RU" sz="1400" dirty="0" smtClean="0"/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рамках соглашений с ООО «СИБУР Тобольск» и КЦА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Дойтаг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Дриллинг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Гмбх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организуются стажировки преподавателей техникума, внедряется система практико-ориентированной (дуальной) модели обучения по востребованным и перспективным профессиям, ведется опережающая система профессиональной ориентации школьников;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курсы повышения квалификации преподавателей техникума и обмен методическим обеспечением с МЦК;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Проведение ЛПЗ на</a:t>
                      </a:r>
                      <a:r>
                        <a:rPr lang="ru-RU" sz="1400" baseline="0" dirty="0" smtClean="0"/>
                        <a:t> базе ГАПОУ ТО «</a:t>
                      </a:r>
                      <a:r>
                        <a:rPr lang="ru-RU" sz="1400" baseline="0" dirty="0" err="1" smtClean="0"/>
                        <a:t>Заводоуковский</a:t>
                      </a:r>
                      <a:r>
                        <a:rPr lang="ru-RU" sz="1400" baseline="0" dirty="0" smtClean="0"/>
                        <a:t> агропромышленный техникум»;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66197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1259</TotalTime>
  <Words>2921</Words>
  <Application>Microsoft Office PowerPoint</Application>
  <PresentationFormat>Широкоэкранный</PresentationFormat>
  <Paragraphs>295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Взаимодействие ведущих колледжей с сетью СПО, в том числе в других регионах Российской Федерации</vt:lpstr>
      <vt:lpstr>Нормативно-правовая основа сетевого взаимодействия</vt:lpstr>
      <vt:lpstr>Взаимные интересы участников сетевого взаимодействия</vt:lpstr>
      <vt:lpstr>Риски</vt:lpstr>
      <vt:lpstr>Сетевое взаимодействие ПОО ТО</vt:lpstr>
      <vt:lpstr>Презентация PowerPoint</vt:lpstr>
      <vt:lpstr>Презентация PowerPoint</vt:lpstr>
      <vt:lpstr>Презентация PowerPoint</vt:lpstr>
      <vt:lpstr>Формы и содержание сетевого взаимодействия ПОО ТО</vt:lpstr>
      <vt:lpstr>Презентация PowerPoint</vt:lpstr>
      <vt:lpstr>Презентация PowerPoint</vt:lpstr>
      <vt:lpstr>Презентация PowerPoint</vt:lpstr>
      <vt:lpstr>Предложения по улучшению качества взаимодействия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Сетевое взаимодействие в профессиональном образовании Тюменской области</dc:title>
  <dc:creator>Тюменский лесотехникум</dc:creator>
  <cp:lastModifiedBy>PC_204_S</cp:lastModifiedBy>
  <cp:revision>44</cp:revision>
  <cp:lastPrinted>2018-02-28T10:47:05Z</cp:lastPrinted>
  <dcterms:created xsi:type="dcterms:W3CDTF">2018-02-22T05:12:49Z</dcterms:created>
  <dcterms:modified xsi:type="dcterms:W3CDTF">2018-03-05T06:01:59Z</dcterms:modified>
</cp:coreProperties>
</file>