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60" r:id="rId5"/>
    <p:sldId id="261" r:id="rId6"/>
    <p:sldId id="262" r:id="rId7"/>
    <p:sldId id="267" r:id="rId8"/>
    <p:sldId id="268" r:id="rId9"/>
    <p:sldId id="269" r:id="rId10"/>
    <p:sldId id="270" r:id="rId11"/>
    <p:sldId id="271" r:id="rId12"/>
    <p:sldId id="272" r:id="rId13"/>
    <p:sldId id="27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730" autoAdjust="0"/>
  </p:normalViewPr>
  <p:slideViewPr>
    <p:cSldViewPr snapToGrid="0" showGuides="1">
      <p:cViewPr varScale="1">
        <p:scale>
          <a:sx n="55" d="100"/>
          <a:sy n="55" d="100"/>
        </p:scale>
        <p:origin x="-412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4.3167900263361085E-2"/>
          <c:y val="0.18221056754030984"/>
          <c:w val="0.41183096423558307"/>
          <c:h val="0.6866178952535292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008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354-4455-B0D3-07074C243F1E}"/>
              </c:ext>
            </c:extLst>
          </c:dPt>
          <c:dPt>
            <c:idx val="1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354-4455-B0D3-07074C243F1E}"/>
              </c:ext>
            </c:extLst>
          </c:dPt>
          <c:dPt>
            <c:idx val="3"/>
            <c:spPr>
              <a:solidFill>
                <a:srgbClr val="C3232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354-4455-B0D3-07074C243F1E}"/>
              </c:ext>
            </c:extLst>
          </c:dPt>
          <c:dPt>
            <c:idx val="4"/>
            <c:spPr>
              <a:solidFill>
                <a:srgbClr val="1F3D8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354-4455-B0D3-07074C243F1E}"/>
              </c:ext>
            </c:extLst>
          </c:dPt>
          <c:dLbls>
            <c:dLbl>
              <c:idx val="0"/>
              <c:layout>
                <c:manualLayout>
                  <c:x val="6.7504560768046215E-2"/>
                  <c:y val="-5.6814707811999217E-2"/>
                </c:manualLayout>
              </c:layout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354-4455-B0D3-07074C243F1E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5695894127878712E-2"/>
                  <c:y val="-0.11913326385418503"/>
                </c:manualLayout>
              </c:layout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354-4455-B0D3-07074C243F1E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6235425843563105E-2"/>
                  <c:y val="-8.0773131599051806E-2"/>
                </c:manualLayout>
              </c:layout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8354-4455-B0D3-07074C243F1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2493429940114522E-2"/>
                  <c:y val="6.9838781902155228E-2"/>
                </c:manualLayout>
              </c:layout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354-4455-B0D3-07074C243F1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8933832252945103E-2"/>
                  <c:y val="-0.18049617383708305"/>
                </c:manualLayout>
              </c:layout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354-4455-B0D3-07074C243F1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Закупка оборудования, руб.</c:v>
                </c:pt>
                <c:pt idx="1">
                  <c:v>Аренда оборудования, руб.</c:v>
                </c:pt>
                <c:pt idx="2">
                  <c:v>Оплата линейных экспертов, руб.</c:v>
                </c:pt>
                <c:pt idx="3">
                  <c:v>Сопутствующие расходы (электроэнергия и водоснабжение), руб.</c:v>
                </c:pt>
                <c:pt idx="4">
                  <c:v>Расходные материалы, руб.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49674714.32</c:v>
                </c:pt>
                <c:pt idx="1">
                  <c:v>9642216</c:v>
                </c:pt>
                <c:pt idx="2">
                  <c:v>21549352.479999997</c:v>
                </c:pt>
                <c:pt idx="3">
                  <c:v>4777030.71</c:v>
                </c:pt>
                <c:pt idx="4">
                  <c:v>81647061.819999993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4731-4349-94C5-7CF0C26F0160}"/>
            </c:ext>
          </c:extLst>
        </c:ser>
        <c:dLbls>
          <c:showPercent val="1"/>
        </c:dLbls>
        <c:firstSliceAng val="0"/>
      </c:pieChart>
    </c:plotArea>
    <c:legend>
      <c:legendPos val="r"/>
      <c:layout>
        <c:manualLayout>
          <c:xMode val="edge"/>
          <c:yMode val="edge"/>
          <c:x val="0.55075613857350902"/>
          <c:y val="0.2342789296018612"/>
          <c:w val="0.37237551164915245"/>
          <c:h val="0.68658787962848156"/>
        </c:manualLayout>
      </c:layout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>
          <a:solidFill>
            <a:srgbClr val="C00000"/>
          </a:solidFill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FE059-20D6-48D3-8650-A9E06482146E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16B95B-0A6F-4123-B0B1-764ADF0110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0185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Одним из ключевых элементов регионального стандарта кадрового обеспечения промышленного роста является</a:t>
            </a:r>
            <a:r>
              <a:rPr lang="ru-RU" baseline="0" dirty="0" smtClean="0"/>
              <a:t>  материально-техническое обеспечение  образовательного процесса и доступ обучающихся и преподавателей к высокотехнологичному современному оборудованию. Важным Инструментом реализации этого элемента является создание и развитие  Специализированных центров компетенций, оснащенных в соответствии со  стандартами  ВСР по определенной компетенции..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6B95B-0A6F-4123-B0B1-764ADF0110B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92253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количеству участников,</a:t>
            </a:r>
            <a:r>
              <a:rPr lang="ru-RU" baseline="0" dirty="0" smtClean="0"/>
              <a:t> сдавших экзамен выше среднего балла по стране рейтинг не выстроен – тем не менее результат Тюменской области 65,63 % от общего количества студентов и </a:t>
            </a:r>
            <a:r>
              <a:rPr lang="ru-RU" baseline="0" smtClean="0"/>
              <a:t>это 6  </a:t>
            </a:r>
            <a:r>
              <a:rPr lang="ru-RU" baseline="0" dirty="0" smtClean="0"/>
              <a:t>место </a:t>
            </a:r>
            <a:r>
              <a:rPr lang="ru-RU" baseline="0" smtClean="0"/>
              <a:t>по России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6B95B-0A6F-4123-B0B1-764ADF0110B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0363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Также</a:t>
            </a:r>
            <a:r>
              <a:rPr lang="ru-RU" baseline="0" dirty="0" smtClean="0"/>
              <a:t> в рамках сессии был представлен анализ затрат на проведение ДЭ – на слайде обозначены статьи расходов и их количественные показатели. Мы видим, что самый большой объем затрат приходится на расходные материалы. </a:t>
            </a:r>
          </a:p>
          <a:p>
            <a:endParaRPr lang="ru-RU" baseline="0" dirty="0" smtClean="0"/>
          </a:p>
          <a:p>
            <a:r>
              <a:rPr lang="ru-RU" baseline="0" dirty="0" smtClean="0"/>
              <a:t>На этом у меня все, данные анализа апробации ДЭ также имеются у вас в раздаточном материале.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6B95B-0A6F-4123-B0B1-764ADF0110B5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026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На этом у меня все, данные анализа апробации ДЭ также имеются у вас в раздаточном материале.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6B95B-0A6F-4123-B0B1-764ADF0110B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4595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В настоящий момент в Тюменской области функционирует 5 СЦК по 8 компетенциям  По всем направлениям ведется подготовка участников к чемпионату Молодые профессионалы и другим конкурсам профессионального мастерства, организуются тренировочные сборы региональных команд, а также материальная база СЦК используется в проведении лабораторно-практических занятий по профессиям и специальностям. по  2 компетенциям _- Сварочные технологии и Ресторанный сервис  пройдена процедура аккредитации и получены аттестаты, подтверждающие полное соответствие стандартам ВСР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6B95B-0A6F-4123-B0B1-764ADF0110B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1881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Благодаря созданным</a:t>
            </a:r>
            <a:r>
              <a:rPr lang="ru-RU" baseline="0" dirty="0" smtClean="0"/>
              <a:t> Специализированным центрам компетенций есть (появилась) дополнительная  возможность реализовывать еще два  ключевых элемента Регионального стандарта кадрового обеспечения промышленного роста: Подготовка и дополнительное профессиональное  образование педагогических кадров и Независимая оценка качества подготовки кадров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Подготовка и дополнительное профессиональное  образование педагогических кадров на базе СЦК Тюменской области осуществляется путем проведения конкурсов </a:t>
            </a:r>
            <a:r>
              <a:rPr lang="ru-RU" baseline="0" dirty="0" err="1" smtClean="0"/>
              <a:t>проф.мастерства</a:t>
            </a:r>
            <a:r>
              <a:rPr lang="ru-RU" baseline="0" dirty="0" smtClean="0"/>
              <a:t> по стандартам ВСР, стажировок, организации и проведения обучающих семинаров, а также через реализацию программ ПК с учетом стандартов ВСР.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6B95B-0A6F-4123-B0B1-764ADF0110B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6847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smtClean="0"/>
              <a:t>Одно из последних мероприятий по повышению квалификации пед.работников: </a:t>
            </a:r>
            <a:r>
              <a:rPr lang="ru-RU" sz="1200" b="0" dirty="0" smtClean="0">
                <a:solidFill>
                  <a:srgbClr val="C00000"/>
                </a:solidFill>
                <a:latin typeface="+mn-lt"/>
              </a:rPr>
              <a:t>программа повышения квалификации «Практика и методика подготовки кадров по профессии «Сварщик» с учетом стандарта </a:t>
            </a:r>
            <a:r>
              <a:rPr lang="ru-RU" sz="1200" b="0" dirty="0" err="1" smtClean="0">
                <a:solidFill>
                  <a:srgbClr val="C00000"/>
                </a:solidFill>
                <a:latin typeface="+mn-lt"/>
              </a:rPr>
              <a:t>Ворлдскиллс</a:t>
            </a:r>
            <a:r>
              <a:rPr lang="ru-RU" sz="1200" b="0" dirty="0" smtClean="0">
                <a:solidFill>
                  <a:srgbClr val="C00000"/>
                </a:solidFill>
                <a:latin typeface="+mn-lt"/>
              </a:rPr>
              <a:t> Россия по компетенции «Сварочные технологии»</a:t>
            </a:r>
            <a:r>
              <a:rPr lang="ru-RU" sz="1200" b="0" baseline="0" dirty="0" smtClean="0">
                <a:solidFill>
                  <a:srgbClr val="C00000"/>
                </a:solidFill>
                <a:latin typeface="+mn-lt"/>
              </a:rPr>
              <a:t> Академии ВСР. Право реализовать такую программу получил </a:t>
            </a:r>
            <a:r>
              <a:rPr lang="ru-RU" sz="1200" b="0" baseline="0" dirty="0" err="1" smtClean="0">
                <a:solidFill>
                  <a:srgbClr val="C00000"/>
                </a:solidFill>
                <a:latin typeface="+mn-lt"/>
              </a:rPr>
              <a:t>ТТСИиГХ</a:t>
            </a:r>
            <a:r>
              <a:rPr lang="ru-RU" sz="1200" b="0" baseline="0" dirty="0" smtClean="0">
                <a:solidFill>
                  <a:srgbClr val="C00000"/>
                </a:solidFill>
                <a:latin typeface="+mn-lt"/>
              </a:rPr>
              <a:t> в результате победы в </a:t>
            </a:r>
            <a:r>
              <a:rPr lang="ru-RU" sz="1200" b="0" baseline="0" dirty="0" err="1" smtClean="0">
                <a:solidFill>
                  <a:srgbClr val="C00000"/>
                </a:solidFill>
                <a:latin typeface="+mn-lt"/>
              </a:rPr>
              <a:t>многолотовом</a:t>
            </a:r>
            <a:r>
              <a:rPr lang="ru-RU" sz="1200" b="0" baseline="0" dirty="0" smtClean="0">
                <a:solidFill>
                  <a:srgbClr val="C00000"/>
                </a:solidFill>
                <a:latin typeface="+mn-lt"/>
              </a:rPr>
              <a:t> запросе предложений на Оказание услуг по реализации программ повышения квалификации </a:t>
            </a:r>
            <a:r>
              <a:rPr lang="ru-RU" sz="1200" b="1" baseline="0" dirty="0" smtClean="0">
                <a:solidFill>
                  <a:srgbClr val="C00000"/>
                </a:solidFill>
                <a:latin typeface="+mn-lt"/>
              </a:rPr>
              <a:t>преподавателей (мастеров производственного обучения) образовательных организаций, реализующих образовательные программы среднего профессионального образования, в том числе по 50 наиболее востребованным, новым и перспективным профессиям, с учетом стандартов </a:t>
            </a:r>
            <a:r>
              <a:rPr lang="ru-RU" sz="1200" b="1" baseline="0" dirty="0" err="1" smtClean="0">
                <a:solidFill>
                  <a:srgbClr val="C00000"/>
                </a:solidFill>
                <a:latin typeface="+mn-lt"/>
              </a:rPr>
              <a:t>Ворлдскиллс</a:t>
            </a:r>
            <a:endParaRPr lang="ru-RU" sz="1200" b="1" baseline="0" dirty="0" smtClean="0">
              <a:solidFill>
                <a:srgbClr val="C00000"/>
              </a:solidFill>
              <a:latin typeface="+mn-lt"/>
            </a:endParaRPr>
          </a:p>
          <a:p>
            <a:endParaRPr lang="ru-RU" sz="1200" b="1" baseline="0" dirty="0" smtClean="0">
              <a:solidFill>
                <a:srgbClr val="C00000"/>
              </a:solidFill>
              <a:latin typeface="+mn-lt"/>
            </a:endParaRPr>
          </a:p>
          <a:p>
            <a:r>
              <a:rPr lang="ru-RU" sz="1200" b="1" baseline="0" dirty="0" smtClean="0">
                <a:solidFill>
                  <a:srgbClr val="C00000"/>
                </a:solidFill>
                <a:latin typeface="+mn-lt"/>
              </a:rPr>
              <a:t>Программа была реализована в период с июня по сентябрь, приняли участие 101 человек из 29 регионов. В рамках программы, помимо практических занятий по профессии, была организована «Сквозная подготовка», включающая в себя английский язык, работу психолога, физическую культуру. Большой интерес вызвала тема </a:t>
            </a:r>
            <a:r>
              <a:rPr lang="ru-RU" sz="1200" b="1" baseline="0" dirty="0" err="1" smtClean="0">
                <a:solidFill>
                  <a:srgbClr val="C00000"/>
                </a:solidFill>
                <a:latin typeface="+mn-lt"/>
              </a:rPr>
              <a:t>профилизации</a:t>
            </a:r>
            <a:r>
              <a:rPr lang="ru-RU" sz="1200" b="1" baseline="0" dirty="0" smtClean="0">
                <a:solidFill>
                  <a:srgbClr val="C00000"/>
                </a:solidFill>
                <a:latin typeface="+mn-lt"/>
              </a:rPr>
              <a:t> образовательных программ, которая также вошла программу повышения квалификации.</a:t>
            </a:r>
            <a:r>
              <a:rPr lang="ru-RU" sz="12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1200" b="1" dirty="0" smtClean="0">
                <a:solidFill>
                  <a:srgbClr val="C00000"/>
                </a:solidFill>
                <a:latin typeface="+mn-lt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6B95B-0A6F-4123-B0B1-764ADF0110B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5326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baseline="0" dirty="0" smtClean="0">
                <a:solidFill>
                  <a:srgbClr val="002060"/>
                </a:solidFill>
              </a:rPr>
              <a:t>Механизмом реализации следующего ключевого элемента </a:t>
            </a:r>
            <a:r>
              <a:rPr lang="ru-RU" sz="1200" b="1" baseline="0" dirty="0" err="1" smtClean="0">
                <a:solidFill>
                  <a:srgbClr val="002060"/>
                </a:solidFill>
              </a:rPr>
              <a:t>Рег.стандандарта</a:t>
            </a:r>
            <a:r>
              <a:rPr lang="ru-RU" sz="1200" b="1" baseline="0" dirty="0" smtClean="0">
                <a:solidFill>
                  <a:srgbClr val="002060"/>
                </a:solidFill>
              </a:rPr>
              <a:t> - Независимой оценки качества подготовки кадров,  помимо организации Региональных и Корпоративных чемпионатов «Молодые профессионалы»  является ГИА в формате демонстрационного экзамена по методике </a:t>
            </a:r>
            <a:r>
              <a:rPr lang="ru-RU" sz="1200" b="1" baseline="0" dirty="0" err="1" smtClean="0">
                <a:solidFill>
                  <a:srgbClr val="002060"/>
                </a:solidFill>
              </a:rPr>
              <a:t>вср</a:t>
            </a:r>
            <a:r>
              <a:rPr lang="ru-RU" sz="1200" b="1" baseline="0" dirty="0" smtClean="0">
                <a:solidFill>
                  <a:srgbClr val="002060"/>
                </a:solidFill>
              </a:rPr>
              <a:t>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6B95B-0A6F-4123-B0B1-764ADF0110B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90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baseline="0" dirty="0" smtClean="0">
                <a:solidFill>
                  <a:srgbClr val="002060"/>
                </a:solidFill>
              </a:rPr>
              <a:t>В 2017 году Тюменская область  вступила в проект Пилотная апробация демонстрационного экзамена по стандартам </a:t>
            </a:r>
            <a:r>
              <a:rPr lang="ru-RU" sz="1200" b="1" baseline="0" dirty="0" err="1" smtClean="0">
                <a:solidFill>
                  <a:srgbClr val="002060"/>
                </a:solidFill>
              </a:rPr>
              <a:t>Ворлдскиллс</a:t>
            </a:r>
            <a:r>
              <a:rPr lang="ru-RU" sz="1200" b="1" baseline="0" dirty="0" smtClean="0">
                <a:solidFill>
                  <a:srgbClr val="002060"/>
                </a:solidFill>
              </a:rPr>
              <a:t> Россия</a:t>
            </a:r>
          </a:p>
          <a:p>
            <a:pPr algn="l"/>
            <a:r>
              <a:rPr lang="ru-RU" baseline="0" dirty="0" smtClean="0"/>
              <a:t>по 8 компетенциям, участниками </a:t>
            </a:r>
            <a:r>
              <a:rPr lang="ru-RU" baseline="0" dirty="0" err="1" smtClean="0"/>
              <a:t>демоэкзамена</a:t>
            </a:r>
            <a:r>
              <a:rPr lang="ru-RU" baseline="0" dirty="0" smtClean="0"/>
              <a:t> стали 160 студента  из 7 ПОО,  для оценки результатов ДЭ  подготовлено  146 экспертов , в том числе 33 представителя производственной сферы. 26 предприятий приняли участие в </a:t>
            </a:r>
            <a:r>
              <a:rPr lang="ru-RU" baseline="0" dirty="0" err="1" smtClean="0"/>
              <a:t>демоэкзамене</a:t>
            </a:r>
            <a:r>
              <a:rPr lang="ru-RU" baseline="0" dirty="0" smtClean="0"/>
              <a:t> по различным направлениям: это предоставление  сотрудников в качестве экспертов и помощь в части материального оснащения. </a:t>
            </a:r>
          </a:p>
          <a:p>
            <a:pPr algn="l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AB46B-7136-42EB-B9F3-CF591093ACA1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0501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результатам апробации </a:t>
            </a:r>
            <a:r>
              <a:rPr lang="ru-RU" dirty="0" err="1" smtClean="0"/>
              <a:t>демоэкзамена</a:t>
            </a:r>
            <a:r>
              <a:rPr lang="ru-RU" dirty="0" smtClean="0"/>
              <a:t> в целом в РФ</a:t>
            </a:r>
            <a:r>
              <a:rPr lang="ru-RU" baseline="0" dirty="0" smtClean="0"/>
              <a:t> проведен анализ и обобщенные данные были представлены </a:t>
            </a:r>
            <a:r>
              <a:rPr lang="ru-RU" dirty="0" smtClean="0"/>
              <a:t>в</a:t>
            </a:r>
            <a:r>
              <a:rPr lang="ru-RU" baseline="0" dirty="0" smtClean="0"/>
              <a:t> рамках </a:t>
            </a:r>
            <a:r>
              <a:rPr lang="ru-RU" dirty="0" smtClean="0"/>
              <a:t>проектно- аналитической сессии</a:t>
            </a:r>
            <a:r>
              <a:rPr lang="ru-RU" baseline="0" dirty="0" smtClean="0"/>
              <a:t> </a:t>
            </a:r>
            <a:r>
              <a:rPr lang="ru-RU" dirty="0" smtClean="0"/>
              <a:t>на тему: «Демонстрационный экзамен как платформа оценки и поиска компетентных кадров», 11-12 сентября 2017 года в </a:t>
            </a:r>
            <a:r>
              <a:rPr lang="ru-RU" dirty="0" err="1" smtClean="0"/>
              <a:t>коворкинг</a:t>
            </a:r>
            <a:r>
              <a:rPr lang="ru-RU" dirty="0" smtClean="0"/>
              <a:t> центре «Точка кипения» АСИ.</a:t>
            </a:r>
            <a:r>
              <a:rPr lang="ru-RU" baseline="0" dirty="0" smtClean="0"/>
              <a:t> </a:t>
            </a:r>
          </a:p>
          <a:p>
            <a:endParaRPr lang="ru-RU" baseline="0" dirty="0" smtClean="0"/>
          </a:p>
          <a:p>
            <a:r>
              <a:rPr lang="ru-RU" dirty="0" smtClean="0"/>
              <a:t>На</a:t>
            </a:r>
            <a:r>
              <a:rPr lang="ru-RU" baseline="0" dirty="0" smtClean="0"/>
              <a:t> слайде представлены количественные показатели апробации.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6B95B-0A6F-4123-B0B1-764ADF0110B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03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Далее представим</a:t>
            </a:r>
            <a:r>
              <a:rPr lang="ru-RU" baseline="0" dirty="0" smtClean="0"/>
              <a:t> </a:t>
            </a:r>
            <a:r>
              <a:rPr lang="ru-RU" dirty="0" smtClean="0"/>
              <a:t> рейтинг субъектов по различным показателям:</a:t>
            </a:r>
            <a:r>
              <a:rPr lang="ru-RU" baseline="0" dirty="0" smtClean="0"/>
              <a:t> </a:t>
            </a:r>
          </a:p>
          <a:p>
            <a:endParaRPr lang="ru-RU" baseline="0" dirty="0" smtClean="0"/>
          </a:p>
          <a:p>
            <a:r>
              <a:rPr lang="ru-RU" baseline="0" dirty="0" smtClean="0"/>
              <a:t>По степени вовлеченности в пилотную апробацию Тюменская область занимает 9 место. При выстраивании данного рейтинга учитывалось количество участников, компетенций, образовательных организаций и ЦПВЭ.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6B95B-0A6F-4123-B0B1-764ADF0110B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44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Данный</a:t>
            </a:r>
            <a:r>
              <a:rPr lang="ru-RU" baseline="0" dirty="0" smtClean="0"/>
              <a:t> рейтинг учитывает количество участников, показавших результаты соответствующих  стандартам </a:t>
            </a:r>
            <a:r>
              <a:rPr lang="ru-RU" baseline="0" dirty="0" err="1" smtClean="0"/>
              <a:t>Ворлдскиллс</a:t>
            </a:r>
            <a:r>
              <a:rPr lang="ru-RU" baseline="0" dirty="0" smtClean="0"/>
              <a:t> Россия. И по этому показателю Тюменская область на 2 месте – 50 наших студентов сдали экзамен на количество баллов, превышающих баллы за медальон профессионализма., это составило 31,25 %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6B95B-0A6F-4123-B0B1-764ADF0110B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1004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5838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7894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0920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 userDrawn="1"/>
        </p:nvSpPr>
        <p:spPr>
          <a:xfrm>
            <a:off x="11453285" y="244476"/>
            <a:ext cx="461433" cy="346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solidFill>
                <a:prstClr val="white"/>
              </a:solidFill>
            </a:endParaRPr>
          </a:p>
        </p:txBody>
      </p:sp>
      <p:sp>
        <p:nvSpPr>
          <p:cNvPr id="3" name="Rectangle 7"/>
          <p:cNvSpPr/>
          <p:nvPr userDrawn="1"/>
        </p:nvSpPr>
        <p:spPr>
          <a:xfrm>
            <a:off x="11453285" y="544514"/>
            <a:ext cx="461433" cy="460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11508312" y="265113"/>
            <a:ext cx="351378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fld id="{3D4BDCA9-F4BE-4BEB-99BC-D37DAF4043EF}" type="slidenum">
              <a:rPr lang="id-ID" altLang="ru-RU" sz="1100" b="1">
                <a:solidFill>
                  <a:srgbClr val="FFFFFF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pPr algn="ctr" eaLnBrk="1" hangingPunct="1"/>
              <a:t>‹#›</a:t>
            </a:fld>
            <a:endParaRPr lang="id-ID" altLang="ru-RU" sz="1100">
              <a:solidFill>
                <a:srgbClr val="FFFFFF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3870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4912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8672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834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164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5020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1806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8753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0472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275DD-1E63-4AAE-94F8-C946F74A4B0F}" type="datetimeFigureOut">
              <a:rPr lang="ru-RU" smtClean="0"/>
              <a:pPr/>
              <a:t>03.10.2017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CB75F-8AF9-44BD-AA59-9129323701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7597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hyperlink" Target="&#1040;&#1090;&#1090;&#1077;&#1089;&#1090;&#1072;&#1090;%20&#1057;&#1074;&#1072;&#1088;&#1086;&#1095;&#1085;&#1099;&#1077;%20&#1090;&#1077;&#1093;&#1085;&#1086;&#1083;&#1086;&#1075;&#1080;&#1080;.pdf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hyperlink" Target="&#1040;&#1090;&#1090;&#1077;&#1089;&#1090;&#1072;&#1090;%20&#1056;&#1077;&#1089;&#1090;&#1086;&#1088;&#1072;&#1085;&#1085;&#1099;&#1081;%20&#1089;&#1077;&#1088;&#1074;&#1080;&#1089;.pdf" TargetMode="External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399" y="1813810"/>
            <a:ext cx="10148711" cy="2383435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+mn-lt"/>
              </a:rPr>
              <a:t>Реализация Регионального стандарта кадрового обеспечения промышленного роста </a:t>
            </a:r>
            <a:br>
              <a:rPr lang="ru-RU" sz="3600" dirty="0" smtClean="0">
                <a:solidFill>
                  <a:srgbClr val="002060"/>
                </a:solidFill>
                <a:latin typeface="+mn-lt"/>
              </a:rPr>
            </a:br>
            <a:r>
              <a:rPr lang="ru-RU" sz="3600" dirty="0" smtClean="0">
                <a:solidFill>
                  <a:srgbClr val="002060"/>
                </a:solidFill>
                <a:latin typeface="+mn-lt"/>
              </a:rPr>
              <a:t>в Тюменской области через деятельность Специализированных центров компетенций</a:t>
            </a:r>
            <a:endParaRPr lang="ru-RU" sz="3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30243" y="5005566"/>
            <a:ext cx="44617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Пиджакова Анна Владимировна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методист ГАПОУ ТО «Тюменский техникум строительной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индустрии и городского хозяйства», координатор Союза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 «Молодые профессионалы» по апробации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 демонстрационного экзамена в Тюменской области в 2017 г.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364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4262" y="351560"/>
            <a:ext cx="6090015" cy="126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ИНФОРМАЦИЯ ОБ УЧАСТИИ </a:t>
            </a:r>
            <a:b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СУБЪЕКТОВ РФ ПО % УЧАСТНИКОВ, </a:t>
            </a:r>
          </a:p>
          <a:p>
            <a: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СООТВЕТСТВУЮЩИХ СТАНДАРТАМ ВОРЛДСКИЛЛС РОССИЯ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29961" y="6351422"/>
            <a:ext cx="30168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33" b="1" dirty="0">
                <a:solidFill>
                  <a:schemeClr val="bg1"/>
                </a:solidFill>
                <a:latin typeface="Akrobat ExtraBold" charset="0"/>
                <a:ea typeface="Akrobat ExtraBold" charset="0"/>
                <a:cs typeface="Akrobat ExtraBold" charset="0"/>
              </a:rPr>
              <a:t>9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0104799"/>
              </p:ext>
            </p:extLst>
          </p:nvPr>
        </p:nvGraphicFramePr>
        <p:xfrm>
          <a:off x="1034320" y="1652218"/>
          <a:ext cx="10660170" cy="48710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6206">
                  <a:extLst>
                    <a:ext uri="{9D8B030D-6E8A-4147-A177-3AD203B41FA5}">
                      <a16:colId xmlns="" xmlns:a16="http://schemas.microsoft.com/office/drawing/2014/main" val="1993320234"/>
                    </a:ext>
                  </a:extLst>
                </a:gridCol>
                <a:gridCol w="3061170">
                  <a:extLst>
                    <a:ext uri="{9D8B030D-6E8A-4147-A177-3AD203B41FA5}">
                      <a16:colId xmlns="" xmlns:a16="http://schemas.microsoft.com/office/drawing/2014/main" val="626170077"/>
                    </a:ext>
                  </a:extLst>
                </a:gridCol>
                <a:gridCol w="1365350">
                  <a:extLst>
                    <a:ext uri="{9D8B030D-6E8A-4147-A177-3AD203B41FA5}">
                      <a16:colId xmlns="" xmlns:a16="http://schemas.microsoft.com/office/drawing/2014/main" val="364449998"/>
                    </a:ext>
                  </a:extLst>
                </a:gridCol>
                <a:gridCol w="1365350">
                  <a:extLst>
                    <a:ext uri="{9D8B030D-6E8A-4147-A177-3AD203B41FA5}">
                      <a16:colId xmlns="" xmlns:a16="http://schemas.microsoft.com/office/drawing/2014/main" val="2489768586"/>
                    </a:ext>
                  </a:extLst>
                </a:gridCol>
                <a:gridCol w="1821047">
                  <a:extLst>
                    <a:ext uri="{9D8B030D-6E8A-4147-A177-3AD203B41FA5}">
                      <a16:colId xmlns="" xmlns:a16="http://schemas.microsoft.com/office/drawing/2014/main" val="2227662725"/>
                    </a:ext>
                  </a:extLst>
                </a:gridCol>
                <a:gridCol w="1821047">
                  <a:extLst>
                    <a:ext uri="{9D8B030D-6E8A-4147-A177-3AD203B41FA5}">
                      <a16:colId xmlns="" xmlns:a16="http://schemas.microsoft.com/office/drawing/2014/main" val="712018860"/>
                    </a:ext>
                  </a:extLst>
                </a:gridCol>
              </a:tblGrid>
              <a:tr h="4752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Итоговое </a:t>
                      </a:r>
                      <a:endParaRPr lang="ru-RU" sz="900" b="1" u="none" strike="noStrike" dirty="0" smtClean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место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06" marR="1706" marT="2144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Субъект РФ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06" marR="1706" marT="2144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компетенций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06" marR="1706" marT="2144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участников ДЭ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06" marR="1706" marT="2144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участников ДЭ, сдавших выше медальона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06" marR="1706" marT="2144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участников</a:t>
                      </a:r>
                      <a:r>
                        <a:rPr lang="ru-RU" sz="900" b="1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ДЭ, сдавших </a:t>
                      </a:r>
                      <a:r>
                        <a:rPr lang="ru-RU" sz="900" b="1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выше медальона</a:t>
                      </a:r>
                      <a:endParaRPr lang="ru-RU" sz="9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3043" marB="0" anchor="ctr"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98387373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Самарская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319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120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37,62%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76391101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Тюменская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160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31,25%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33935865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Челябинская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318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29,25%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44604448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Белгородская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47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27,66%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35686004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Санкт-Петербург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26,85%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48195325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Краснодарский край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26,53%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59255441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Красноярский край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39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23,93%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55022330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Ярославская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61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22,95%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41684575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Свердловская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202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39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19,31%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82313979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Пермский край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18,18%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1642922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Тульская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151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17,88%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35228924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Тамбовская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17,37%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82402944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Москва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67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9651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1623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16,82%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39169677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Ульяновская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16,22%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648772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Республика Татарстан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151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15,23%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23601709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Новосибирская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261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38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14,56%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61440410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Мурманская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13,64%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03362999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Московская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1085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132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12,17%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14479321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Удмуртская Республика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11,76%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9056791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Владимирская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7,45%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92582740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Липецкая область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6,86%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48423630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Хабаровский край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4,23%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512205"/>
                  </a:ext>
                </a:extLst>
              </a:tr>
              <a:tr h="2239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Республика Саха (Якутия)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126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1,59%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92192712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Республика Бурятия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0,00%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18380737"/>
                  </a:ext>
                </a:extLst>
              </a:tr>
              <a:tr h="2239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Республика Северная Осетия (Алания)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0,00%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8335503"/>
                  </a:ext>
                </a:extLst>
              </a:tr>
              <a:tr h="1644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Чувашская Республика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76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0,00%</a:t>
                      </a:r>
                    </a:p>
                  </a:txBody>
                  <a:tcPr marL="5052" marR="5052" marT="6350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11630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412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9607" y="351560"/>
            <a:ext cx="6614670" cy="126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9997">
              <a:defRPr/>
            </a:pPr>
            <a: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ИНФОРМАЦИЯ ОБ УЧАСТИИ СУБЪЕКТОВ РФ ПО % УЧАСТНИКОВ, </a:t>
            </a:r>
          </a:p>
          <a:p>
            <a:pPr defTabSz="659997">
              <a:defRPr/>
            </a:pPr>
            <a: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СДАВШИХ ВЫШЕ СРЕДНЕГО БАЛЛА </a:t>
            </a:r>
            <a:b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ПО КОМПЕТЕНЦИИ ПО СТРАНЕ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71451" y="6351422"/>
            <a:ext cx="41870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33" b="1" dirty="0">
                <a:solidFill>
                  <a:schemeClr val="bg1"/>
                </a:solidFill>
                <a:latin typeface="Akrobat ExtraBold" charset="0"/>
                <a:ea typeface="Akrobat ExtraBold" charset="0"/>
                <a:cs typeface="Akrobat ExtraBold" charset="0"/>
              </a:rPr>
              <a:t>10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7686906"/>
              </p:ext>
            </p:extLst>
          </p:nvPr>
        </p:nvGraphicFramePr>
        <p:xfrm>
          <a:off x="554637" y="1616531"/>
          <a:ext cx="11139854" cy="50785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8508">
                  <a:extLst>
                    <a:ext uri="{9D8B030D-6E8A-4147-A177-3AD203B41FA5}">
                      <a16:colId xmlns="" xmlns:a16="http://schemas.microsoft.com/office/drawing/2014/main" val="1993320234"/>
                    </a:ext>
                  </a:extLst>
                </a:gridCol>
                <a:gridCol w="3128007">
                  <a:extLst>
                    <a:ext uri="{9D8B030D-6E8A-4147-A177-3AD203B41FA5}">
                      <a16:colId xmlns="" xmlns:a16="http://schemas.microsoft.com/office/drawing/2014/main" val="626170077"/>
                    </a:ext>
                  </a:extLst>
                </a:gridCol>
                <a:gridCol w="1511676">
                  <a:extLst>
                    <a:ext uri="{9D8B030D-6E8A-4147-A177-3AD203B41FA5}">
                      <a16:colId xmlns="" xmlns:a16="http://schemas.microsoft.com/office/drawing/2014/main" val="364449998"/>
                    </a:ext>
                  </a:extLst>
                </a:gridCol>
                <a:gridCol w="1523303">
                  <a:extLst>
                    <a:ext uri="{9D8B030D-6E8A-4147-A177-3AD203B41FA5}">
                      <a16:colId xmlns="" xmlns:a16="http://schemas.microsoft.com/office/drawing/2014/main" val="2489768586"/>
                    </a:ext>
                  </a:extLst>
                </a:gridCol>
                <a:gridCol w="2267513">
                  <a:extLst>
                    <a:ext uri="{9D8B030D-6E8A-4147-A177-3AD203B41FA5}">
                      <a16:colId xmlns="" xmlns:a16="http://schemas.microsoft.com/office/drawing/2014/main" val="2227662725"/>
                    </a:ext>
                  </a:extLst>
                </a:gridCol>
                <a:gridCol w="2350847">
                  <a:extLst>
                    <a:ext uri="{9D8B030D-6E8A-4147-A177-3AD203B41FA5}">
                      <a16:colId xmlns="" xmlns:a16="http://schemas.microsoft.com/office/drawing/2014/main" val="712018860"/>
                    </a:ext>
                  </a:extLst>
                </a:gridCol>
              </a:tblGrid>
              <a:tr h="4043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</a:t>
                      </a:r>
                    </a:p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п/п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Субъект РФ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</a:t>
                      </a:r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компетенций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</a:t>
                      </a:r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участников ДЭ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</a:t>
                      </a:r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участников</a:t>
                      </a:r>
                      <a:r>
                        <a:rPr lang="ru-RU" sz="900" b="1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ДЭ, сдавших </a:t>
                      </a:r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выше </a:t>
                      </a:r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среднего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участников</a:t>
                      </a:r>
                      <a:r>
                        <a:rPr lang="ru-RU" sz="900" b="1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ДЭ, сдавших </a:t>
                      </a:r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выше </a:t>
                      </a:r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среднего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98387373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Белгородская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29,79%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76391101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Владимирская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29,79%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33935865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Краснодарский край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59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60,20%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44604448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Красноярский край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163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91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55,83%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35686004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Липецкая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102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30,39%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48195325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Москва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9651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4630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47,97%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59255441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Московская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1085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425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39,17%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55022330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Мурманская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110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59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53,64%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41684575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Новосибирская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261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153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58,62%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82313979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Пермский край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75,76%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1642922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Республика Бурятия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92,31%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35228924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Республика Саха (Якутия)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123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54,47%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82402944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Республика Северная Осетия (Алания)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16,00%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39169677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Республика Татарстан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151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113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74,83%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648772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Самарская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319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173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54,23%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23601709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Санкт-Петербург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68,52%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61440410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Свердловская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51,49%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03362999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Тамбовская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213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32,86%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14479321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Тульская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151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55,63%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9056791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Тюменская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160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105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65,63%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92582740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Удмуртская Республика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76,47%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48423630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Ульяновская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45,95%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512205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Хабаровский край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213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29,58%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92192712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Челябинская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318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187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58,81%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18380737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Чувашская Республика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57,89%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8335503"/>
                  </a:ext>
                </a:extLst>
              </a:tr>
              <a:tr h="179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21" marR="2421" marT="2421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Ярославская область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61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kern="1200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52,46%</a:t>
                      </a:r>
                    </a:p>
                  </a:txBody>
                  <a:tcPr marL="5052" marR="5052" marT="5052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11630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4748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10868" y="108914"/>
            <a:ext cx="5311252" cy="678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РАСХОДЫ НА ПРОВЕДЕНИЕ ДЕМОНСТРАЦИОННОГО ЭКЗАМЕНА*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77222" y="6351422"/>
            <a:ext cx="40716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33" b="1" dirty="0">
                <a:solidFill>
                  <a:schemeClr val="bg1"/>
                </a:solidFill>
                <a:latin typeface="Akrobat ExtraBold" charset="0"/>
                <a:ea typeface="Akrobat ExtraBold" charset="0"/>
                <a:cs typeface="Akrobat ExtraBold" charset="0"/>
              </a:rPr>
              <a:t>11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368355" y="4833549"/>
            <a:ext cx="1298139" cy="414761"/>
          </a:xfrm>
          <a:prstGeom prst="rect">
            <a:avLst/>
          </a:prstGeom>
        </p:spPr>
        <p:txBody>
          <a:bodyPr wrap="none" lIns="75246" tIns="37624" rIns="75246" bIns="37624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994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38 016 </a:t>
            </a:r>
            <a:endParaRPr lang="ru-RU" sz="127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7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составила стоимость ДЭ </a:t>
            </a:r>
          </a:p>
          <a:p>
            <a:pPr algn="ctr"/>
            <a:r>
              <a:rPr lang="ru-RU" sz="127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расчёта на 1 человека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80092" y="6224078"/>
            <a:ext cx="7777139" cy="25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*Без учёта расходов на проведение демонстрационного экзамена г. Москвы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7355807" y="4898888"/>
            <a:ext cx="1298139" cy="414761"/>
          </a:xfrm>
          <a:prstGeom prst="rect">
            <a:avLst/>
          </a:prstGeom>
        </p:spPr>
        <p:txBody>
          <a:bodyPr wrap="none" lIns="75246" tIns="37624" rIns="75246" bIns="37624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994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22 925</a:t>
            </a:r>
            <a:endParaRPr lang="ru-RU" sz="127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7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рублей составила стоимость ДЭ </a:t>
            </a:r>
          </a:p>
          <a:p>
            <a:pPr algn="ctr"/>
            <a:r>
              <a:rPr lang="ru-RU" sz="127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расчёта на 1 человека (без учёта закупки оборудования)</a:t>
            </a:r>
          </a:p>
        </p:txBody>
      </p:sp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xmlns="" val="4101281035"/>
              </p:ext>
            </p:extLst>
          </p:nvPr>
        </p:nvGraphicFramePr>
        <p:xfrm>
          <a:off x="734517" y="-1"/>
          <a:ext cx="10687988" cy="5313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412218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5749" y="2144889"/>
            <a:ext cx="10347362" cy="1851377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+mn-lt"/>
              </a:rPr>
              <a:t>Реализация </a:t>
            </a:r>
            <a:r>
              <a:rPr lang="ru-RU" sz="3600" dirty="0" err="1" smtClean="0">
                <a:solidFill>
                  <a:srgbClr val="002060"/>
                </a:solidFill>
                <a:latin typeface="+mn-lt"/>
              </a:rPr>
              <a:t>Региональногостандарта</a:t>
            </a:r>
            <a:r>
              <a:rPr lang="ru-RU" sz="3600" dirty="0" smtClean="0">
                <a:solidFill>
                  <a:srgbClr val="002060"/>
                </a:solidFill>
                <a:latin typeface="+mn-lt"/>
              </a:rPr>
              <a:t> кадрового обеспечения промышленного роста в Тюменской области через деятельность Специализированных центров компетенций</a:t>
            </a:r>
            <a:endParaRPr lang="ru-RU" sz="3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30243" y="5005566"/>
            <a:ext cx="44617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Пиджакова Анна Владимировна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методист ГАПОУ ТО «Тюменский техникум строительной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индустрии и городского хозяйства», координатор Союза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 «Молодые профессионалы» по апробации </a:t>
            </a:r>
          </a:p>
          <a:p>
            <a:r>
              <a:rPr lang="ru-RU" sz="1200" dirty="0" smtClean="0">
                <a:solidFill>
                  <a:srgbClr val="002060"/>
                </a:solidFill>
              </a:rPr>
              <a:t> демонстрационного экзамена в Тюменской области в 2017 г.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317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629" y="1492098"/>
            <a:ext cx="11422505" cy="207827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>
                <a:solidFill>
                  <a:srgbClr val="C00000"/>
                </a:solidFill>
              </a:rPr>
              <a:t/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4900" b="1" dirty="0" smtClean="0">
                <a:solidFill>
                  <a:srgbClr val="C00000"/>
                </a:solidFill>
              </a:rPr>
              <a:t>Специализированный центр</a:t>
            </a:r>
            <a:br>
              <a:rPr lang="ru-RU" sz="4900" b="1" dirty="0" smtClean="0">
                <a:solidFill>
                  <a:srgbClr val="C00000"/>
                </a:solidFill>
              </a:rPr>
            </a:br>
            <a:r>
              <a:rPr lang="ru-RU" sz="4900" b="1" dirty="0" smtClean="0">
                <a:solidFill>
                  <a:srgbClr val="C00000"/>
                </a:solidFill>
              </a:rPr>
              <a:t> компетенций (СЦК) </a:t>
            </a:r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>
                <a:solidFill>
                  <a:srgbClr val="C00000"/>
                </a:solidFill>
              </a:rPr>
              <a:t/>
            </a:r>
            <a:br>
              <a:rPr lang="ru-RU" sz="3600" b="1" dirty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/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- центр развития профессий и профессиональных сообществ WSR, обладающий современным оборудованием и технологиями, отвечающими требованиям WSR, а также наличием экспертов для осуществления обучения и оценки соответствующей квалификации по стандартам WSR.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04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00841" y="4735539"/>
            <a:ext cx="513658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ГАПОУ ТО «Тюменский лесотехнический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техникум»</a:t>
            </a:r>
          </a:p>
          <a:p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C00000"/>
                </a:solidFill>
              </a:rPr>
              <a:t>Электромонтажные работы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792" y="393699"/>
            <a:ext cx="745011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              ГАПОУ ТО «Тюменский техникум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               строительной индустрии и городского  хозяйства»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C00000"/>
                </a:solidFill>
                <a:hlinkClick r:id="rId3" action="ppaction://hlinkfile"/>
              </a:rPr>
              <a:t>Сварочные технологии 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C00000"/>
                </a:solidFill>
              </a:rPr>
              <a:t>Малярные и декоративные работы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C00000"/>
                </a:solidFill>
              </a:rPr>
              <a:t>Кирпичная кладка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C00000"/>
                </a:solidFill>
              </a:rPr>
              <a:t>Сухое строительство и штукатурные работы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24946" y="4059279"/>
            <a:ext cx="47053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    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ГАПОУ ТО «Агротехнологический         колледж»</a:t>
            </a:r>
          </a:p>
          <a:p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C00000"/>
                </a:solidFill>
              </a:rPr>
              <a:t>Эксплуатация сельскохозяйственных машин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95886" y="3127222"/>
            <a:ext cx="63808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    ГАПОУ ТО «Тюменский колледж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      транспортных технологий и сервиса»</a:t>
            </a:r>
          </a:p>
          <a:p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C00000"/>
                </a:solidFill>
              </a:rPr>
              <a:t>Ремонт и обслуживание легковых автомобилей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961013" y="1859173"/>
            <a:ext cx="589618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ГАПОУ ТО «Тюменский техникум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индустрии питания, коммерции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и сервиса»</a:t>
            </a:r>
          </a:p>
          <a:p>
            <a:endParaRPr lang="ru-RU" sz="2000" b="1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C00000"/>
                </a:solidFill>
                <a:hlinkClick r:id="rId4" action="ppaction://hlinkfile"/>
              </a:rPr>
              <a:t>Ресторанный сервис </a:t>
            </a:r>
            <a:endParaRPr lang="ru-RU" sz="2000" b="1" i="1" dirty="0" smtClean="0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87" y="204296"/>
            <a:ext cx="1105861" cy="1043933"/>
          </a:xfrm>
          <a:prstGeom prst="rect">
            <a:avLst/>
          </a:prstGeom>
        </p:spPr>
      </p:pic>
      <p:pic>
        <p:nvPicPr>
          <p:cNvPr id="1026" name="Picture 2" descr="http://tyumen.uralstudent.ru/i/uploads/University/logo/2296005cd.jpg?ts=149690627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686" y="2981353"/>
            <a:ext cx="981067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lib5.podelise.ru/tw_files2/urls_608/5/d-4184/7z-docs/1_html_1e92c71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3628" y="4108104"/>
            <a:ext cx="920073" cy="104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mn-tlt.ru/applicants/new-admit/image0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097" y="4629638"/>
            <a:ext cx="578243" cy="92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berufsbildung.ahk.de/uploads/pics/Tjumenskii_tekhnikum_industrii_pitanija__kommercii_i_servisa_0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1592" y="1890486"/>
            <a:ext cx="1204144" cy="65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101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78625" y="297577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Специализированный центр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компетенций</a:t>
            </a:r>
            <a:endParaRPr lang="ru-RU" b="1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3972393" y="1604402"/>
            <a:ext cx="1042" cy="465541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1" y="3114661"/>
            <a:ext cx="1219199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8093056" y="1604402"/>
            <a:ext cx="1633" cy="465541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264694" y="1772705"/>
            <a:ext cx="32313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Подготовка к чемпионатам и конкурсам профессионального мастерства </a:t>
            </a:r>
            <a:endParaRPr lang="ru-RU" sz="20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05373" y="1747626"/>
            <a:ext cx="36383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baseline="0" dirty="0" smtClean="0">
                <a:solidFill>
                  <a:srgbClr val="002060"/>
                </a:solidFill>
              </a:rPr>
              <a:t>Подготовка и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baseline="0" dirty="0" smtClean="0">
                <a:solidFill>
                  <a:srgbClr val="002060"/>
                </a:solidFill>
              </a:rPr>
              <a:t>дополнительное профессиональное  образование педагогических кадров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376475" y="1726538"/>
            <a:ext cx="35681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baseline="0" dirty="0" smtClean="0">
                <a:solidFill>
                  <a:srgbClr val="002060"/>
                </a:solidFill>
              </a:rPr>
              <a:t>Независимая оценка качества подготовки кадров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67319" y="3133179"/>
            <a:ext cx="3576364" cy="4247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2060"/>
                </a:solidFill>
              </a:rPr>
              <a:t>Реализация программ </a:t>
            </a:r>
          </a:p>
          <a:p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smtClean="0">
                <a:solidFill>
                  <a:srgbClr val="002060"/>
                </a:solidFill>
              </a:rPr>
              <a:t>    повышения квалификация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     педагогических кадров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i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2060"/>
                </a:solidFill>
              </a:rPr>
              <a:t>Обучение мастеров п/о и 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     преподавателей методике </a:t>
            </a:r>
          </a:p>
          <a:p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smtClean="0">
                <a:solidFill>
                  <a:srgbClr val="002060"/>
                </a:solidFill>
              </a:rPr>
              <a:t>    оценивания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i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2060"/>
                </a:solidFill>
              </a:rPr>
              <a:t>Стажировка мастеров п/о и 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     преподавателей </a:t>
            </a:r>
          </a:p>
          <a:p>
            <a:endParaRPr lang="ru-RU" i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2060"/>
                </a:solidFill>
              </a:rPr>
              <a:t>Конкурсы профессионального 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     мастерства для педагогов </a:t>
            </a:r>
          </a:p>
          <a:p>
            <a:endParaRPr lang="ru-RU" i="1" dirty="0">
              <a:solidFill>
                <a:srgbClr val="002060"/>
              </a:solidFill>
            </a:endParaRPr>
          </a:p>
          <a:p>
            <a:endParaRPr lang="ru-RU" i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104165" y="3622722"/>
            <a:ext cx="3707105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2060"/>
                </a:solidFill>
              </a:rPr>
              <a:t>Тренировка команды ПОО</a:t>
            </a:r>
          </a:p>
          <a:p>
            <a:endParaRPr lang="ru-RU" i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2060"/>
                </a:solidFill>
              </a:rPr>
              <a:t>Тренировочные сборы сборной 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      команды региона</a:t>
            </a:r>
          </a:p>
          <a:p>
            <a:endParaRPr lang="ru-RU" i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2060"/>
                </a:solidFill>
              </a:rPr>
              <a:t>Отборочные чемпионаты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i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2060"/>
                </a:solidFill>
              </a:rPr>
              <a:t>Тренировка участников</a:t>
            </a:r>
          </a:p>
          <a:p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smtClean="0">
                <a:solidFill>
                  <a:srgbClr val="002060"/>
                </a:solidFill>
              </a:rPr>
              <a:t>     из других регионов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i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i="1" dirty="0" smtClean="0">
              <a:solidFill>
                <a:srgbClr val="002060"/>
              </a:solidFill>
            </a:endParaRPr>
          </a:p>
          <a:p>
            <a:endParaRPr lang="ru-RU" i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635487" y="3581696"/>
            <a:ext cx="473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635487" y="3596686"/>
            <a:ext cx="3671967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2060"/>
                </a:solidFill>
              </a:rPr>
              <a:t>ГИА в формате </a:t>
            </a:r>
          </a:p>
          <a:p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smtClean="0">
                <a:solidFill>
                  <a:srgbClr val="002060"/>
                </a:solidFill>
              </a:rPr>
              <a:t>    демонстрационного экзамена </a:t>
            </a:r>
          </a:p>
          <a:p>
            <a:endParaRPr lang="ru-RU" i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2060"/>
                </a:solidFill>
              </a:rPr>
              <a:t>Региональные чемпионаты</a:t>
            </a:r>
          </a:p>
          <a:p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i="1" dirty="0" smtClean="0">
                <a:solidFill>
                  <a:srgbClr val="002060"/>
                </a:solidFill>
              </a:rPr>
              <a:t>  «Молодые профессионалы»</a:t>
            </a:r>
          </a:p>
          <a:p>
            <a:endParaRPr lang="ru-RU" i="1" dirty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solidFill>
                  <a:srgbClr val="002060"/>
                </a:solidFill>
              </a:rPr>
              <a:t>Корпоративные чемпионаты  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31114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6616" y="2370314"/>
            <a:ext cx="3814613" cy="239751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4851" y="619881"/>
            <a:ext cx="8889168" cy="1823440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Calibri" panose="020F0502020204030204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alibri" panose="020F0502020204030204"/>
              </a:rPr>
              <a:t>Реализация программы повышения квалификации «Практика и методика подготовки кадров по профессии «Сварщик» с учетом стандарта </a:t>
            </a:r>
            <a:r>
              <a:rPr lang="ru-RU" sz="2800" b="1" dirty="0" err="1" smtClean="0">
                <a:solidFill>
                  <a:srgbClr val="C00000"/>
                </a:solidFill>
                <a:latin typeface="Calibri" panose="020F0502020204030204"/>
              </a:rPr>
              <a:t>Ворлдскиллс</a:t>
            </a:r>
            <a:r>
              <a:rPr lang="ru-RU" sz="2800" b="1" dirty="0" smtClean="0">
                <a:solidFill>
                  <a:srgbClr val="C00000"/>
                </a:solidFill>
                <a:latin typeface="Calibri" panose="020F0502020204030204"/>
              </a:rPr>
              <a:t> Россия по компетенции «Сварочные технологии»</a:t>
            </a:r>
            <a:br>
              <a:rPr lang="ru-RU" sz="2800" b="1" dirty="0" smtClean="0">
                <a:solidFill>
                  <a:srgbClr val="C00000"/>
                </a:solidFill>
                <a:latin typeface="Calibri" panose="020F0502020204030204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alibri" panose="020F0502020204030204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Calibri" panose="020F0502020204030204"/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12101" y="5282624"/>
            <a:ext cx="32846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29 регионов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3 </a:t>
            </a:r>
            <a:r>
              <a:rPr lang="ru-RU" sz="2400" b="1" smtClean="0">
                <a:solidFill>
                  <a:srgbClr val="002060"/>
                </a:solidFill>
              </a:rPr>
              <a:t>федеральных </a:t>
            </a:r>
            <a:r>
              <a:rPr lang="ru-RU" sz="2400" b="1" smtClean="0">
                <a:solidFill>
                  <a:srgbClr val="002060"/>
                </a:solidFill>
              </a:rPr>
              <a:t>округа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1486" y="2974300"/>
            <a:ext cx="4936608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Июнь-Сентябрь 2017 г.</a:t>
            </a:r>
          </a:p>
          <a:p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СЦК ГАПОУ ТО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«Тюменский техникум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строительной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индустрии и городского хозяйства»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87660" y="2636078"/>
            <a:ext cx="43043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101 Мастер производственного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обучения (преподаватель)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(</a:t>
            </a:r>
            <a:r>
              <a:rPr lang="ru-RU" sz="2400" b="1" dirty="0" err="1" smtClean="0">
                <a:solidFill>
                  <a:srgbClr val="002060"/>
                </a:solidFill>
              </a:rPr>
              <a:t>в.т.ч</a:t>
            </a:r>
            <a:r>
              <a:rPr lang="ru-RU" sz="2400" b="1" dirty="0" smtClean="0">
                <a:solidFill>
                  <a:srgbClr val="002060"/>
                </a:solidFill>
              </a:rPr>
              <a:t> 21 представитель СПО Тюменской области)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19983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9587" y="365125"/>
            <a:ext cx="10724213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libri" panose="020F0502020204030204"/>
              </a:rPr>
              <a:t>Независимая оценка качества </a:t>
            </a:r>
            <a:br>
              <a:rPr lang="ru-RU" b="1" dirty="0" smtClean="0">
                <a:solidFill>
                  <a:srgbClr val="C00000"/>
                </a:solidFill>
                <a:latin typeface="Calibri" panose="020F0502020204030204"/>
              </a:rPr>
            </a:br>
            <a:r>
              <a:rPr lang="ru-RU" b="1" dirty="0" smtClean="0">
                <a:solidFill>
                  <a:srgbClr val="C00000"/>
                </a:solidFill>
                <a:latin typeface="Calibri" panose="020F0502020204030204"/>
              </a:rPr>
              <a:t>подготовки кадров </a:t>
            </a:r>
            <a:br>
              <a:rPr lang="ru-RU" b="1" dirty="0" smtClean="0">
                <a:solidFill>
                  <a:srgbClr val="C00000"/>
                </a:solidFill>
                <a:latin typeface="Calibri" panose="020F0502020204030204"/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3573" y="2731958"/>
            <a:ext cx="105702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Демонстрационный экзамен в рамках пилотной апробации </a:t>
            </a:r>
            <a:r>
              <a:rPr lang="ru-RU" sz="2400" b="1" dirty="0" smtClean="0">
                <a:solidFill>
                  <a:srgbClr val="002060"/>
                </a:solidFill>
              </a:rPr>
              <a:t>– форма оценки соответствия уровня знаний, умений, навыков студентов и выпускников, осваивающих программы подготовки квалифицированных рабочих, служащих, специалистов среднего звена, позволяющих вести профессиональную деятельность в определенной сфере и (или) выполнять работу по конкретным профессии или специальности </a:t>
            </a:r>
            <a:r>
              <a:rPr lang="ru-RU" sz="2400" b="1" dirty="0" smtClean="0">
                <a:solidFill>
                  <a:srgbClr val="FF0000"/>
                </a:solidFill>
              </a:rPr>
              <a:t>в соответствии со стандартами </a:t>
            </a:r>
            <a:r>
              <a:rPr lang="ru-RU" sz="2400" b="1" dirty="0" err="1" smtClean="0">
                <a:solidFill>
                  <a:srgbClr val="FF0000"/>
                </a:solidFill>
              </a:rPr>
              <a:t>Ворлдскиллс</a:t>
            </a:r>
            <a:r>
              <a:rPr lang="ru-RU" sz="2400" b="1" dirty="0" smtClean="0">
                <a:solidFill>
                  <a:srgbClr val="FF0000"/>
                </a:solidFill>
              </a:rPr>
              <a:t> Россия.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5728741" y="1718029"/>
            <a:ext cx="734518" cy="749508"/>
          </a:xfrm>
          <a:prstGeom prst="down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648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6344" y="351057"/>
            <a:ext cx="5082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Тюменская область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6275" y="1375298"/>
            <a:ext cx="433449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8</a:t>
            </a:r>
            <a:r>
              <a:rPr lang="ru-RU" sz="2000" b="1" dirty="0" smtClean="0">
                <a:solidFill>
                  <a:srgbClr val="FF0000"/>
                </a:solidFill>
              </a:rPr>
              <a:t> компетенций: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Сварочные технологии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Поварское дело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Ремонт и обслуживание легковых автомобилей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Эксплуатация сельскохозяйственных машин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Сантехника и отопление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Администрирование отеля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Парикмахерское искусство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Электромонтажные работы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22027" y="1315621"/>
            <a:ext cx="65433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7 профессиональных образовательных организаций: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«Тюменский техникум строительной индустрии и городского хозяйства»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«Тобольский многопрофильный техникум»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«Ишимский многопрофильный техникум»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«Агротехнологический колледж»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«Тюменский колледж транспортных технологий и сервиса»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«Тюменский техникум индустрии питания, коммерции и сервиса»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ГАПОУ ТО «Тюменский лесотехнический техникум»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94132" y="4949151"/>
            <a:ext cx="30638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146 экспертов </a:t>
            </a:r>
            <a:r>
              <a:rPr lang="ru-RU" sz="2000" dirty="0" smtClean="0">
                <a:solidFill>
                  <a:srgbClr val="002060"/>
                </a:solidFill>
              </a:rPr>
              <a:t>для оценки результатов демонстрационного экзамена (</a:t>
            </a:r>
            <a:r>
              <a:rPr lang="ru-RU" sz="2000" b="1" dirty="0" smtClean="0">
                <a:solidFill>
                  <a:srgbClr val="FF0000"/>
                </a:solidFill>
              </a:rPr>
              <a:t>33</a:t>
            </a:r>
            <a:r>
              <a:rPr lang="ru-RU" sz="2000" dirty="0" smtClean="0">
                <a:solidFill>
                  <a:srgbClr val="002060"/>
                </a:solidFill>
              </a:rPr>
              <a:t>) представители работодателя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49860" y="5296396"/>
            <a:ext cx="17288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160 студентов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09172" y="5296396"/>
            <a:ext cx="1981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26 предприятий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570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429961" y="6351422"/>
            <a:ext cx="30168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33" b="1" dirty="0">
                <a:solidFill>
                  <a:schemeClr val="bg1"/>
                </a:solidFill>
                <a:latin typeface="Akrobat ExtraBold" charset="0"/>
                <a:ea typeface="Akrobat ExtraBold" charset="0"/>
                <a:cs typeface="Akrobat ExtraBold" charset="0"/>
              </a:rPr>
              <a:t>6</a:t>
            </a: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3299283" y="3895684"/>
            <a:ext cx="712333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1913262" y="4598959"/>
            <a:ext cx="850935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1913262" y="5359357"/>
            <a:ext cx="850935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1913262" y="6124798"/>
            <a:ext cx="850935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V="1">
            <a:off x="3299283" y="3148873"/>
            <a:ext cx="1" cy="297592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Стрелка вправо 41"/>
          <p:cNvSpPr/>
          <p:nvPr/>
        </p:nvSpPr>
        <p:spPr>
          <a:xfrm>
            <a:off x="3034049" y="1852970"/>
            <a:ext cx="323086" cy="385785"/>
          </a:xfrm>
          <a:prstGeom prst="rightArrow">
            <a:avLst/>
          </a:prstGeom>
          <a:solidFill>
            <a:srgbClr val="1F3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246" tIns="37624" rIns="75246" bIns="37624" rtlCol="0" anchor="ctr"/>
          <a:lstStyle/>
          <a:p>
            <a:pPr algn="ctr"/>
            <a:endParaRPr lang="ru-RU" sz="1633"/>
          </a:p>
        </p:txBody>
      </p:sp>
      <p:sp>
        <p:nvSpPr>
          <p:cNvPr id="35" name="TextBox 34"/>
          <p:cNvSpPr txBox="1"/>
          <p:nvPr/>
        </p:nvSpPr>
        <p:spPr>
          <a:xfrm>
            <a:off x="1874857" y="3772311"/>
            <a:ext cx="1268296" cy="259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r>
              <a:rPr lang="ru-RU" sz="1089" dirty="0">
                <a:solidFill>
                  <a:srgbClr val="1F3D85"/>
                </a:solidFill>
              </a:rPr>
              <a:t> 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субъектов РФ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52893" y="4102820"/>
            <a:ext cx="2473754" cy="259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1089" dirty="0">
                <a:solidFill>
                  <a:srgbClr val="1F3D85"/>
                </a:solidFill>
              </a:rPr>
              <a:t> 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субъектов РФ – отбор по заявкам</a:t>
            </a:r>
          </a:p>
        </p:txBody>
      </p:sp>
      <p:pic>
        <p:nvPicPr>
          <p:cNvPr id="40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6201" y="4779049"/>
            <a:ext cx="1241879" cy="440059"/>
          </a:xfrm>
          <a:prstGeom prst="rect">
            <a:avLst/>
          </a:prstGeom>
        </p:spPr>
      </p:pic>
      <p:pic>
        <p:nvPicPr>
          <p:cNvPr id="41" name="Picture 2" descr="Картинки по запросу ЛОГОТИП ДВФУ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4252" y="5390082"/>
            <a:ext cx="925345" cy="6847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7466841" y="3260245"/>
            <a:ext cx="1701107" cy="595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Производственная </a:t>
            </a:r>
            <a:b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сборка изделий </a:t>
            </a:r>
          </a:p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авиационной техники</a:t>
            </a:r>
            <a:endParaRPr lang="ru-RU" sz="1089" dirty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82201" y="4084711"/>
            <a:ext cx="1210588" cy="427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Добыча нефти</a:t>
            </a:r>
          </a:p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газа</a:t>
            </a:r>
            <a:endParaRPr lang="ru-RU" sz="1089" dirty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422171" y="3369221"/>
            <a:ext cx="3211135" cy="427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1089" dirty="0">
                <a:solidFill>
                  <a:srgbClr val="1F3D85"/>
                </a:solidFill>
              </a:rPr>
              <a:t> 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субъектов РФ – региональный стандарт </a:t>
            </a:r>
          </a:p>
          <a:p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кадрового обеспечения промышленного роста</a:t>
            </a:r>
          </a:p>
        </p:txBody>
      </p:sp>
      <p:pic>
        <p:nvPicPr>
          <p:cNvPr id="73" name="Рисунок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54545" y="3343605"/>
            <a:ext cx="1168076" cy="408388"/>
          </a:xfrm>
          <a:prstGeom prst="rect">
            <a:avLst/>
          </a:prstGeom>
        </p:spPr>
      </p:pic>
      <p:pic>
        <p:nvPicPr>
          <p:cNvPr id="74" name="Picture 2" descr="Картинки по запросу лукойл пермь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030" t="26895" r="35389" b="24546"/>
          <a:stretch/>
        </p:blipFill>
        <p:spPr bwMode="auto">
          <a:xfrm>
            <a:off x="9004591" y="3935985"/>
            <a:ext cx="406694" cy="6390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3452893" y="4701899"/>
            <a:ext cx="3837910" cy="595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Соглашение между союзом «Молодые профессионалы </a:t>
            </a:r>
          </a:p>
          <a:p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Ворлдскиллс</a:t>
            </a:r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Россия)» И ГК «РОСАТОМ» </a:t>
            </a:r>
          </a:p>
          <a:p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признании демонстрационного экзамена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452893" y="5517523"/>
            <a:ext cx="2949846" cy="427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демонстрационного экзамена</a:t>
            </a:r>
          </a:p>
          <a:p>
            <a:r>
              <a:rPr lang="ru-RU" sz="1089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программе </a:t>
            </a:r>
            <a:r>
              <a:rPr lang="ru-RU" sz="1089" dirty="0" err="1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бакалавриата</a:t>
            </a:r>
            <a:endParaRPr lang="ru-RU" sz="1089" dirty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flipV="1">
            <a:off x="7316145" y="3148873"/>
            <a:ext cx="1" cy="297592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7472797" y="4705481"/>
            <a:ext cx="2949824" cy="595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Фрезерные работы на станках с ЧПУ</a:t>
            </a:r>
          </a:p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Сварочные технологии</a:t>
            </a:r>
          </a:p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Электромонтаж</a:t>
            </a:r>
            <a:endParaRPr lang="ru-RU" sz="1089" dirty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72797" y="5527201"/>
            <a:ext cx="2949824" cy="427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Инженерный дизайн</a:t>
            </a:r>
          </a:p>
          <a:p>
            <a:r>
              <a:rPr lang="en-US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 </a:t>
            </a:r>
            <a:r>
              <a:rPr lang="ru-RU" sz="1089" b="1" dirty="0">
                <a:solidFill>
                  <a:srgbClr val="1F3D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(САПР)</a:t>
            </a:r>
            <a:endParaRPr lang="ru-RU" sz="1089" dirty="0">
              <a:solidFill>
                <a:srgbClr val="1F3D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41122" y="2238755"/>
            <a:ext cx="1702106" cy="70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14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814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 </a:t>
            </a:r>
          </a:p>
          <a:p>
            <a:pPr algn="ctr"/>
            <a: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образовательные организации</a:t>
            </a:r>
            <a:r>
              <a:rPr lang="ru-RU" sz="1089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673468" y="2206212"/>
            <a:ext cx="1371312" cy="874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14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814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компетенции Ворлдскиллс Россия 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671403" y="2235323"/>
            <a:ext cx="1401616" cy="70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14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1390</a:t>
            </a:r>
            <a:r>
              <a:rPr lang="en-US" sz="1814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1814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студентов</a:t>
            </a:r>
            <a:r>
              <a:rPr lang="en-US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выпускников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924896" y="2234592"/>
            <a:ext cx="1861613" cy="874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14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ru-RU" sz="1814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</a:p>
          <a:p>
            <a:pPr algn="ctr"/>
            <a: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центров проведения </a:t>
            </a:r>
            <a:endParaRPr lang="en-US" sz="1089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демонстрационного экзамена</a:t>
            </a:r>
            <a:r>
              <a:rPr lang="ru-RU" sz="1089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795130" y="2219159"/>
            <a:ext cx="1238955" cy="539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14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089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субъектов РФ    </a:t>
            </a:r>
          </a:p>
        </p:txBody>
      </p:sp>
      <p:pic>
        <p:nvPicPr>
          <p:cNvPr id="85" name="Рисунок 41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2665" y="1813805"/>
            <a:ext cx="410977" cy="385439"/>
          </a:xfrm>
          <a:prstGeom prst="rect">
            <a:avLst/>
          </a:prstGeom>
        </p:spPr>
      </p:pic>
      <p:pic>
        <p:nvPicPr>
          <p:cNvPr id="86" name="Рисунок 43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7131" y="1818319"/>
            <a:ext cx="409599" cy="380925"/>
          </a:xfrm>
          <a:prstGeom prst="rect">
            <a:avLst/>
          </a:prstGeom>
        </p:spPr>
      </p:pic>
      <p:pic>
        <p:nvPicPr>
          <p:cNvPr id="87" name="Рисунок 4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3465" y="1813805"/>
            <a:ext cx="415262" cy="404189"/>
          </a:xfrm>
          <a:prstGeom prst="rect">
            <a:avLst/>
          </a:prstGeom>
        </p:spPr>
      </p:pic>
      <p:pic>
        <p:nvPicPr>
          <p:cNvPr id="88" name="Рисунок 4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1883" y="1820788"/>
            <a:ext cx="417149" cy="387945"/>
          </a:xfrm>
          <a:prstGeom prst="rect">
            <a:avLst/>
          </a:prstGeom>
        </p:spPr>
      </p:pic>
      <p:pic>
        <p:nvPicPr>
          <p:cNvPr id="89" name="Рисунок 49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4366" y="1813804"/>
            <a:ext cx="401089" cy="373010"/>
          </a:xfrm>
          <a:prstGeom prst="rect">
            <a:avLst/>
          </a:prstGeom>
        </p:spPr>
      </p:pic>
      <p:sp>
        <p:nvSpPr>
          <p:cNvPr id="93" name="Стрелка вправо 92"/>
          <p:cNvSpPr/>
          <p:nvPr/>
        </p:nvSpPr>
        <p:spPr>
          <a:xfrm>
            <a:off x="4509860" y="1852970"/>
            <a:ext cx="323086" cy="385785"/>
          </a:xfrm>
          <a:prstGeom prst="rightArrow">
            <a:avLst/>
          </a:prstGeom>
          <a:solidFill>
            <a:srgbClr val="1F3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246" tIns="37624" rIns="75246" bIns="37624" rtlCol="0" anchor="ctr"/>
          <a:lstStyle/>
          <a:p>
            <a:pPr algn="ctr"/>
            <a:endParaRPr lang="ru-RU" sz="1633"/>
          </a:p>
        </p:txBody>
      </p:sp>
      <p:sp>
        <p:nvSpPr>
          <p:cNvPr id="94" name="Стрелка вправо 93"/>
          <p:cNvSpPr/>
          <p:nvPr/>
        </p:nvSpPr>
        <p:spPr>
          <a:xfrm>
            <a:off x="5997336" y="1852970"/>
            <a:ext cx="323086" cy="385785"/>
          </a:xfrm>
          <a:prstGeom prst="rightArrow">
            <a:avLst/>
          </a:prstGeom>
          <a:solidFill>
            <a:srgbClr val="1F3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246" tIns="37624" rIns="75246" bIns="37624" rtlCol="0" anchor="ctr"/>
          <a:lstStyle/>
          <a:p>
            <a:pPr algn="ctr"/>
            <a:endParaRPr lang="ru-RU" sz="1633"/>
          </a:p>
        </p:txBody>
      </p:sp>
      <p:sp>
        <p:nvSpPr>
          <p:cNvPr id="95" name="Стрелка вправо 94"/>
          <p:cNvSpPr/>
          <p:nvPr/>
        </p:nvSpPr>
        <p:spPr>
          <a:xfrm>
            <a:off x="7472796" y="1852970"/>
            <a:ext cx="323086" cy="385785"/>
          </a:xfrm>
          <a:prstGeom prst="rightArrow">
            <a:avLst/>
          </a:prstGeom>
          <a:solidFill>
            <a:srgbClr val="1F3D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246" tIns="37624" rIns="75246" bIns="37624" rtlCol="0" anchor="ctr"/>
          <a:lstStyle/>
          <a:p>
            <a:pPr algn="ctr"/>
            <a:endParaRPr lang="ru-RU" sz="1633"/>
          </a:p>
        </p:txBody>
      </p:sp>
      <p:cxnSp>
        <p:nvCxnSpPr>
          <p:cNvPr id="96" name="Прямая соединительная линия 95"/>
          <p:cNvCxnSpPr/>
          <p:nvPr/>
        </p:nvCxnSpPr>
        <p:spPr>
          <a:xfrm>
            <a:off x="1913262" y="3155907"/>
            <a:ext cx="850935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Заголовок 2"/>
          <p:cNvSpPr txBox="1">
            <a:spLocks/>
          </p:cNvSpPr>
          <p:nvPr/>
        </p:nvSpPr>
        <p:spPr>
          <a:xfrm>
            <a:off x="285186" y="253408"/>
            <a:ext cx="10105656" cy="14583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042873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ПИЛОТНАЯ АПРОБАЦИЯ ПРОВЕДЕНИЯ </a:t>
            </a:r>
            <a:br>
              <a:rPr lang="ru-RU" sz="2000" b="1" dirty="0" smtClean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ДЕМОНСТРАЦИОННОГО ЭКЗАМЕНА </a:t>
            </a:r>
            <a:br>
              <a:rPr lang="ru-RU" sz="2000" b="1" dirty="0" smtClean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ПО СТАНДАРТАМ ВОРЛДСКИЛЛС РОССИЯ В 2017 ГОДУ</a:t>
            </a:r>
            <a:br>
              <a:rPr lang="ru-RU" sz="2000" b="1" dirty="0" smtClean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265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4262" y="351560"/>
            <a:ext cx="6235282" cy="126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ВОВЛЕЧЕННОСТЬ СУБЪЕКТОВ РФ </a:t>
            </a:r>
            <a:b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</a:br>
            <a: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В ПИЛОТНУЮ АПРОБАЦИЮ</a:t>
            </a:r>
          </a:p>
          <a:p>
            <a:r>
              <a:rPr lang="ru-RU" sz="1905" b="1" dirty="0">
                <a:solidFill>
                  <a:srgbClr val="C00000"/>
                </a:solidFill>
                <a:latin typeface="Arial Black" charset="0"/>
                <a:ea typeface="Arial Black" charset="0"/>
                <a:cs typeface="Arial Black" charset="0"/>
              </a:rPr>
              <a:t>ПРОВЕДЕНИЯ ДЕМОНСТРАЦИОННОГО ЭКЗАМЕНА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29961" y="6351422"/>
            <a:ext cx="30168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33" b="1" dirty="0">
                <a:solidFill>
                  <a:schemeClr val="bg1"/>
                </a:solidFill>
                <a:latin typeface="Akrobat ExtraBold" charset="0"/>
                <a:ea typeface="Akrobat ExtraBold" charset="0"/>
                <a:cs typeface="Akrobat ExtraBold" charset="0"/>
              </a:rPr>
              <a:t>7</a:t>
            </a: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8973325"/>
              </p:ext>
            </p:extLst>
          </p:nvPr>
        </p:nvGraphicFramePr>
        <p:xfrm>
          <a:off x="1169233" y="1738853"/>
          <a:ext cx="10253273" cy="4721916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433923">
                  <a:extLst>
                    <a:ext uri="{9D8B030D-6E8A-4147-A177-3AD203B41FA5}">
                      <a16:colId xmlns="" xmlns:a16="http://schemas.microsoft.com/office/drawing/2014/main" val="1629533411"/>
                    </a:ext>
                  </a:extLst>
                </a:gridCol>
                <a:gridCol w="3371954">
                  <a:extLst>
                    <a:ext uri="{9D8B030D-6E8A-4147-A177-3AD203B41FA5}">
                      <a16:colId xmlns="" xmlns:a16="http://schemas.microsoft.com/office/drawing/2014/main" val="3186853603"/>
                    </a:ext>
                  </a:extLst>
                </a:gridCol>
                <a:gridCol w="1566967">
                  <a:extLst>
                    <a:ext uri="{9D8B030D-6E8A-4147-A177-3AD203B41FA5}">
                      <a16:colId xmlns="" xmlns:a16="http://schemas.microsoft.com/office/drawing/2014/main" val="1575994138"/>
                    </a:ext>
                  </a:extLst>
                </a:gridCol>
                <a:gridCol w="1428121">
                  <a:extLst>
                    <a:ext uri="{9D8B030D-6E8A-4147-A177-3AD203B41FA5}">
                      <a16:colId xmlns="" xmlns:a16="http://schemas.microsoft.com/office/drawing/2014/main" val="2108495989"/>
                    </a:ext>
                  </a:extLst>
                </a:gridCol>
                <a:gridCol w="1269441">
                  <a:extLst>
                    <a:ext uri="{9D8B030D-6E8A-4147-A177-3AD203B41FA5}">
                      <a16:colId xmlns="" xmlns:a16="http://schemas.microsoft.com/office/drawing/2014/main" val="2312693547"/>
                    </a:ext>
                  </a:extLst>
                </a:gridCol>
                <a:gridCol w="1182867">
                  <a:extLst>
                    <a:ext uri="{9D8B030D-6E8A-4147-A177-3AD203B41FA5}">
                      <a16:colId xmlns="" xmlns:a16="http://schemas.microsoft.com/office/drawing/2014/main" val="650049113"/>
                    </a:ext>
                  </a:extLst>
                </a:gridCol>
              </a:tblGrid>
              <a:tr h="3290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Итоговое место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Субъект РФ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участников ДЭ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компетенций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ОО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ЦПДЭ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28035935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Москва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9651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98827378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Московская область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1085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85205067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Новосибирская область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65118770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Челябинская область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318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73766233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Свердловская область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17091599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Тульская область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4615838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Красноярский край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163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0725666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Самарская область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319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26254872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Тюменская область</a:t>
                      </a:r>
                      <a:endParaRPr lang="ru-RU" sz="9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endParaRPr lang="ru-RU" sz="9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33594471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Республика Татарстан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51975507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Республика Саха (Якутия)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54263306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Мурманская область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5675636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Хабаровский край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213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75845155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Тамбовская область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213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50761552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Краснодарский край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7504730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Владимирская область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34017192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Санкт-Петербург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9756515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Липецкая область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4290013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Ярославская область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52192463"/>
                  </a:ext>
                </a:extLst>
              </a:tr>
              <a:tr h="2082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Чувашская Республика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50616371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Белгородская область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90539534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Удмуртская Республика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24431477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Пермский край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95507669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Ульяновская область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51559955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Республика Северная Осетия (Алания)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4941676"/>
                  </a:ext>
                </a:extLst>
              </a:tr>
              <a:tr h="167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Республика Бурятия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b="0" i="0" u="none" strike="noStrike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1F3D8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1F3D85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16" marR="5016" marT="6305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84000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262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1990</Words>
  <Application>Microsoft Office PowerPoint</Application>
  <PresentationFormat>Произвольный</PresentationFormat>
  <Paragraphs>683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Реализация Регионального стандарта кадрового обеспечения промышленного роста  в Тюменской области через деятельность Специализированных центров компетенций</vt:lpstr>
      <vt:lpstr>   Специализированный центр  компетенций (СЦК)    - центр развития профессий и профессиональных сообществ WSR, обладающий современным оборудованием и технологиями, отвечающими требованиям WSR, а также наличием экспертов для осуществления обучения и оценки соответствующей квалификации по стандартам WSR.</vt:lpstr>
      <vt:lpstr>Слайд 3</vt:lpstr>
      <vt:lpstr>Специализированный центр  компетенций</vt:lpstr>
      <vt:lpstr> Реализация программы повышения квалификации «Практика и методика подготовки кадров по профессии «Сварщик» с учетом стандарта Ворлдскиллс Россия по компетенции «Сварочные технологии»   </vt:lpstr>
      <vt:lpstr>Независимая оценка качества  подготовки кадров  </vt:lpstr>
      <vt:lpstr>Слайд 7</vt:lpstr>
      <vt:lpstr>Слайд 8</vt:lpstr>
      <vt:lpstr>Слайд 9</vt:lpstr>
      <vt:lpstr>Слайд 10</vt:lpstr>
      <vt:lpstr>Слайд 11</vt:lpstr>
      <vt:lpstr>Слайд 12</vt:lpstr>
      <vt:lpstr>Реализация Региональногостандарта кадрового обеспечения промышленного роста в Тюменской области через деятельность Специализированных центров компетенций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СпеРеализация стандарта кадрового обеспечения промышленного роста в Тюменской области</dc:title>
  <dc:creator>Доп-2</dc:creator>
  <cp:lastModifiedBy>Пользователь Windows</cp:lastModifiedBy>
  <cp:revision>58</cp:revision>
  <dcterms:created xsi:type="dcterms:W3CDTF">2017-09-27T05:09:30Z</dcterms:created>
  <dcterms:modified xsi:type="dcterms:W3CDTF">2017-10-03T12:56:00Z</dcterms:modified>
</cp:coreProperties>
</file>