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4" r:id="rId4"/>
    <p:sldId id="265" r:id="rId5"/>
    <p:sldId id="266" r:id="rId6"/>
    <p:sldId id="258" r:id="rId7"/>
    <p:sldId id="263" r:id="rId8"/>
    <p:sldId id="267" r:id="rId9"/>
    <p:sldId id="269" r:id="rId10"/>
    <p:sldId id="270" r:id="rId11"/>
  </p:sldIdLst>
  <p:sldSz cx="12192000" cy="6858000"/>
  <p:notesSz cx="679450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0813" autoAdjust="0"/>
  </p:normalViewPr>
  <p:slideViewPr>
    <p:cSldViewPr snapToGrid="0" showGuides="1">
      <p:cViewPr varScale="1">
        <p:scale>
          <a:sx n="52" d="100"/>
          <a:sy n="52" d="100"/>
        </p:scale>
        <p:origin x="190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ucherova_NA\AppData\Local\Microsoft\Windows\Temporary%20Internet%20Files\Content.Outlook\DREOODE4\&#1055;&#1086;%20&#1089;&#1091;&#1073;&#1100;&#1077;&#1082;&#1090;&#1072;&#1084;.csv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ucherova_NA\AppData\Local\Microsoft\Windows\Temporary%20Internet%20Files\Content.Outlook\DREOODE4\&#1055;&#1086;%20&#1089;&#1091;&#1073;&#1100;&#1077;&#1082;&#1090;&#1072;&#1084;.csv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ucherova_NA\AppData\Local\Microsoft\Windows\Temporary%20Internet%20Files\Content.Outlook\DREOODE4\&#1056;&#1077;&#1081;&#1090;&#1080;&#1085;&#1075;%20&#1087;&#1088;&#1086;&#1092;&#1077;&#1089;&#1089;&#1080;&#1081;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4763168"/>
        <c:axId val="244763728"/>
      </c:barChart>
      <c:catAx>
        <c:axId val="244763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4763728"/>
        <c:crosses val="autoZero"/>
        <c:auto val="1"/>
        <c:lblAlgn val="ctr"/>
        <c:lblOffset val="100"/>
        <c:noMultiLvlLbl val="0"/>
      </c:catAx>
      <c:valAx>
        <c:axId val="244763728"/>
        <c:scaling>
          <c:orientation val="minMax"/>
          <c:max val="50"/>
          <c:min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244763168"/>
        <c:crosses val="autoZero"/>
        <c:crossBetween val="between"/>
        <c:majorUnit val="10"/>
      </c:valAx>
    </c:plotArea>
    <c:plotVisOnly val="1"/>
    <c:dispBlanksAs val="gap"/>
    <c:showDLblsOverMax val="0"/>
  </c:chart>
  <c:txPr>
    <a:bodyPr/>
    <a:lstStyle/>
    <a:p>
      <a:pPr>
        <a:defRPr lang="ru-RU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'По субьектам (2)'!$B$1</c:f>
              <c:strCache>
                <c:ptCount val="1"/>
                <c:pt idx="0">
                  <c:v>Доля организаций, получивших лицензии по ТОП-50 (%)</c:v>
                </c:pt>
              </c:strCache>
            </c:strRef>
          </c:tx>
          <c:spPr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'По субьектам (2)'!$A$2:$A$11</c:f>
              <c:strCache>
                <c:ptCount val="10"/>
                <c:pt idx="0">
                  <c:v>Республика Хакасия</c:v>
                </c:pt>
                <c:pt idx="1">
                  <c:v>Амурская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Республика Адыгея</c:v>
                </c:pt>
                <c:pt idx="5">
                  <c:v>Курганская область</c:v>
                </c:pt>
                <c:pt idx="6">
                  <c:v>Мурманская область</c:v>
                </c:pt>
                <c:pt idx="7">
                  <c:v>Оренбургская область</c:v>
                </c:pt>
                <c:pt idx="8">
                  <c:v>Саратовская область</c:v>
                </c:pt>
                <c:pt idx="9">
                  <c:v>Республика Коми</c:v>
                </c:pt>
              </c:strCache>
            </c:strRef>
          </c:cat>
          <c:val>
            <c:numRef>
              <c:f>'По субьектам (2)'!$B$2:$B$11</c:f>
              <c:numCache>
                <c:formatCode>General</c:formatCode>
                <c:ptCount val="10"/>
                <c:pt idx="0">
                  <c:v>0.73333333333333295</c:v>
                </c:pt>
                <c:pt idx="1">
                  <c:v>0.72727272727272696</c:v>
                </c:pt>
                <c:pt idx="2">
                  <c:v>0.63157894736842102</c:v>
                </c:pt>
                <c:pt idx="3">
                  <c:v>0.58461538461538498</c:v>
                </c:pt>
                <c:pt idx="4">
                  <c:v>0.57142857142857095</c:v>
                </c:pt>
                <c:pt idx="5">
                  <c:v>0.54545454545454497</c:v>
                </c:pt>
                <c:pt idx="6">
                  <c:v>0.52380952380952395</c:v>
                </c:pt>
                <c:pt idx="7">
                  <c:v>0.52083333333333304</c:v>
                </c:pt>
                <c:pt idx="8">
                  <c:v>0.50847457627118597</c:v>
                </c:pt>
                <c:pt idx="9">
                  <c:v>0.483870967741935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axId val="244765968"/>
        <c:axId val="244766528"/>
      </c:barChart>
      <c:catAx>
        <c:axId val="244765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4766528"/>
        <c:crosses val="autoZero"/>
        <c:auto val="1"/>
        <c:lblAlgn val="ctr"/>
        <c:lblOffset val="100"/>
        <c:noMultiLvlLbl val="0"/>
      </c:catAx>
      <c:valAx>
        <c:axId val="244766528"/>
        <c:scaling>
          <c:orientation val="minMax"/>
          <c:max val="0.8"/>
        </c:scaling>
        <c:delete val="1"/>
        <c:axPos val="l"/>
        <c:numFmt formatCode="0.0%" sourceLinked="0"/>
        <c:majorTickMark val="out"/>
        <c:minorTickMark val="none"/>
        <c:tickLblPos val="nextTo"/>
        <c:crossAx val="244765968"/>
        <c:crosses val="autoZero"/>
        <c:crossBetween val="between"/>
        <c:majorUnit val="0.2"/>
      </c:valAx>
    </c:plotArea>
    <c:plotVisOnly val="1"/>
    <c:dispBlanksAs val="gap"/>
    <c:showDLblsOverMax val="0"/>
  </c:chart>
  <c:txPr>
    <a:bodyPr/>
    <a:lstStyle/>
    <a:p>
      <a:pPr>
        <a:defRPr lang="ru-RU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70533000658001099"/>
          <c:y val="3.5327576252542799E-2"/>
          <c:w val="0.24786124927266401"/>
          <c:h val="0.947758983809398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Профессии!$E$1</c:f>
              <c:strCache>
                <c:ptCount val="1"/>
                <c:pt idx="0">
                  <c:v>Число субъектов РФ, выбравших профессию/ специальность в качестве приоритетной в субъекте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Профессии!$D$2:$D$11</c:f>
              <c:strCache>
                <c:ptCount val="10"/>
                <c:pt idx="0">
                  <c:v>13.01.10 Электромонтер по ремонту и обслуживанию электрооборудования (по отраслям)</c:v>
                </c:pt>
                <c:pt idx="1">
                  <c:v>35.02.07 Механизация сельского хозяйства</c:v>
                </c:pt>
                <c:pt idx="2">
                  <c:v>15.02.08 Технология машиностроения</c:v>
                </c:pt>
                <c:pt idx="3">
                  <c:v>08.01.08 Мастер отделочных строительных работ</c:v>
                </c:pt>
                <c:pt idx="4">
                  <c:v>44.02.01 Дошкольное образование</c:v>
                </c:pt>
                <c:pt idx="5">
                  <c:v>44.02.02 Преподавание в начальных классах</c:v>
                </c:pt>
                <c:pt idx="6">
                  <c:v>19.02.10 Технология продукции общественного питания</c:v>
                </c:pt>
                <c:pt idx="7">
                  <c:v>38.02.03 Операционная деятельность в логистике</c:v>
                </c:pt>
                <c:pt idx="8">
                  <c:v>38.02.01 Экономика и бухгалтерский учет (по отраслям)</c:v>
                </c:pt>
                <c:pt idx="9">
                  <c:v>13.02.11 Техническая эксплуатация и обслуживание электрического и электромеханического оборудования (по отраслям)</c:v>
                </c:pt>
              </c:strCache>
            </c:strRef>
          </c:cat>
          <c:val>
            <c:numRef>
              <c:f>Профессии!$E$2:$E$11</c:f>
              <c:numCache>
                <c:formatCode>General</c:formatCode>
                <c:ptCount val="10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5</c:v>
                </c:pt>
                <c:pt idx="6">
                  <c:v>4</c:v>
                </c:pt>
                <c:pt idx="7">
                  <c:v>4</c:v>
                </c:pt>
                <c:pt idx="8">
                  <c:v>3</c:v>
                </c:pt>
                <c:pt idx="9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44768768"/>
        <c:axId val="244769328"/>
      </c:barChart>
      <c:catAx>
        <c:axId val="244768768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4769328"/>
        <c:crosses val="autoZero"/>
        <c:auto val="1"/>
        <c:lblAlgn val="ctr"/>
        <c:lblOffset val="100"/>
        <c:noMultiLvlLbl val="0"/>
      </c:catAx>
      <c:valAx>
        <c:axId val="24476932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2447687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ru-RU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6721453080928198E-3"/>
          <c:w val="1"/>
          <c:h val="0.9946555816978499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F3D8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3D-429B-A881-8CA9F633D066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3D-429B-A881-8CA9F633D066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23D-429B-A881-8CA9F633D066}"/>
              </c:ext>
            </c:extLst>
          </c:dPt>
          <c:dPt>
            <c:idx val="3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23D-429B-A881-8CA9F633D066}"/>
              </c:ext>
            </c:extLst>
          </c:dPt>
          <c:dPt>
            <c:idx val="4"/>
            <c:invertIfNegative val="0"/>
            <c:bubble3D val="0"/>
            <c:spPr>
              <a:solidFill>
                <a:srgbClr val="1F3D8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23D-429B-A881-8CA9F633D066}"/>
              </c:ext>
            </c:extLst>
          </c:dPt>
          <c:cat>
            <c:strRef>
              <c:f>Лист1!$A$2:$A$7</c:f>
              <c:strCache>
                <c:ptCount val="5"/>
                <c:pt idx="1">
                  <c:v>Категория 1</c:v>
                </c:pt>
                <c:pt idx="2">
                  <c:v>Категория 2</c:v>
                </c:pt>
                <c:pt idx="3">
                  <c:v>Категория 3</c:v>
                </c:pt>
                <c:pt idx="4">
                  <c:v>Категория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23D-429B-A881-8CA9F633D06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23D-429B-A881-8CA9F633D066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223D-429B-A881-8CA9F633D066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223D-429B-A881-8CA9F633D06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2-223D-429B-A881-8CA9F633D066}"/>
              </c:ext>
            </c:extLst>
          </c:dPt>
          <c:cat>
            <c:strRef>
              <c:f>Лист1!$A$2:$A$7</c:f>
              <c:strCache>
                <c:ptCount val="5"/>
                <c:pt idx="1">
                  <c:v>Категория 1</c:v>
                </c:pt>
                <c:pt idx="2">
                  <c:v>Категория 2</c:v>
                </c:pt>
                <c:pt idx="3">
                  <c:v>Категория 3</c:v>
                </c:pt>
                <c:pt idx="4">
                  <c:v>Категория 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0.03</c:v>
                </c:pt>
                <c:pt idx="1">
                  <c:v>0.03</c:v>
                </c:pt>
                <c:pt idx="2">
                  <c:v>0.03</c:v>
                </c:pt>
                <c:pt idx="3">
                  <c:v>0.03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23D-429B-A881-8CA9F633D06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223D-429B-A881-8CA9F633D066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223D-429B-A881-8CA9F633D066}"/>
              </c:ext>
            </c:extLst>
          </c:dPt>
          <c:dPt>
            <c:idx val="2"/>
            <c:invertIfNegative val="0"/>
            <c:bubble3D val="0"/>
            <c:spPr>
              <a:solidFill>
                <a:srgbClr val="008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223D-429B-A881-8CA9F633D066}"/>
              </c:ext>
            </c:extLst>
          </c:dPt>
          <c:cat>
            <c:strRef>
              <c:f>Лист1!$A$2:$A$7</c:f>
              <c:strCache>
                <c:ptCount val="5"/>
                <c:pt idx="1">
                  <c:v>Категория 1</c:v>
                </c:pt>
                <c:pt idx="2">
                  <c:v>Категория 2</c:v>
                </c:pt>
                <c:pt idx="3">
                  <c:v>Категория 3</c:v>
                </c:pt>
                <c:pt idx="4">
                  <c:v>Категория 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0.14000000000000001</c:v>
                </c:pt>
                <c:pt idx="1">
                  <c:v>0.14000000000000001</c:v>
                </c:pt>
                <c:pt idx="2">
                  <c:v>0.14000000000000001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223D-429B-A881-8CA9F633D066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223D-429B-A881-8CA9F633D066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223D-429B-A881-8CA9F633D066}"/>
              </c:ext>
            </c:extLst>
          </c:dPt>
          <c:cat>
            <c:strRef>
              <c:f>Лист1!$A$2:$A$7</c:f>
              <c:strCache>
                <c:ptCount val="5"/>
                <c:pt idx="1">
                  <c:v>Категория 1</c:v>
                </c:pt>
                <c:pt idx="2">
                  <c:v>Категория 2</c:v>
                </c:pt>
                <c:pt idx="3">
                  <c:v>Категория 3</c:v>
                </c:pt>
                <c:pt idx="4">
                  <c:v>Категория 4</c:v>
                </c:pt>
              </c:strCache>
            </c:str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1.6799999999999999E-2</c:v>
                </c:pt>
                <c:pt idx="1">
                  <c:v>1.6799999999999999E-2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223D-429B-A881-8CA9F633D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4"/>
        <c:overlap val="100"/>
        <c:axId val="238201072"/>
        <c:axId val="238201632"/>
      </c:barChart>
      <c:catAx>
        <c:axId val="238201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8201632"/>
        <c:crosses val="autoZero"/>
        <c:auto val="1"/>
        <c:lblAlgn val="ctr"/>
        <c:lblOffset val="100"/>
        <c:noMultiLvlLbl val="0"/>
      </c:catAx>
      <c:valAx>
        <c:axId val="238201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820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DA2C66-BB4E-45F5-B8AF-D194F21E852E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016803-67E5-4990-B913-080687CAE126}">
      <dgm:prSet phldrT="[Текст]" custT="1"/>
      <dgm:spPr>
        <a:noFill/>
        <a:ln w="6350" cmpd="sng">
          <a:solidFill>
            <a:srgbClr val="1F3D85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Проведение ДЭ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на имеющемся </a:t>
          </a:r>
          <a:r>
            <a:rPr lang="en-US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в ПОО оборудовании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в случае, если это позволяет оценить необходимые аналогичные навыки, предусмотренные стандартами </a:t>
          </a:r>
          <a:r>
            <a:rPr lang="en-US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WS</a:t>
          </a:r>
          <a:endParaRPr lang="ru-RU" sz="800" b="1" dirty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A8C3F5-842B-44B1-83BC-F41BA4EB3773}" type="parTrans" cxnId="{FB0ED9C6-A60D-4F57-99E7-AC05F343E62D}">
      <dgm:prSet/>
      <dgm:spPr/>
      <dgm:t>
        <a:bodyPr/>
        <a:lstStyle/>
        <a:p>
          <a:endParaRPr lang="ru-RU" sz="800"/>
        </a:p>
      </dgm:t>
    </dgm:pt>
    <dgm:pt modelId="{14F1FC56-F7E5-4B06-A2C8-32E3206C574A}" type="sibTrans" cxnId="{FB0ED9C6-A60D-4F57-99E7-AC05F343E62D}">
      <dgm:prSet/>
      <dgm:spPr/>
      <dgm:t>
        <a:bodyPr/>
        <a:lstStyle/>
        <a:p>
          <a:endParaRPr lang="ru-RU" sz="800"/>
        </a:p>
      </dgm:t>
    </dgm:pt>
    <dgm:pt modelId="{9ED48697-BD45-4E33-8FBA-FCD3CB975453}">
      <dgm:prSet phldrT="[Текст]" custT="1"/>
      <dgm:spPr>
        <a:noFill/>
        <a:ln w="6350" cmpd="sng">
          <a:solidFill>
            <a:srgbClr val="004F93"/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Оптимизация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модулей ДЭ:</a:t>
          </a:r>
        </a:p>
        <a:p>
          <a:pPr algn="l">
            <a:lnSpc>
              <a:spcPct val="100000"/>
            </a:lnSpc>
            <a:spcAft>
              <a:spcPts val="0"/>
            </a:spcAft>
          </a:pPr>
          <a:endParaRPr lang="ru-RU" sz="800" b="1" dirty="0" smtClean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Объединение модулей</a:t>
          </a:r>
        </a:p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Замена модулей</a:t>
          </a:r>
        </a:p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Исключение модулей</a:t>
          </a:r>
        </a:p>
      </dgm:t>
    </dgm:pt>
    <dgm:pt modelId="{576C79F8-927A-44A7-BA5F-EBB05A836D1B}" type="parTrans" cxnId="{5FBC6CE7-7E74-4A2E-98FB-2AF81869FB77}">
      <dgm:prSet custT="1"/>
      <dgm:spPr>
        <a:ln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 sz="800"/>
        </a:p>
      </dgm:t>
    </dgm:pt>
    <dgm:pt modelId="{64217CC6-914F-4325-A121-7E9551669F56}" type="sibTrans" cxnId="{5FBC6CE7-7E74-4A2E-98FB-2AF81869FB77}">
      <dgm:prSet/>
      <dgm:spPr/>
      <dgm:t>
        <a:bodyPr/>
        <a:lstStyle/>
        <a:p>
          <a:endParaRPr lang="ru-RU" sz="800"/>
        </a:p>
      </dgm:t>
    </dgm:pt>
    <dgm:pt modelId="{A665E25D-8D95-47A6-A2CD-5AD41FBFF7E6}">
      <dgm:prSet phldrT="[Текст]" custT="1"/>
      <dgm:spPr>
        <a:solidFill>
          <a:srgbClr val="0080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закупку оборудования</a:t>
          </a:r>
          <a:endParaRPr lang="ru-RU" sz="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383025-0695-41CB-9B5C-B8FB2F7396F0}" type="parTrans" cxnId="{21DF349C-44DF-4F40-BCE3-77E4B8799963}">
      <dgm:prSet custT="1"/>
      <dgm:spPr>
        <a:ln>
          <a:solidFill>
            <a:srgbClr val="C3232D"/>
          </a:solidFill>
          <a:prstDash val="solid"/>
          <a:tailEnd type="triangle"/>
        </a:ln>
      </dgm:spPr>
      <dgm:t>
        <a:bodyPr/>
        <a:lstStyle/>
        <a:p>
          <a:endParaRPr lang="ru-RU" sz="800"/>
        </a:p>
      </dgm:t>
    </dgm:pt>
    <dgm:pt modelId="{8828F1A2-2C18-4E8D-AE1C-20FE8B9DEBBE}" type="sibTrans" cxnId="{21DF349C-44DF-4F40-BCE3-77E4B8799963}">
      <dgm:prSet/>
      <dgm:spPr/>
      <dgm:t>
        <a:bodyPr/>
        <a:lstStyle/>
        <a:p>
          <a:endParaRPr lang="ru-RU" sz="800"/>
        </a:p>
      </dgm:t>
    </dgm:pt>
    <dgm:pt modelId="{9E8B5CE2-8EE7-4337-A367-45506F5781BB}">
      <dgm:prSet phldrT="[Текст]" custT="1"/>
      <dgm:spPr>
        <a:solidFill>
          <a:srgbClr val="008000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расходные материалы</a:t>
          </a:r>
          <a:endParaRPr lang="ru-RU" sz="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A737C5-5481-4D65-9121-C77A2AA2E5C0}" type="parTrans" cxnId="{2EF996DC-FBA8-414F-876F-5E41136E1EF7}">
      <dgm:prSet custT="1"/>
      <dgm:spPr>
        <a:ln>
          <a:solidFill>
            <a:srgbClr val="C3232D"/>
          </a:solidFill>
          <a:prstDash val="solid"/>
          <a:tailEnd type="triangle"/>
        </a:ln>
      </dgm:spPr>
      <dgm:t>
        <a:bodyPr/>
        <a:lstStyle/>
        <a:p>
          <a:endParaRPr lang="ru-RU" sz="800"/>
        </a:p>
      </dgm:t>
    </dgm:pt>
    <dgm:pt modelId="{6A2530AB-DE63-4313-82FC-9E7D0E42B175}" type="sibTrans" cxnId="{2EF996DC-FBA8-414F-876F-5E41136E1EF7}">
      <dgm:prSet/>
      <dgm:spPr/>
      <dgm:t>
        <a:bodyPr/>
        <a:lstStyle/>
        <a:p>
          <a:endParaRPr lang="ru-RU" sz="800"/>
        </a:p>
      </dgm:t>
    </dgm:pt>
    <dgm:pt modelId="{7B5AC31D-2D39-442E-8BEA-00645C5DAC61}">
      <dgm:prSet phldrT="[Текст]" custT="1"/>
      <dgm:spPr>
        <a:noFill/>
        <a:ln w="6350" cmpd="sng">
          <a:solidFill>
            <a:srgbClr val="004F93"/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Исключение субъективной оценки</a:t>
          </a:r>
          <a:endParaRPr lang="ru-RU" sz="800" b="1" dirty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83F237-1E63-4E66-AE1B-1677B48F3A67}" type="parTrans" cxnId="{6C3F9A89-2FEA-4073-8EE8-426A27BD89A7}">
      <dgm:prSet custT="1"/>
      <dgm:spPr>
        <a:ln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 sz="800"/>
        </a:p>
      </dgm:t>
    </dgm:pt>
    <dgm:pt modelId="{D5523A5B-710D-48BF-83ED-C63FE11291FD}" type="sibTrans" cxnId="{6C3F9A89-2FEA-4073-8EE8-426A27BD89A7}">
      <dgm:prSet/>
      <dgm:spPr/>
      <dgm:t>
        <a:bodyPr/>
        <a:lstStyle/>
        <a:p>
          <a:endParaRPr lang="ru-RU" sz="800"/>
        </a:p>
      </dgm:t>
    </dgm:pt>
    <dgm:pt modelId="{EFFB72F7-86DF-4D19-A178-AE4475F34BE7}">
      <dgm:prSet phldrT="[Текст]" custT="1"/>
      <dgm:spPr>
        <a:noFill/>
        <a:ln w="6350" cmpd="sng">
          <a:solidFill>
            <a:srgbClr val="5B9BD5"/>
          </a:solidFill>
          <a:prstDash val="dash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800" b="1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89108F-6CED-46A0-8714-C8F1E4644DFC}" type="parTrans" cxnId="{E9D90FBC-E7C3-4970-86B9-D0DD843AC5AE}">
      <dgm:prSet/>
      <dgm:spPr/>
      <dgm:t>
        <a:bodyPr/>
        <a:lstStyle/>
        <a:p>
          <a:endParaRPr lang="ru-RU" sz="800"/>
        </a:p>
      </dgm:t>
    </dgm:pt>
    <dgm:pt modelId="{EA6A0AF2-E8D0-4550-8980-90F4F039E8B0}" type="sibTrans" cxnId="{E9D90FBC-E7C3-4970-86B9-D0DD843AC5AE}">
      <dgm:prSet/>
      <dgm:spPr/>
      <dgm:t>
        <a:bodyPr/>
        <a:lstStyle/>
        <a:p>
          <a:endParaRPr lang="ru-RU" sz="800"/>
        </a:p>
      </dgm:t>
    </dgm:pt>
    <dgm:pt modelId="{D84B271E-9B07-4823-8A3B-6EAECD5DD223}">
      <dgm:prSet phldrT="[Текст]" custT="1"/>
      <dgm:spPr>
        <a:noFill/>
        <a:ln w="6350" cmpd="sng">
          <a:solidFill>
            <a:srgbClr val="5B9BD5"/>
          </a:solidFill>
          <a:prstDash val="dash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800" b="1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6A7BA4-4489-4FC6-890B-5A55E416990F}" type="parTrans" cxnId="{EF05910D-C5C2-4808-8EA7-A08776F2FF3D}">
      <dgm:prSet/>
      <dgm:spPr/>
      <dgm:t>
        <a:bodyPr/>
        <a:lstStyle/>
        <a:p>
          <a:endParaRPr lang="ru-RU" sz="800"/>
        </a:p>
      </dgm:t>
    </dgm:pt>
    <dgm:pt modelId="{80D12BDC-3965-450F-80AD-CB3CDEEC3D53}" type="sibTrans" cxnId="{EF05910D-C5C2-4808-8EA7-A08776F2FF3D}">
      <dgm:prSet/>
      <dgm:spPr/>
      <dgm:t>
        <a:bodyPr/>
        <a:lstStyle/>
        <a:p>
          <a:endParaRPr lang="ru-RU" sz="800"/>
        </a:p>
      </dgm:t>
    </dgm:pt>
    <dgm:pt modelId="{4FE4B174-42E4-43CB-A895-DA7259E22B62}">
      <dgm:prSet custT="1"/>
      <dgm:spPr>
        <a:solidFill>
          <a:srgbClr val="0080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аренду оборудования</a:t>
          </a:r>
          <a:endParaRPr lang="ru-RU" sz="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7459B3-34E3-4E46-A593-6257CB8E6904}" type="parTrans" cxnId="{2829F85D-7772-4BC2-92FB-E88B6B03D492}">
      <dgm:prSet custT="1"/>
      <dgm:spPr>
        <a:ln>
          <a:solidFill>
            <a:srgbClr val="C3232D"/>
          </a:solidFill>
          <a:prstDash val="solid"/>
          <a:tailEnd type="triangle"/>
        </a:ln>
      </dgm:spPr>
      <dgm:t>
        <a:bodyPr/>
        <a:lstStyle/>
        <a:p>
          <a:endParaRPr lang="ru-RU" sz="800"/>
        </a:p>
      </dgm:t>
    </dgm:pt>
    <dgm:pt modelId="{AD1BB6A5-9C64-481A-9D09-BAB100497213}" type="sibTrans" cxnId="{2829F85D-7772-4BC2-92FB-E88B6B03D492}">
      <dgm:prSet/>
      <dgm:spPr/>
      <dgm:t>
        <a:bodyPr/>
        <a:lstStyle/>
        <a:p>
          <a:endParaRPr lang="ru-RU" sz="800"/>
        </a:p>
      </dgm:t>
    </dgm:pt>
    <dgm:pt modelId="{F7D36BD3-66B3-4208-AD4D-499877F1046C}">
      <dgm:prSet custT="1"/>
      <dgm:spPr>
        <a:solidFill>
          <a:srgbClr val="008000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оплату работы экспертов</a:t>
          </a:r>
          <a:endParaRPr lang="ru-RU" sz="8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9FF8B4-8FD7-4BC5-84BE-B27CC3176F8C}" type="parTrans" cxnId="{81EF2016-FCE0-4961-9886-A949BC37B117}">
      <dgm:prSet custT="1"/>
      <dgm:spPr>
        <a:ln>
          <a:solidFill>
            <a:srgbClr val="C3232D"/>
          </a:solidFill>
          <a:prstDash val="solid"/>
          <a:tailEnd type="triangle"/>
        </a:ln>
      </dgm:spPr>
      <dgm:t>
        <a:bodyPr/>
        <a:lstStyle/>
        <a:p>
          <a:endParaRPr lang="ru-RU" sz="800"/>
        </a:p>
      </dgm:t>
    </dgm:pt>
    <dgm:pt modelId="{4A3BC1BD-AB76-455C-865F-94CE1C2CF0C5}" type="sibTrans" cxnId="{81EF2016-FCE0-4961-9886-A949BC37B117}">
      <dgm:prSet/>
      <dgm:spPr/>
      <dgm:t>
        <a:bodyPr/>
        <a:lstStyle/>
        <a:p>
          <a:endParaRPr lang="ru-RU" sz="800"/>
        </a:p>
      </dgm:t>
    </dgm:pt>
    <dgm:pt modelId="{25257AB9-7DBC-4864-AB55-4E0FC7726918}">
      <dgm:prSet phldrT="[Текст]" custT="1"/>
      <dgm:spPr>
        <a:noFill/>
        <a:ln w="6350" cmpd="sng">
          <a:solidFill>
            <a:srgbClr val="5B9BD5"/>
          </a:solidFill>
          <a:prstDash val="dash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endParaRPr lang="ru-RU" sz="800" b="1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F3736C-C60C-4257-A5A2-FB746EB604D5}" type="sibTrans" cxnId="{E0565E62-2A32-417A-B333-524233ABE716}">
      <dgm:prSet/>
      <dgm:spPr/>
      <dgm:t>
        <a:bodyPr/>
        <a:lstStyle/>
        <a:p>
          <a:endParaRPr lang="ru-RU" sz="800"/>
        </a:p>
      </dgm:t>
    </dgm:pt>
    <dgm:pt modelId="{71006587-9696-41F0-8344-8D9ADB389843}" type="parTrans" cxnId="{E0565E62-2A32-417A-B333-524233ABE716}">
      <dgm:prSet/>
      <dgm:spPr/>
      <dgm:t>
        <a:bodyPr/>
        <a:lstStyle/>
        <a:p>
          <a:endParaRPr lang="ru-RU" sz="800"/>
        </a:p>
      </dgm:t>
    </dgm:pt>
    <dgm:pt modelId="{1E2BD1AE-E40F-41EC-90C8-A22F9580CFD1}">
      <dgm:prSet custT="1"/>
      <dgm:spPr>
        <a:solidFill>
          <a:schemeClr val="accent1"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ru-RU" sz="800" dirty="0"/>
        </a:p>
      </dgm:t>
    </dgm:pt>
    <dgm:pt modelId="{2E714885-4506-4741-B82D-5821EA33B9A7}" type="sibTrans" cxnId="{FB3EF2B8-D863-4054-895F-D1B9BD660039}">
      <dgm:prSet/>
      <dgm:spPr/>
      <dgm:t>
        <a:bodyPr/>
        <a:lstStyle/>
        <a:p>
          <a:endParaRPr lang="ru-RU" sz="800"/>
        </a:p>
      </dgm:t>
    </dgm:pt>
    <dgm:pt modelId="{B0865B9E-0DB7-4B6D-A423-B3880F2BAE7E}" type="parTrans" cxnId="{FB3EF2B8-D863-4054-895F-D1B9BD660039}">
      <dgm:prSet custT="1"/>
      <dgm:spPr>
        <a:ln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 sz="800"/>
        </a:p>
      </dgm:t>
    </dgm:pt>
    <dgm:pt modelId="{FBD303D0-0D20-4E03-A9BC-AA5A97DFFF73}" type="pres">
      <dgm:prSet presAssocID="{9EDA2C66-BB4E-45F5-B8AF-D194F21E852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550540-52C4-47D2-87EA-B21D5C107463}" type="pres">
      <dgm:prSet presAssocID="{9EDA2C66-BB4E-45F5-B8AF-D194F21E852E}" presName="hierFlow" presStyleCnt="0"/>
      <dgm:spPr/>
    </dgm:pt>
    <dgm:pt modelId="{83D944A8-D41B-41E6-BF0D-156D9977CAE1}" type="pres">
      <dgm:prSet presAssocID="{9EDA2C66-BB4E-45F5-B8AF-D194F21E852E}" presName="firstBuf" presStyleCnt="0"/>
      <dgm:spPr/>
    </dgm:pt>
    <dgm:pt modelId="{B1A8622C-1A0C-4089-A06C-793AFD3B8256}" type="pres">
      <dgm:prSet presAssocID="{9EDA2C66-BB4E-45F5-B8AF-D194F21E852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C52F241-8C04-48B2-BF92-BE2B76AF3438}" type="pres">
      <dgm:prSet presAssocID="{2E016803-67E5-4990-B913-080687CAE126}" presName="Name17" presStyleCnt="0"/>
      <dgm:spPr/>
    </dgm:pt>
    <dgm:pt modelId="{E13E84FD-F445-4D90-AB1E-AE69660840E8}" type="pres">
      <dgm:prSet presAssocID="{2E016803-67E5-4990-B913-080687CAE126}" presName="level1Shape" presStyleLbl="node0" presStyleIdx="0" presStyleCnt="1" custScaleX="113631" custScaleY="271864" custLinFactY="-100000" custLinFactNeighborX="3246" custLinFactNeighborY="-1120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CD26AA-FCF7-4AB7-B78D-2D36C2D0206E}" type="pres">
      <dgm:prSet presAssocID="{2E016803-67E5-4990-B913-080687CAE126}" presName="hierChild2" presStyleCnt="0"/>
      <dgm:spPr/>
    </dgm:pt>
    <dgm:pt modelId="{E20C75A9-A1DE-480D-8F96-A9F42716A4D0}" type="pres">
      <dgm:prSet presAssocID="{B0865B9E-0DB7-4B6D-A423-B3880F2BAE7E}" presName="Name25" presStyleLbl="parChTrans1D2" presStyleIdx="0" presStyleCnt="3"/>
      <dgm:spPr/>
      <dgm:t>
        <a:bodyPr/>
        <a:lstStyle/>
        <a:p>
          <a:endParaRPr lang="ru-RU"/>
        </a:p>
      </dgm:t>
    </dgm:pt>
    <dgm:pt modelId="{096103B3-3502-4388-8ED5-EFDEC33EF709}" type="pres">
      <dgm:prSet presAssocID="{B0865B9E-0DB7-4B6D-A423-B3880F2BAE7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FF54B18-8CC7-4B79-B451-F324FF539686}" type="pres">
      <dgm:prSet presAssocID="{1E2BD1AE-E40F-41EC-90C8-A22F9580CFD1}" presName="Name30" presStyleCnt="0"/>
      <dgm:spPr/>
    </dgm:pt>
    <dgm:pt modelId="{205B8502-B8ED-4C0E-846E-B3F7FF574101}" type="pres">
      <dgm:prSet presAssocID="{1E2BD1AE-E40F-41EC-90C8-A22F9580CFD1}" presName="level2Shape" presStyleLbl="node2" presStyleIdx="0" presStyleCnt="3"/>
      <dgm:spPr/>
      <dgm:t>
        <a:bodyPr/>
        <a:lstStyle/>
        <a:p>
          <a:endParaRPr lang="ru-RU"/>
        </a:p>
      </dgm:t>
    </dgm:pt>
    <dgm:pt modelId="{F41DE1DE-8A69-49B4-8949-47C633999E7E}" type="pres">
      <dgm:prSet presAssocID="{1E2BD1AE-E40F-41EC-90C8-A22F9580CFD1}" presName="hierChild3" presStyleCnt="0"/>
      <dgm:spPr/>
    </dgm:pt>
    <dgm:pt modelId="{3F05A368-84E8-43EF-85DD-B43E0CC07FAD}" type="pres">
      <dgm:prSet presAssocID="{576C79F8-927A-44A7-BA5F-EBB05A836D1B}" presName="Name25" presStyleLbl="parChTrans1D2" presStyleIdx="1" presStyleCnt="3"/>
      <dgm:spPr/>
      <dgm:t>
        <a:bodyPr/>
        <a:lstStyle/>
        <a:p>
          <a:endParaRPr lang="ru-RU"/>
        </a:p>
      </dgm:t>
    </dgm:pt>
    <dgm:pt modelId="{D19D8FC5-F453-4961-8100-8483F4518272}" type="pres">
      <dgm:prSet presAssocID="{576C79F8-927A-44A7-BA5F-EBB05A836D1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E716DFC2-AFC7-42F0-B6BE-098F932FC527}" type="pres">
      <dgm:prSet presAssocID="{9ED48697-BD45-4E33-8FBA-FCD3CB975453}" presName="Name30" presStyleCnt="0"/>
      <dgm:spPr/>
    </dgm:pt>
    <dgm:pt modelId="{080BCFA7-5697-4C59-A70B-22E1692A7739}" type="pres">
      <dgm:prSet presAssocID="{9ED48697-BD45-4E33-8FBA-FCD3CB975453}" presName="level2Shape" presStyleLbl="node2" presStyleIdx="1" presStyleCnt="3" custScaleX="118006" custScaleY="220439" custLinFactY="-73827" custLinFactNeighborX="19222" custLinFactNeighborY="-100000"/>
      <dgm:spPr/>
      <dgm:t>
        <a:bodyPr/>
        <a:lstStyle/>
        <a:p>
          <a:endParaRPr lang="ru-RU"/>
        </a:p>
      </dgm:t>
    </dgm:pt>
    <dgm:pt modelId="{F0931DDB-C09F-4C4E-847A-4D1D3B8C9CFF}" type="pres">
      <dgm:prSet presAssocID="{9ED48697-BD45-4E33-8FBA-FCD3CB975453}" presName="hierChild3" presStyleCnt="0"/>
      <dgm:spPr/>
    </dgm:pt>
    <dgm:pt modelId="{4D8B2835-CEA3-4853-A170-5E6DDDBA76B4}" type="pres">
      <dgm:prSet presAssocID="{6B383025-0695-41CB-9B5C-B8FB2F7396F0}" presName="Name25" presStyleLbl="parChTrans1D3" presStyleIdx="0" presStyleCnt="4"/>
      <dgm:spPr/>
      <dgm:t>
        <a:bodyPr/>
        <a:lstStyle/>
        <a:p>
          <a:endParaRPr lang="ru-RU"/>
        </a:p>
      </dgm:t>
    </dgm:pt>
    <dgm:pt modelId="{E707A227-11C6-4D76-B942-E14799469DBA}" type="pres">
      <dgm:prSet presAssocID="{6B383025-0695-41CB-9B5C-B8FB2F7396F0}" presName="connTx" presStyleLbl="parChTrans1D3" presStyleIdx="0" presStyleCnt="4"/>
      <dgm:spPr/>
      <dgm:t>
        <a:bodyPr/>
        <a:lstStyle/>
        <a:p>
          <a:endParaRPr lang="ru-RU"/>
        </a:p>
      </dgm:t>
    </dgm:pt>
    <dgm:pt modelId="{D3302F9F-355D-43E9-88F6-B21A799FE3D5}" type="pres">
      <dgm:prSet presAssocID="{A665E25D-8D95-47A6-A2CD-5AD41FBFF7E6}" presName="Name30" presStyleCnt="0"/>
      <dgm:spPr/>
    </dgm:pt>
    <dgm:pt modelId="{C8CFDD27-23AA-4735-89C7-5D1E2757E570}" type="pres">
      <dgm:prSet presAssocID="{A665E25D-8D95-47A6-A2CD-5AD41FBFF7E6}" presName="level2Shape" presStyleLbl="node3" presStyleIdx="0" presStyleCnt="4" custScaleX="118790" custScaleY="135125" custLinFactY="-15416" custLinFactNeighborX="43732" custLinFactNeighborY="-100000"/>
      <dgm:spPr/>
      <dgm:t>
        <a:bodyPr/>
        <a:lstStyle/>
        <a:p>
          <a:endParaRPr lang="ru-RU"/>
        </a:p>
      </dgm:t>
    </dgm:pt>
    <dgm:pt modelId="{E6211C7B-9F07-4F06-815C-83991F2D14D2}" type="pres">
      <dgm:prSet presAssocID="{A665E25D-8D95-47A6-A2CD-5AD41FBFF7E6}" presName="hierChild3" presStyleCnt="0"/>
      <dgm:spPr/>
    </dgm:pt>
    <dgm:pt modelId="{0A17CD71-51DB-41F7-9C0F-4F7FDE3EC082}" type="pres">
      <dgm:prSet presAssocID="{157459B3-34E3-4E46-A593-6257CB8E6904}" presName="Name25" presStyleLbl="parChTrans1D3" presStyleIdx="1" presStyleCnt="4"/>
      <dgm:spPr/>
      <dgm:t>
        <a:bodyPr/>
        <a:lstStyle/>
        <a:p>
          <a:endParaRPr lang="ru-RU"/>
        </a:p>
      </dgm:t>
    </dgm:pt>
    <dgm:pt modelId="{1F687268-9837-4584-868D-CE12FFE47B8C}" type="pres">
      <dgm:prSet presAssocID="{157459B3-34E3-4E46-A593-6257CB8E6904}" presName="connTx" presStyleLbl="parChTrans1D3" presStyleIdx="1" presStyleCnt="4"/>
      <dgm:spPr/>
      <dgm:t>
        <a:bodyPr/>
        <a:lstStyle/>
        <a:p>
          <a:endParaRPr lang="ru-RU"/>
        </a:p>
      </dgm:t>
    </dgm:pt>
    <dgm:pt modelId="{4FC8B167-F822-45D4-BCB6-B49E4140B3D3}" type="pres">
      <dgm:prSet presAssocID="{4FE4B174-42E4-43CB-A895-DA7259E22B62}" presName="Name30" presStyleCnt="0"/>
      <dgm:spPr/>
    </dgm:pt>
    <dgm:pt modelId="{C10BFA21-6B0A-4EE8-9035-8E9AFF7DB7F5}" type="pres">
      <dgm:prSet presAssocID="{4FE4B174-42E4-43CB-A895-DA7259E22B62}" presName="level2Shape" presStyleLbl="node3" presStyleIdx="1" presStyleCnt="4" custScaleX="118561" custScaleY="135378" custLinFactNeighborX="43993" custLinFactNeighborY="-87731"/>
      <dgm:spPr/>
      <dgm:t>
        <a:bodyPr/>
        <a:lstStyle/>
        <a:p>
          <a:endParaRPr lang="ru-RU"/>
        </a:p>
      </dgm:t>
    </dgm:pt>
    <dgm:pt modelId="{8C8B2A71-6989-47A1-A2DF-E203E5DB665A}" type="pres">
      <dgm:prSet presAssocID="{4FE4B174-42E4-43CB-A895-DA7259E22B62}" presName="hierChild3" presStyleCnt="0"/>
      <dgm:spPr/>
    </dgm:pt>
    <dgm:pt modelId="{2D1EC99A-5264-46F9-B205-6865D5915460}" type="pres">
      <dgm:prSet presAssocID="{6A9FF8B4-8FD7-4BC5-84BE-B27CC3176F8C}" presName="Name25" presStyleLbl="parChTrans1D3" presStyleIdx="2" presStyleCnt="4"/>
      <dgm:spPr/>
      <dgm:t>
        <a:bodyPr/>
        <a:lstStyle/>
        <a:p>
          <a:endParaRPr lang="ru-RU"/>
        </a:p>
      </dgm:t>
    </dgm:pt>
    <dgm:pt modelId="{2A62B254-18C8-4DC7-8481-DF1F65D7A954}" type="pres">
      <dgm:prSet presAssocID="{6A9FF8B4-8FD7-4BC5-84BE-B27CC3176F8C}" presName="connTx" presStyleLbl="parChTrans1D3" presStyleIdx="2" presStyleCnt="4"/>
      <dgm:spPr/>
      <dgm:t>
        <a:bodyPr/>
        <a:lstStyle/>
        <a:p>
          <a:endParaRPr lang="ru-RU"/>
        </a:p>
      </dgm:t>
    </dgm:pt>
    <dgm:pt modelId="{8A07CC9C-C8B7-4CB3-8AED-E77510EEF8C4}" type="pres">
      <dgm:prSet presAssocID="{F7D36BD3-66B3-4208-AD4D-499877F1046C}" presName="Name30" presStyleCnt="0"/>
      <dgm:spPr/>
    </dgm:pt>
    <dgm:pt modelId="{F73C2A12-B91A-4F86-9226-E2C62192A9F6}" type="pres">
      <dgm:prSet presAssocID="{F7D36BD3-66B3-4208-AD4D-499877F1046C}" presName="level2Shape" presStyleLbl="node3" presStyleIdx="2" presStyleCnt="4" custScaleX="117565" custScaleY="121810" custLinFactNeighborX="45124" custLinFactNeighborY="-58322"/>
      <dgm:spPr/>
      <dgm:t>
        <a:bodyPr/>
        <a:lstStyle/>
        <a:p>
          <a:endParaRPr lang="ru-RU"/>
        </a:p>
      </dgm:t>
    </dgm:pt>
    <dgm:pt modelId="{BC32B055-ACC4-4FAB-8FF5-5657682E8D91}" type="pres">
      <dgm:prSet presAssocID="{F7D36BD3-66B3-4208-AD4D-499877F1046C}" presName="hierChild3" presStyleCnt="0"/>
      <dgm:spPr/>
    </dgm:pt>
    <dgm:pt modelId="{8B3DAE2A-34F7-40AB-9CB0-A49957FF1B32}" type="pres">
      <dgm:prSet presAssocID="{AAA737C5-5481-4D65-9121-C77A2AA2E5C0}" presName="Name25" presStyleLbl="parChTrans1D3" presStyleIdx="3" presStyleCnt="4"/>
      <dgm:spPr/>
      <dgm:t>
        <a:bodyPr/>
        <a:lstStyle/>
        <a:p>
          <a:endParaRPr lang="ru-RU"/>
        </a:p>
      </dgm:t>
    </dgm:pt>
    <dgm:pt modelId="{EACA5B7B-23A6-4350-A7C6-3443922E4CD0}" type="pres">
      <dgm:prSet presAssocID="{AAA737C5-5481-4D65-9121-C77A2AA2E5C0}" presName="connTx" presStyleLbl="parChTrans1D3" presStyleIdx="3" presStyleCnt="4"/>
      <dgm:spPr/>
      <dgm:t>
        <a:bodyPr/>
        <a:lstStyle/>
        <a:p>
          <a:endParaRPr lang="ru-RU"/>
        </a:p>
      </dgm:t>
    </dgm:pt>
    <dgm:pt modelId="{26E89376-61DB-4633-B0EC-BCA3814FF33B}" type="pres">
      <dgm:prSet presAssocID="{9E8B5CE2-8EE7-4337-A367-45506F5781BB}" presName="Name30" presStyleCnt="0"/>
      <dgm:spPr/>
    </dgm:pt>
    <dgm:pt modelId="{328F89FA-C879-414B-8AF1-AD00283ED9DE}" type="pres">
      <dgm:prSet presAssocID="{9E8B5CE2-8EE7-4337-A367-45506F5781BB}" presName="level2Shape" presStyleLbl="node3" presStyleIdx="3" presStyleCnt="4" custScaleX="117012" custScaleY="109396" custLinFactNeighborX="45753" custLinFactNeighborY="-30311"/>
      <dgm:spPr/>
      <dgm:t>
        <a:bodyPr/>
        <a:lstStyle/>
        <a:p>
          <a:endParaRPr lang="ru-RU"/>
        </a:p>
      </dgm:t>
    </dgm:pt>
    <dgm:pt modelId="{C120653A-B42A-48DB-ADC0-31A482CD24E6}" type="pres">
      <dgm:prSet presAssocID="{9E8B5CE2-8EE7-4337-A367-45506F5781BB}" presName="hierChild3" presStyleCnt="0"/>
      <dgm:spPr/>
    </dgm:pt>
    <dgm:pt modelId="{81B3C6EB-0356-44A8-B55D-73BBEB44AE2D}" type="pres">
      <dgm:prSet presAssocID="{E183F237-1E63-4E66-AE1B-1677B48F3A67}" presName="Name25" presStyleLbl="parChTrans1D2" presStyleIdx="2" presStyleCnt="3"/>
      <dgm:spPr/>
      <dgm:t>
        <a:bodyPr/>
        <a:lstStyle/>
        <a:p>
          <a:endParaRPr lang="ru-RU"/>
        </a:p>
      </dgm:t>
    </dgm:pt>
    <dgm:pt modelId="{489AB753-F2EE-4DCA-9697-F717297D3D83}" type="pres">
      <dgm:prSet presAssocID="{E183F237-1E63-4E66-AE1B-1677B48F3A6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38AE5D6D-F2F1-4A78-BB1C-A8EA859A8EBB}" type="pres">
      <dgm:prSet presAssocID="{7B5AC31D-2D39-442E-8BEA-00645C5DAC61}" presName="Name30" presStyleCnt="0"/>
      <dgm:spPr/>
    </dgm:pt>
    <dgm:pt modelId="{6AB3A367-63E5-4275-A2E5-F0229620398B}" type="pres">
      <dgm:prSet presAssocID="{7B5AC31D-2D39-442E-8BEA-00645C5DAC61}" presName="level2Shape" presStyleLbl="node2" presStyleIdx="2" presStyleCnt="3" custScaleX="118708" custScaleY="120970" custLinFactNeighborX="24189" custLinFactNeighborY="-4461"/>
      <dgm:spPr/>
      <dgm:t>
        <a:bodyPr/>
        <a:lstStyle/>
        <a:p>
          <a:endParaRPr lang="ru-RU"/>
        </a:p>
      </dgm:t>
    </dgm:pt>
    <dgm:pt modelId="{83421D09-096A-4F04-A7AF-2D23F7703696}" type="pres">
      <dgm:prSet presAssocID="{7B5AC31D-2D39-442E-8BEA-00645C5DAC61}" presName="hierChild3" presStyleCnt="0"/>
      <dgm:spPr/>
    </dgm:pt>
    <dgm:pt modelId="{949161A2-582D-462B-BDEB-744C62F819D7}" type="pres">
      <dgm:prSet presAssocID="{9EDA2C66-BB4E-45F5-B8AF-D194F21E852E}" presName="bgShapesFlow" presStyleCnt="0"/>
      <dgm:spPr/>
    </dgm:pt>
    <dgm:pt modelId="{5AC73B9A-97B2-47ED-A150-BFC1EC0259FC}" type="pres">
      <dgm:prSet presAssocID="{25257AB9-7DBC-4864-AB55-4E0FC7726918}" presName="rectComp" presStyleCnt="0"/>
      <dgm:spPr/>
    </dgm:pt>
    <dgm:pt modelId="{02DD70A4-F6F5-48A2-AD29-0D1BAACEBBDF}" type="pres">
      <dgm:prSet presAssocID="{25257AB9-7DBC-4864-AB55-4E0FC7726918}" presName="bgRect" presStyleLbl="bgShp" presStyleIdx="0" presStyleCnt="3" custScaleX="144146" custLinFactNeighborX="-58732" custLinFactNeighborY="297"/>
      <dgm:spPr/>
      <dgm:t>
        <a:bodyPr/>
        <a:lstStyle/>
        <a:p>
          <a:endParaRPr lang="ru-RU"/>
        </a:p>
      </dgm:t>
    </dgm:pt>
    <dgm:pt modelId="{DAE427EC-64A8-499E-96CD-AB83010B28ED}" type="pres">
      <dgm:prSet presAssocID="{25257AB9-7DBC-4864-AB55-4E0FC7726918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618F2-2C12-4D39-8688-5F2082EE6379}" type="pres">
      <dgm:prSet presAssocID="{25257AB9-7DBC-4864-AB55-4E0FC7726918}" presName="spComp" presStyleCnt="0"/>
      <dgm:spPr/>
    </dgm:pt>
    <dgm:pt modelId="{9C9831EC-5CDE-40B8-93A4-940E8F0B13AA}" type="pres">
      <dgm:prSet presAssocID="{25257AB9-7DBC-4864-AB55-4E0FC7726918}" presName="hSp" presStyleCnt="0"/>
      <dgm:spPr/>
    </dgm:pt>
    <dgm:pt modelId="{27103F28-C2FC-433F-A031-951CF78A684D}" type="pres">
      <dgm:prSet presAssocID="{EFFB72F7-86DF-4D19-A178-AE4475F34BE7}" presName="rectComp" presStyleCnt="0"/>
      <dgm:spPr/>
    </dgm:pt>
    <dgm:pt modelId="{3599ECF7-5E0B-40AF-B5BE-035518E3BF0B}" type="pres">
      <dgm:prSet presAssocID="{EFFB72F7-86DF-4D19-A178-AE4475F34BE7}" presName="bgRect" presStyleLbl="bgShp" presStyleIdx="1" presStyleCnt="3" custScaleX="153271" custLinFactNeighborX="0" custLinFactNeighborY="297"/>
      <dgm:spPr/>
      <dgm:t>
        <a:bodyPr/>
        <a:lstStyle/>
        <a:p>
          <a:endParaRPr lang="ru-RU"/>
        </a:p>
      </dgm:t>
    </dgm:pt>
    <dgm:pt modelId="{709A1050-E3B0-489E-96FF-79BEF559801E}" type="pres">
      <dgm:prSet presAssocID="{EFFB72F7-86DF-4D19-A178-AE4475F34BE7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692CE-1F11-4F0F-A76F-DC5643C278EA}" type="pres">
      <dgm:prSet presAssocID="{EFFB72F7-86DF-4D19-A178-AE4475F34BE7}" presName="spComp" presStyleCnt="0"/>
      <dgm:spPr/>
    </dgm:pt>
    <dgm:pt modelId="{D324E609-A88C-4C6A-B654-67987818606E}" type="pres">
      <dgm:prSet presAssocID="{EFFB72F7-86DF-4D19-A178-AE4475F34BE7}" presName="hSp" presStyleCnt="0"/>
      <dgm:spPr/>
    </dgm:pt>
    <dgm:pt modelId="{CB3AD906-8859-4871-AFB1-AAD32F89A1A2}" type="pres">
      <dgm:prSet presAssocID="{D84B271E-9B07-4823-8A3B-6EAECD5DD223}" presName="rectComp" presStyleCnt="0"/>
      <dgm:spPr/>
    </dgm:pt>
    <dgm:pt modelId="{7686BF70-DBEE-495C-96E0-5944EB3022FE}" type="pres">
      <dgm:prSet presAssocID="{D84B271E-9B07-4823-8A3B-6EAECD5DD223}" presName="bgRect" presStyleLbl="bgShp" presStyleIdx="2" presStyleCnt="3" custScaleX="153271" custLinFactNeighborX="64065" custLinFactNeighborY="297"/>
      <dgm:spPr/>
      <dgm:t>
        <a:bodyPr/>
        <a:lstStyle/>
        <a:p>
          <a:endParaRPr lang="ru-RU"/>
        </a:p>
      </dgm:t>
    </dgm:pt>
    <dgm:pt modelId="{D4580100-6FE1-47A2-AE1B-E14081DA798B}" type="pres">
      <dgm:prSet presAssocID="{D84B271E-9B07-4823-8A3B-6EAECD5DD223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59FDB3-317D-46DF-9807-B844AFA4CEFE}" type="presOf" srcId="{E183F237-1E63-4E66-AE1B-1677B48F3A67}" destId="{489AB753-F2EE-4DCA-9697-F717297D3D83}" srcOrd="1" destOrd="0" presId="urn:microsoft.com/office/officeart/2005/8/layout/hierarchy5"/>
    <dgm:cxn modelId="{1020F4A4-BE15-429A-A232-208E68B09D33}" type="presOf" srcId="{25257AB9-7DBC-4864-AB55-4E0FC7726918}" destId="{DAE427EC-64A8-499E-96CD-AB83010B28ED}" srcOrd="1" destOrd="0" presId="urn:microsoft.com/office/officeart/2005/8/layout/hierarchy5"/>
    <dgm:cxn modelId="{2EF996DC-FBA8-414F-876F-5E41136E1EF7}" srcId="{9ED48697-BD45-4E33-8FBA-FCD3CB975453}" destId="{9E8B5CE2-8EE7-4337-A367-45506F5781BB}" srcOrd="3" destOrd="0" parTransId="{AAA737C5-5481-4D65-9121-C77A2AA2E5C0}" sibTransId="{6A2530AB-DE63-4313-82FC-9E7D0E42B175}"/>
    <dgm:cxn modelId="{FB3EF2B8-D863-4054-895F-D1B9BD660039}" srcId="{2E016803-67E5-4990-B913-080687CAE126}" destId="{1E2BD1AE-E40F-41EC-90C8-A22F9580CFD1}" srcOrd="0" destOrd="0" parTransId="{B0865B9E-0DB7-4B6D-A423-B3880F2BAE7E}" sibTransId="{2E714885-4506-4741-B82D-5821EA33B9A7}"/>
    <dgm:cxn modelId="{BEBD125D-90F5-47F2-AB5E-635C7B927999}" type="presOf" srcId="{2E016803-67E5-4990-B913-080687CAE126}" destId="{E13E84FD-F445-4D90-AB1E-AE69660840E8}" srcOrd="0" destOrd="0" presId="urn:microsoft.com/office/officeart/2005/8/layout/hierarchy5"/>
    <dgm:cxn modelId="{5FBC6CE7-7E74-4A2E-98FB-2AF81869FB77}" srcId="{2E016803-67E5-4990-B913-080687CAE126}" destId="{9ED48697-BD45-4E33-8FBA-FCD3CB975453}" srcOrd="1" destOrd="0" parTransId="{576C79F8-927A-44A7-BA5F-EBB05A836D1B}" sibTransId="{64217CC6-914F-4325-A121-7E9551669F56}"/>
    <dgm:cxn modelId="{6C3F9A89-2FEA-4073-8EE8-426A27BD89A7}" srcId="{2E016803-67E5-4990-B913-080687CAE126}" destId="{7B5AC31D-2D39-442E-8BEA-00645C5DAC61}" srcOrd="2" destOrd="0" parTransId="{E183F237-1E63-4E66-AE1B-1677B48F3A67}" sibTransId="{D5523A5B-710D-48BF-83ED-C63FE11291FD}"/>
    <dgm:cxn modelId="{EC2ABA6C-E615-45E7-B397-295EFEF0ADFA}" type="presOf" srcId="{B0865B9E-0DB7-4B6D-A423-B3880F2BAE7E}" destId="{E20C75A9-A1DE-480D-8F96-A9F42716A4D0}" srcOrd="0" destOrd="0" presId="urn:microsoft.com/office/officeart/2005/8/layout/hierarchy5"/>
    <dgm:cxn modelId="{81EF2016-FCE0-4961-9886-A949BC37B117}" srcId="{9ED48697-BD45-4E33-8FBA-FCD3CB975453}" destId="{F7D36BD3-66B3-4208-AD4D-499877F1046C}" srcOrd="2" destOrd="0" parTransId="{6A9FF8B4-8FD7-4BC5-84BE-B27CC3176F8C}" sibTransId="{4A3BC1BD-AB76-455C-865F-94CE1C2CF0C5}"/>
    <dgm:cxn modelId="{21DF349C-44DF-4F40-BCE3-77E4B8799963}" srcId="{9ED48697-BD45-4E33-8FBA-FCD3CB975453}" destId="{A665E25D-8D95-47A6-A2CD-5AD41FBFF7E6}" srcOrd="0" destOrd="0" parTransId="{6B383025-0695-41CB-9B5C-B8FB2F7396F0}" sibTransId="{8828F1A2-2C18-4E8D-AE1C-20FE8B9DEBBE}"/>
    <dgm:cxn modelId="{FB0ED9C6-A60D-4F57-99E7-AC05F343E62D}" srcId="{9EDA2C66-BB4E-45F5-B8AF-D194F21E852E}" destId="{2E016803-67E5-4990-B913-080687CAE126}" srcOrd="0" destOrd="0" parTransId="{17A8C3F5-842B-44B1-83BC-F41BA4EB3773}" sibTransId="{14F1FC56-F7E5-4B06-A2C8-32E3206C574A}"/>
    <dgm:cxn modelId="{B1218D73-FA51-410F-BA9A-0EE000504298}" type="presOf" srcId="{A665E25D-8D95-47A6-A2CD-5AD41FBFF7E6}" destId="{C8CFDD27-23AA-4735-89C7-5D1E2757E570}" srcOrd="0" destOrd="0" presId="urn:microsoft.com/office/officeart/2005/8/layout/hierarchy5"/>
    <dgm:cxn modelId="{1B5AF664-05C0-4244-AA78-70A9FDB0AB6E}" type="presOf" srcId="{6A9FF8B4-8FD7-4BC5-84BE-B27CC3176F8C}" destId="{2D1EC99A-5264-46F9-B205-6865D5915460}" srcOrd="0" destOrd="0" presId="urn:microsoft.com/office/officeart/2005/8/layout/hierarchy5"/>
    <dgm:cxn modelId="{C4CF6C12-9010-4657-A14C-EB7A4516C5FC}" type="presOf" srcId="{1E2BD1AE-E40F-41EC-90C8-A22F9580CFD1}" destId="{205B8502-B8ED-4C0E-846E-B3F7FF574101}" srcOrd="0" destOrd="0" presId="urn:microsoft.com/office/officeart/2005/8/layout/hierarchy5"/>
    <dgm:cxn modelId="{680D15C3-723C-41EF-BA32-F4F7D5E4A557}" type="presOf" srcId="{25257AB9-7DBC-4864-AB55-4E0FC7726918}" destId="{02DD70A4-F6F5-48A2-AD29-0D1BAACEBBDF}" srcOrd="0" destOrd="0" presId="urn:microsoft.com/office/officeart/2005/8/layout/hierarchy5"/>
    <dgm:cxn modelId="{D72305BA-5B7B-4666-8D76-D34DE66E6B6C}" type="presOf" srcId="{AAA737C5-5481-4D65-9121-C77A2AA2E5C0}" destId="{8B3DAE2A-34F7-40AB-9CB0-A49957FF1B32}" srcOrd="0" destOrd="0" presId="urn:microsoft.com/office/officeart/2005/8/layout/hierarchy5"/>
    <dgm:cxn modelId="{56D4C884-E799-40BF-BF2E-312715A7A6BC}" type="presOf" srcId="{E183F237-1E63-4E66-AE1B-1677B48F3A67}" destId="{81B3C6EB-0356-44A8-B55D-73BBEB44AE2D}" srcOrd="0" destOrd="0" presId="urn:microsoft.com/office/officeart/2005/8/layout/hierarchy5"/>
    <dgm:cxn modelId="{F7070782-29BD-4B44-B75A-5413D0A652AC}" type="presOf" srcId="{D84B271E-9B07-4823-8A3B-6EAECD5DD223}" destId="{7686BF70-DBEE-495C-96E0-5944EB3022FE}" srcOrd="0" destOrd="0" presId="urn:microsoft.com/office/officeart/2005/8/layout/hierarchy5"/>
    <dgm:cxn modelId="{58C5022A-E4B2-4D62-A86C-6FDE64B7BD91}" type="presOf" srcId="{4FE4B174-42E4-43CB-A895-DA7259E22B62}" destId="{C10BFA21-6B0A-4EE8-9035-8E9AFF7DB7F5}" srcOrd="0" destOrd="0" presId="urn:microsoft.com/office/officeart/2005/8/layout/hierarchy5"/>
    <dgm:cxn modelId="{3991F5F2-8CD8-4E7D-BF7B-127649545DCF}" type="presOf" srcId="{6B383025-0695-41CB-9B5C-B8FB2F7396F0}" destId="{4D8B2835-CEA3-4853-A170-5E6DDDBA76B4}" srcOrd="0" destOrd="0" presId="urn:microsoft.com/office/officeart/2005/8/layout/hierarchy5"/>
    <dgm:cxn modelId="{E9D90FBC-E7C3-4970-86B9-D0DD843AC5AE}" srcId="{9EDA2C66-BB4E-45F5-B8AF-D194F21E852E}" destId="{EFFB72F7-86DF-4D19-A178-AE4475F34BE7}" srcOrd="2" destOrd="0" parTransId="{5089108F-6CED-46A0-8714-C8F1E4644DFC}" sibTransId="{EA6A0AF2-E8D0-4550-8980-90F4F039E8B0}"/>
    <dgm:cxn modelId="{168F9926-F3FB-461A-A471-9543B5642369}" type="presOf" srcId="{EFFB72F7-86DF-4D19-A178-AE4475F34BE7}" destId="{3599ECF7-5E0B-40AF-B5BE-035518E3BF0B}" srcOrd="0" destOrd="0" presId="urn:microsoft.com/office/officeart/2005/8/layout/hierarchy5"/>
    <dgm:cxn modelId="{DBD9D8A2-F516-43CA-BA9C-0E1CB23BD892}" type="presOf" srcId="{EFFB72F7-86DF-4D19-A178-AE4475F34BE7}" destId="{709A1050-E3B0-489E-96FF-79BEF559801E}" srcOrd="1" destOrd="0" presId="urn:microsoft.com/office/officeart/2005/8/layout/hierarchy5"/>
    <dgm:cxn modelId="{4BBE5DFF-73DB-4045-92DC-8C2DD492541D}" type="presOf" srcId="{6B383025-0695-41CB-9B5C-B8FB2F7396F0}" destId="{E707A227-11C6-4D76-B942-E14799469DBA}" srcOrd="1" destOrd="0" presId="urn:microsoft.com/office/officeart/2005/8/layout/hierarchy5"/>
    <dgm:cxn modelId="{170D0E56-1F49-4D4B-B9BE-5ACBD56D6CE8}" type="presOf" srcId="{AAA737C5-5481-4D65-9121-C77A2AA2E5C0}" destId="{EACA5B7B-23A6-4350-A7C6-3443922E4CD0}" srcOrd="1" destOrd="0" presId="urn:microsoft.com/office/officeart/2005/8/layout/hierarchy5"/>
    <dgm:cxn modelId="{C8F42B89-D5F2-4830-A223-4AF32E27F704}" type="presOf" srcId="{576C79F8-927A-44A7-BA5F-EBB05A836D1B}" destId="{3F05A368-84E8-43EF-85DD-B43E0CC07FAD}" srcOrd="0" destOrd="0" presId="urn:microsoft.com/office/officeart/2005/8/layout/hierarchy5"/>
    <dgm:cxn modelId="{EF05910D-C5C2-4808-8EA7-A08776F2FF3D}" srcId="{9EDA2C66-BB4E-45F5-B8AF-D194F21E852E}" destId="{D84B271E-9B07-4823-8A3B-6EAECD5DD223}" srcOrd="3" destOrd="0" parTransId="{A76A7BA4-4489-4FC6-890B-5A55E416990F}" sibTransId="{80D12BDC-3965-450F-80AD-CB3CDEEC3D53}"/>
    <dgm:cxn modelId="{FAFE6991-A49A-46B8-9553-61FBF1F008C1}" type="presOf" srcId="{B0865B9E-0DB7-4B6D-A423-B3880F2BAE7E}" destId="{096103B3-3502-4388-8ED5-EFDEC33EF709}" srcOrd="1" destOrd="0" presId="urn:microsoft.com/office/officeart/2005/8/layout/hierarchy5"/>
    <dgm:cxn modelId="{3C09E173-E74A-4EBF-86BF-49270B221FB8}" type="presOf" srcId="{157459B3-34E3-4E46-A593-6257CB8E6904}" destId="{0A17CD71-51DB-41F7-9C0F-4F7FDE3EC082}" srcOrd="0" destOrd="0" presId="urn:microsoft.com/office/officeart/2005/8/layout/hierarchy5"/>
    <dgm:cxn modelId="{2829F85D-7772-4BC2-92FB-E88B6B03D492}" srcId="{9ED48697-BD45-4E33-8FBA-FCD3CB975453}" destId="{4FE4B174-42E4-43CB-A895-DA7259E22B62}" srcOrd="1" destOrd="0" parTransId="{157459B3-34E3-4E46-A593-6257CB8E6904}" sibTransId="{AD1BB6A5-9C64-481A-9D09-BAB100497213}"/>
    <dgm:cxn modelId="{753B48DE-3223-443C-BCE5-4ED96240A046}" type="presOf" srcId="{D84B271E-9B07-4823-8A3B-6EAECD5DD223}" destId="{D4580100-6FE1-47A2-AE1B-E14081DA798B}" srcOrd="1" destOrd="0" presId="urn:microsoft.com/office/officeart/2005/8/layout/hierarchy5"/>
    <dgm:cxn modelId="{65265C6F-B1F3-48FB-B0C6-4FFC6A6AF506}" type="presOf" srcId="{9ED48697-BD45-4E33-8FBA-FCD3CB975453}" destId="{080BCFA7-5697-4C59-A70B-22E1692A7739}" srcOrd="0" destOrd="0" presId="urn:microsoft.com/office/officeart/2005/8/layout/hierarchy5"/>
    <dgm:cxn modelId="{DCDA7F32-55C0-426D-B769-820E9436DD76}" type="presOf" srcId="{7B5AC31D-2D39-442E-8BEA-00645C5DAC61}" destId="{6AB3A367-63E5-4275-A2E5-F0229620398B}" srcOrd="0" destOrd="0" presId="urn:microsoft.com/office/officeart/2005/8/layout/hierarchy5"/>
    <dgm:cxn modelId="{4B771E55-BD2C-43B3-AF4F-1F53406341C3}" type="presOf" srcId="{6A9FF8B4-8FD7-4BC5-84BE-B27CC3176F8C}" destId="{2A62B254-18C8-4DC7-8481-DF1F65D7A954}" srcOrd="1" destOrd="0" presId="urn:microsoft.com/office/officeart/2005/8/layout/hierarchy5"/>
    <dgm:cxn modelId="{E0565E62-2A32-417A-B333-524233ABE716}" srcId="{9EDA2C66-BB4E-45F5-B8AF-D194F21E852E}" destId="{25257AB9-7DBC-4864-AB55-4E0FC7726918}" srcOrd="1" destOrd="0" parTransId="{71006587-9696-41F0-8344-8D9ADB389843}" sibTransId="{5BF3736C-C60C-4257-A5A2-FB746EB604D5}"/>
    <dgm:cxn modelId="{7559BC9F-769A-4B4F-8ADB-200174F5D92A}" type="presOf" srcId="{F7D36BD3-66B3-4208-AD4D-499877F1046C}" destId="{F73C2A12-B91A-4F86-9226-E2C62192A9F6}" srcOrd="0" destOrd="0" presId="urn:microsoft.com/office/officeart/2005/8/layout/hierarchy5"/>
    <dgm:cxn modelId="{AE05265A-4EB0-46F6-A18E-26AF366FAB3B}" type="presOf" srcId="{576C79F8-927A-44A7-BA5F-EBB05A836D1B}" destId="{D19D8FC5-F453-4961-8100-8483F4518272}" srcOrd="1" destOrd="0" presId="urn:microsoft.com/office/officeart/2005/8/layout/hierarchy5"/>
    <dgm:cxn modelId="{7D8FE08F-E7DF-4B36-888E-68C8503BEB12}" type="presOf" srcId="{157459B3-34E3-4E46-A593-6257CB8E6904}" destId="{1F687268-9837-4584-868D-CE12FFE47B8C}" srcOrd="1" destOrd="0" presId="urn:microsoft.com/office/officeart/2005/8/layout/hierarchy5"/>
    <dgm:cxn modelId="{326B0D9F-A718-436D-9E5E-32CF0A8E501B}" type="presOf" srcId="{9EDA2C66-BB4E-45F5-B8AF-D194F21E852E}" destId="{FBD303D0-0D20-4E03-A9BC-AA5A97DFFF73}" srcOrd="0" destOrd="0" presId="urn:microsoft.com/office/officeart/2005/8/layout/hierarchy5"/>
    <dgm:cxn modelId="{6A493CF9-C12D-44C5-BF96-FF1BD9C9F6B2}" type="presOf" srcId="{9E8B5CE2-8EE7-4337-A367-45506F5781BB}" destId="{328F89FA-C879-414B-8AF1-AD00283ED9DE}" srcOrd="0" destOrd="0" presId="urn:microsoft.com/office/officeart/2005/8/layout/hierarchy5"/>
    <dgm:cxn modelId="{8AB66836-0940-4864-A69D-C480DDE3907A}" type="presParOf" srcId="{FBD303D0-0D20-4E03-A9BC-AA5A97DFFF73}" destId="{5F550540-52C4-47D2-87EA-B21D5C107463}" srcOrd="0" destOrd="0" presId="urn:microsoft.com/office/officeart/2005/8/layout/hierarchy5"/>
    <dgm:cxn modelId="{D1B9B93B-D0FD-400E-A77C-7207F2D12823}" type="presParOf" srcId="{5F550540-52C4-47D2-87EA-B21D5C107463}" destId="{83D944A8-D41B-41E6-BF0D-156D9977CAE1}" srcOrd="0" destOrd="0" presId="urn:microsoft.com/office/officeart/2005/8/layout/hierarchy5"/>
    <dgm:cxn modelId="{FF0C1B8A-D3BB-45F8-9CFE-279F4410B9A6}" type="presParOf" srcId="{5F550540-52C4-47D2-87EA-B21D5C107463}" destId="{B1A8622C-1A0C-4089-A06C-793AFD3B8256}" srcOrd="1" destOrd="0" presId="urn:microsoft.com/office/officeart/2005/8/layout/hierarchy5"/>
    <dgm:cxn modelId="{0B65CD5C-5B15-497E-A126-CF63DE40B9CB}" type="presParOf" srcId="{B1A8622C-1A0C-4089-A06C-793AFD3B8256}" destId="{DC52F241-8C04-48B2-BF92-BE2B76AF3438}" srcOrd="0" destOrd="0" presId="urn:microsoft.com/office/officeart/2005/8/layout/hierarchy5"/>
    <dgm:cxn modelId="{D574DA72-0FFF-4656-9316-AB3D9B9869C3}" type="presParOf" srcId="{DC52F241-8C04-48B2-BF92-BE2B76AF3438}" destId="{E13E84FD-F445-4D90-AB1E-AE69660840E8}" srcOrd="0" destOrd="0" presId="urn:microsoft.com/office/officeart/2005/8/layout/hierarchy5"/>
    <dgm:cxn modelId="{A4BC8C64-9203-40E8-9D67-35828CB8B536}" type="presParOf" srcId="{DC52F241-8C04-48B2-BF92-BE2B76AF3438}" destId="{ECCD26AA-FCF7-4AB7-B78D-2D36C2D0206E}" srcOrd="1" destOrd="0" presId="urn:microsoft.com/office/officeart/2005/8/layout/hierarchy5"/>
    <dgm:cxn modelId="{2229098A-A00F-46D3-973E-88787B6942C7}" type="presParOf" srcId="{ECCD26AA-FCF7-4AB7-B78D-2D36C2D0206E}" destId="{E20C75A9-A1DE-480D-8F96-A9F42716A4D0}" srcOrd="0" destOrd="0" presId="urn:microsoft.com/office/officeart/2005/8/layout/hierarchy5"/>
    <dgm:cxn modelId="{735B543C-B28F-4765-87AF-2F1AC2D4F3FE}" type="presParOf" srcId="{E20C75A9-A1DE-480D-8F96-A9F42716A4D0}" destId="{096103B3-3502-4388-8ED5-EFDEC33EF709}" srcOrd="0" destOrd="0" presId="urn:microsoft.com/office/officeart/2005/8/layout/hierarchy5"/>
    <dgm:cxn modelId="{07A35786-7716-4575-9964-C4B3EC40593F}" type="presParOf" srcId="{ECCD26AA-FCF7-4AB7-B78D-2D36C2D0206E}" destId="{CFF54B18-8CC7-4B79-B451-F324FF539686}" srcOrd="1" destOrd="0" presId="urn:microsoft.com/office/officeart/2005/8/layout/hierarchy5"/>
    <dgm:cxn modelId="{914B4D94-9F87-4D78-9ECB-BCB64FD77EC5}" type="presParOf" srcId="{CFF54B18-8CC7-4B79-B451-F324FF539686}" destId="{205B8502-B8ED-4C0E-846E-B3F7FF574101}" srcOrd="0" destOrd="0" presId="urn:microsoft.com/office/officeart/2005/8/layout/hierarchy5"/>
    <dgm:cxn modelId="{3241E9A4-D6F1-4ECA-9A94-81D53839D6C0}" type="presParOf" srcId="{CFF54B18-8CC7-4B79-B451-F324FF539686}" destId="{F41DE1DE-8A69-49B4-8949-47C633999E7E}" srcOrd="1" destOrd="0" presId="urn:microsoft.com/office/officeart/2005/8/layout/hierarchy5"/>
    <dgm:cxn modelId="{528E6A46-09B7-47CD-AF8B-2EAE124014B3}" type="presParOf" srcId="{ECCD26AA-FCF7-4AB7-B78D-2D36C2D0206E}" destId="{3F05A368-84E8-43EF-85DD-B43E0CC07FAD}" srcOrd="2" destOrd="0" presId="urn:microsoft.com/office/officeart/2005/8/layout/hierarchy5"/>
    <dgm:cxn modelId="{CFE3FC7A-13AD-428D-B675-6340945F34E1}" type="presParOf" srcId="{3F05A368-84E8-43EF-85DD-B43E0CC07FAD}" destId="{D19D8FC5-F453-4961-8100-8483F4518272}" srcOrd="0" destOrd="0" presId="urn:microsoft.com/office/officeart/2005/8/layout/hierarchy5"/>
    <dgm:cxn modelId="{FA376823-AE42-4528-9061-B23336262AEC}" type="presParOf" srcId="{ECCD26AA-FCF7-4AB7-B78D-2D36C2D0206E}" destId="{E716DFC2-AFC7-42F0-B6BE-098F932FC527}" srcOrd="3" destOrd="0" presId="urn:microsoft.com/office/officeart/2005/8/layout/hierarchy5"/>
    <dgm:cxn modelId="{0DEDB257-9C0A-43C8-A160-E521060A828F}" type="presParOf" srcId="{E716DFC2-AFC7-42F0-B6BE-098F932FC527}" destId="{080BCFA7-5697-4C59-A70B-22E1692A7739}" srcOrd="0" destOrd="0" presId="urn:microsoft.com/office/officeart/2005/8/layout/hierarchy5"/>
    <dgm:cxn modelId="{D013D269-5CCB-4200-B7AB-0C289A8F1A37}" type="presParOf" srcId="{E716DFC2-AFC7-42F0-B6BE-098F932FC527}" destId="{F0931DDB-C09F-4C4E-847A-4D1D3B8C9CFF}" srcOrd="1" destOrd="0" presId="urn:microsoft.com/office/officeart/2005/8/layout/hierarchy5"/>
    <dgm:cxn modelId="{F4CE1710-6B77-49FB-B638-8A4380F9B00C}" type="presParOf" srcId="{F0931DDB-C09F-4C4E-847A-4D1D3B8C9CFF}" destId="{4D8B2835-CEA3-4853-A170-5E6DDDBA76B4}" srcOrd="0" destOrd="0" presId="urn:microsoft.com/office/officeart/2005/8/layout/hierarchy5"/>
    <dgm:cxn modelId="{ECE70211-4722-4AF3-ACE9-F1097AD6AE74}" type="presParOf" srcId="{4D8B2835-CEA3-4853-A170-5E6DDDBA76B4}" destId="{E707A227-11C6-4D76-B942-E14799469DBA}" srcOrd="0" destOrd="0" presId="urn:microsoft.com/office/officeart/2005/8/layout/hierarchy5"/>
    <dgm:cxn modelId="{D8B6375D-AE5D-4E8D-B64B-1795150E1F3D}" type="presParOf" srcId="{F0931DDB-C09F-4C4E-847A-4D1D3B8C9CFF}" destId="{D3302F9F-355D-43E9-88F6-B21A799FE3D5}" srcOrd="1" destOrd="0" presId="urn:microsoft.com/office/officeart/2005/8/layout/hierarchy5"/>
    <dgm:cxn modelId="{D470BD82-5BC4-49F4-99E5-BAFC9A81CE93}" type="presParOf" srcId="{D3302F9F-355D-43E9-88F6-B21A799FE3D5}" destId="{C8CFDD27-23AA-4735-89C7-5D1E2757E570}" srcOrd="0" destOrd="0" presId="urn:microsoft.com/office/officeart/2005/8/layout/hierarchy5"/>
    <dgm:cxn modelId="{07E98C80-E400-4351-A001-D7EEEDDB32F9}" type="presParOf" srcId="{D3302F9F-355D-43E9-88F6-B21A799FE3D5}" destId="{E6211C7B-9F07-4F06-815C-83991F2D14D2}" srcOrd="1" destOrd="0" presId="urn:microsoft.com/office/officeart/2005/8/layout/hierarchy5"/>
    <dgm:cxn modelId="{F8B2243E-D57B-48D6-B649-6D305E0C6BC8}" type="presParOf" srcId="{F0931DDB-C09F-4C4E-847A-4D1D3B8C9CFF}" destId="{0A17CD71-51DB-41F7-9C0F-4F7FDE3EC082}" srcOrd="2" destOrd="0" presId="urn:microsoft.com/office/officeart/2005/8/layout/hierarchy5"/>
    <dgm:cxn modelId="{359E5BB4-42DF-435D-B27D-B27121538B6A}" type="presParOf" srcId="{0A17CD71-51DB-41F7-9C0F-4F7FDE3EC082}" destId="{1F687268-9837-4584-868D-CE12FFE47B8C}" srcOrd="0" destOrd="0" presId="urn:microsoft.com/office/officeart/2005/8/layout/hierarchy5"/>
    <dgm:cxn modelId="{31492F0D-7AA1-4A20-962A-2EEB349B286A}" type="presParOf" srcId="{F0931DDB-C09F-4C4E-847A-4D1D3B8C9CFF}" destId="{4FC8B167-F822-45D4-BCB6-B49E4140B3D3}" srcOrd="3" destOrd="0" presId="urn:microsoft.com/office/officeart/2005/8/layout/hierarchy5"/>
    <dgm:cxn modelId="{58E018D1-1155-447B-B949-7B5F9F5037D7}" type="presParOf" srcId="{4FC8B167-F822-45D4-BCB6-B49E4140B3D3}" destId="{C10BFA21-6B0A-4EE8-9035-8E9AFF7DB7F5}" srcOrd="0" destOrd="0" presId="urn:microsoft.com/office/officeart/2005/8/layout/hierarchy5"/>
    <dgm:cxn modelId="{58F9877A-C183-4F5E-BFE9-F3DA406C882A}" type="presParOf" srcId="{4FC8B167-F822-45D4-BCB6-B49E4140B3D3}" destId="{8C8B2A71-6989-47A1-A2DF-E203E5DB665A}" srcOrd="1" destOrd="0" presId="urn:microsoft.com/office/officeart/2005/8/layout/hierarchy5"/>
    <dgm:cxn modelId="{AEEB99D1-ED2F-4AF3-B2FE-9A31A3569DAA}" type="presParOf" srcId="{F0931DDB-C09F-4C4E-847A-4D1D3B8C9CFF}" destId="{2D1EC99A-5264-46F9-B205-6865D5915460}" srcOrd="4" destOrd="0" presId="urn:microsoft.com/office/officeart/2005/8/layout/hierarchy5"/>
    <dgm:cxn modelId="{3DCD9682-7151-46F6-B5C5-E023E977960A}" type="presParOf" srcId="{2D1EC99A-5264-46F9-B205-6865D5915460}" destId="{2A62B254-18C8-4DC7-8481-DF1F65D7A954}" srcOrd="0" destOrd="0" presId="urn:microsoft.com/office/officeart/2005/8/layout/hierarchy5"/>
    <dgm:cxn modelId="{4506C924-1E17-49F2-BF30-D9723AE02767}" type="presParOf" srcId="{F0931DDB-C09F-4C4E-847A-4D1D3B8C9CFF}" destId="{8A07CC9C-C8B7-4CB3-8AED-E77510EEF8C4}" srcOrd="5" destOrd="0" presId="urn:microsoft.com/office/officeart/2005/8/layout/hierarchy5"/>
    <dgm:cxn modelId="{7FF662D3-3D18-4B4A-B91C-F3C6993E364D}" type="presParOf" srcId="{8A07CC9C-C8B7-4CB3-8AED-E77510EEF8C4}" destId="{F73C2A12-B91A-4F86-9226-E2C62192A9F6}" srcOrd="0" destOrd="0" presId="urn:microsoft.com/office/officeart/2005/8/layout/hierarchy5"/>
    <dgm:cxn modelId="{0DD82CC6-72CE-4B5B-B6EC-3F718DB35A8A}" type="presParOf" srcId="{8A07CC9C-C8B7-4CB3-8AED-E77510EEF8C4}" destId="{BC32B055-ACC4-4FAB-8FF5-5657682E8D91}" srcOrd="1" destOrd="0" presId="urn:microsoft.com/office/officeart/2005/8/layout/hierarchy5"/>
    <dgm:cxn modelId="{1A2FA6C7-426F-4026-A2AC-2BBFBC622173}" type="presParOf" srcId="{F0931DDB-C09F-4C4E-847A-4D1D3B8C9CFF}" destId="{8B3DAE2A-34F7-40AB-9CB0-A49957FF1B32}" srcOrd="6" destOrd="0" presId="urn:microsoft.com/office/officeart/2005/8/layout/hierarchy5"/>
    <dgm:cxn modelId="{FFAD39DA-A5F2-43B2-997A-4FA4339AFA75}" type="presParOf" srcId="{8B3DAE2A-34F7-40AB-9CB0-A49957FF1B32}" destId="{EACA5B7B-23A6-4350-A7C6-3443922E4CD0}" srcOrd="0" destOrd="0" presId="urn:microsoft.com/office/officeart/2005/8/layout/hierarchy5"/>
    <dgm:cxn modelId="{0F485F84-4296-451B-9CDC-A97325627D8A}" type="presParOf" srcId="{F0931DDB-C09F-4C4E-847A-4D1D3B8C9CFF}" destId="{26E89376-61DB-4633-B0EC-BCA3814FF33B}" srcOrd="7" destOrd="0" presId="urn:microsoft.com/office/officeart/2005/8/layout/hierarchy5"/>
    <dgm:cxn modelId="{15B3C5B9-DCF8-49A2-989A-4C589F7F6198}" type="presParOf" srcId="{26E89376-61DB-4633-B0EC-BCA3814FF33B}" destId="{328F89FA-C879-414B-8AF1-AD00283ED9DE}" srcOrd="0" destOrd="0" presId="urn:microsoft.com/office/officeart/2005/8/layout/hierarchy5"/>
    <dgm:cxn modelId="{F05A5256-10E0-48F2-AF56-6A8A9D5BD979}" type="presParOf" srcId="{26E89376-61DB-4633-B0EC-BCA3814FF33B}" destId="{C120653A-B42A-48DB-ADC0-31A482CD24E6}" srcOrd="1" destOrd="0" presId="urn:microsoft.com/office/officeart/2005/8/layout/hierarchy5"/>
    <dgm:cxn modelId="{0DF8F070-42AC-41F4-8F1B-A98AABEE3664}" type="presParOf" srcId="{ECCD26AA-FCF7-4AB7-B78D-2D36C2D0206E}" destId="{81B3C6EB-0356-44A8-B55D-73BBEB44AE2D}" srcOrd="4" destOrd="0" presId="urn:microsoft.com/office/officeart/2005/8/layout/hierarchy5"/>
    <dgm:cxn modelId="{C49DBBAC-433B-4568-9EF1-0BB8A92B8C0F}" type="presParOf" srcId="{81B3C6EB-0356-44A8-B55D-73BBEB44AE2D}" destId="{489AB753-F2EE-4DCA-9697-F717297D3D83}" srcOrd="0" destOrd="0" presId="urn:microsoft.com/office/officeart/2005/8/layout/hierarchy5"/>
    <dgm:cxn modelId="{BF59E6DA-BBAB-4D06-9A50-FD6656345D60}" type="presParOf" srcId="{ECCD26AA-FCF7-4AB7-B78D-2D36C2D0206E}" destId="{38AE5D6D-F2F1-4A78-BB1C-A8EA859A8EBB}" srcOrd="5" destOrd="0" presId="urn:microsoft.com/office/officeart/2005/8/layout/hierarchy5"/>
    <dgm:cxn modelId="{214CB5D1-1103-4E42-A937-255DDA0FDB0D}" type="presParOf" srcId="{38AE5D6D-F2F1-4A78-BB1C-A8EA859A8EBB}" destId="{6AB3A367-63E5-4275-A2E5-F0229620398B}" srcOrd="0" destOrd="0" presId="urn:microsoft.com/office/officeart/2005/8/layout/hierarchy5"/>
    <dgm:cxn modelId="{F4EFEED4-9D92-4DB2-9A4C-BD6A2E4D0B81}" type="presParOf" srcId="{38AE5D6D-F2F1-4A78-BB1C-A8EA859A8EBB}" destId="{83421D09-096A-4F04-A7AF-2D23F7703696}" srcOrd="1" destOrd="0" presId="urn:microsoft.com/office/officeart/2005/8/layout/hierarchy5"/>
    <dgm:cxn modelId="{48A21A15-D46A-483D-997C-CF74B18FB9B2}" type="presParOf" srcId="{FBD303D0-0D20-4E03-A9BC-AA5A97DFFF73}" destId="{949161A2-582D-462B-BDEB-744C62F819D7}" srcOrd="1" destOrd="0" presId="urn:microsoft.com/office/officeart/2005/8/layout/hierarchy5"/>
    <dgm:cxn modelId="{E8B6F541-F549-4AD5-BD9A-8D16D1D2C7F9}" type="presParOf" srcId="{949161A2-582D-462B-BDEB-744C62F819D7}" destId="{5AC73B9A-97B2-47ED-A150-BFC1EC0259FC}" srcOrd="0" destOrd="0" presId="urn:microsoft.com/office/officeart/2005/8/layout/hierarchy5"/>
    <dgm:cxn modelId="{B790B8DA-1EFB-4DCB-A433-EDA87EF52592}" type="presParOf" srcId="{5AC73B9A-97B2-47ED-A150-BFC1EC0259FC}" destId="{02DD70A4-F6F5-48A2-AD29-0D1BAACEBBDF}" srcOrd="0" destOrd="0" presId="urn:microsoft.com/office/officeart/2005/8/layout/hierarchy5"/>
    <dgm:cxn modelId="{FC6D3D5C-242C-4006-A3A4-F45882DE44BF}" type="presParOf" srcId="{5AC73B9A-97B2-47ED-A150-BFC1EC0259FC}" destId="{DAE427EC-64A8-499E-96CD-AB83010B28ED}" srcOrd="1" destOrd="0" presId="urn:microsoft.com/office/officeart/2005/8/layout/hierarchy5"/>
    <dgm:cxn modelId="{184381ED-0CD4-4A5A-97DF-5006745369CF}" type="presParOf" srcId="{949161A2-582D-462B-BDEB-744C62F819D7}" destId="{5FC618F2-2C12-4D39-8688-5F2082EE6379}" srcOrd="1" destOrd="0" presId="urn:microsoft.com/office/officeart/2005/8/layout/hierarchy5"/>
    <dgm:cxn modelId="{BD23419C-7EA1-4050-B7F9-3DACB3CD4666}" type="presParOf" srcId="{5FC618F2-2C12-4D39-8688-5F2082EE6379}" destId="{9C9831EC-5CDE-40B8-93A4-940E8F0B13AA}" srcOrd="0" destOrd="0" presId="urn:microsoft.com/office/officeart/2005/8/layout/hierarchy5"/>
    <dgm:cxn modelId="{13594BAF-0FA7-49C4-ACE0-7CAC42385D40}" type="presParOf" srcId="{949161A2-582D-462B-BDEB-744C62F819D7}" destId="{27103F28-C2FC-433F-A031-951CF78A684D}" srcOrd="2" destOrd="0" presId="urn:microsoft.com/office/officeart/2005/8/layout/hierarchy5"/>
    <dgm:cxn modelId="{2E518C6C-A2E7-4CEE-A95B-957AEB1F0B6C}" type="presParOf" srcId="{27103F28-C2FC-433F-A031-951CF78A684D}" destId="{3599ECF7-5E0B-40AF-B5BE-035518E3BF0B}" srcOrd="0" destOrd="0" presId="urn:microsoft.com/office/officeart/2005/8/layout/hierarchy5"/>
    <dgm:cxn modelId="{E2F3FBA6-59CC-4118-A27E-114F5C3C2BD0}" type="presParOf" srcId="{27103F28-C2FC-433F-A031-951CF78A684D}" destId="{709A1050-E3B0-489E-96FF-79BEF559801E}" srcOrd="1" destOrd="0" presId="urn:microsoft.com/office/officeart/2005/8/layout/hierarchy5"/>
    <dgm:cxn modelId="{484D9655-7965-49E8-90B6-3414B47F49F6}" type="presParOf" srcId="{949161A2-582D-462B-BDEB-744C62F819D7}" destId="{637692CE-1F11-4F0F-A76F-DC5643C278EA}" srcOrd="3" destOrd="0" presId="urn:microsoft.com/office/officeart/2005/8/layout/hierarchy5"/>
    <dgm:cxn modelId="{083E6AB2-C8B5-4D68-B574-0D7DB5EB42AF}" type="presParOf" srcId="{637692CE-1F11-4F0F-A76F-DC5643C278EA}" destId="{D324E609-A88C-4C6A-B654-67987818606E}" srcOrd="0" destOrd="0" presId="urn:microsoft.com/office/officeart/2005/8/layout/hierarchy5"/>
    <dgm:cxn modelId="{AF7AEF1E-C083-4A45-BD21-BA246C34EBCE}" type="presParOf" srcId="{949161A2-582D-462B-BDEB-744C62F819D7}" destId="{CB3AD906-8859-4871-AFB1-AAD32F89A1A2}" srcOrd="4" destOrd="0" presId="urn:microsoft.com/office/officeart/2005/8/layout/hierarchy5"/>
    <dgm:cxn modelId="{3C37682B-8B5E-447D-AE97-B4785161DF9B}" type="presParOf" srcId="{CB3AD906-8859-4871-AFB1-AAD32F89A1A2}" destId="{7686BF70-DBEE-495C-96E0-5944EB3022FE}" srcOrd="0" destOrd="0" presId="urn:microsoft.com/office/officeart/2005/8/layout/hierarchy5"/>
    <dgm:cxn modelId="{E8856B9F-2634-478B-B28D-DA2EBC6D5A06}" type="presParOf" srcId="{CB3AD906-8859-4871-AFB1-AAD32F89A1A2}" destId="{D4580100-6FE1-47A2-AE1B-E14081DA798B}" srcOrd="1" destOrd="0" presId="urn:microsoft.com/office/officeart/2005/8/layout/hierarchy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86BF70-DBEE-495C-96E0-5944EB3022FE}">
      <dsp:nvSpPr>
        <dsp:cNvPr id="0" name=""/>
        <dsp:cNvSpPr/>
      </dsp:nvSpPr>
      <dsp:spPr>
        <a:xfrm>
          <a:off x="4523542" y="0"/>
          <a:ext cx="1916589" cy="4320070"/>
        </a:xfrm>
        <a:prstGeom prst="roundRect">
          <a:avLst>
            <a:gd name="adj" fmla="val 10000"/>
          </a:avLst>
        </a:prstGeom>
        <a:noFill/>
        <a:ln w="6350" cmpd="sng">
          <a:solidFill>
            <a:srgbClr val="5B9BD5"/>
          </a:solidFill>
          <a:prstDash val="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800" b="1" kern="1200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523542" y="0"/>
        <a:ext cx="1916589" cy="1296021"/>
      </dsp:txXfrm>
    </dsp:sp>
    <dsp:sp modelId="{3599ECF7-5E0B-40AF-B5BE-035518E3BF0B}">
      <dsp:nvSpPr>
        <dsp:cNvPr id="0" name=""/>
        <dsp:cNvSpPr/>
      </dsp:nvSpPr>
      <dsp:spPr>
        <a:xfrm>
          <a:off x="2204719" y="0"/>
          <a:ext cx="1916589" cy="4320070"/>
        </a:xfrm>
        <a:prstGeom prst="roundRect">
          <a:avLst>
            <a:gd name="adj" fmla="val 10000"/>
          </a:avLst>
        </a:prstGeom>
        <a:noFill/>
        <a:ln w="6350" cmpd="sng">
          <a:solidFill>
            <a:srgbClr val="5B9BD5"/>
          </a:solidFill>
          <a:prstDash val="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800" b="1" kern="1200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04719" y="0"/>
        <a:ext cx="1916589" cy="1296021"/>
      </dsp:txXfrm>
    </dsp:sp>
    <dsp:sp modelId="{02DD70A4-F6F5-48A2-AD29-0D1BAACEBBDF}">
      <dsp:nvSpPr>
        <dsp:cNvPr id="0" name=""/>
        <dsp:cNvSpPr/>
      </dsp:nvSpPr>
      <dsp:spPr>
        <a:xfrm>
          <a:off x="0" y="0"/>
          <a:ext cx="1802484" cy="4320070"/>
        </a:xfrm>
        <a:prstGeom prst="roundRect">
          <a:avLst>
            <a:gd name="adj" fmla="val 10000"/>
          </a:avLst>
        </a:prstGeom>
        <a:noFill/>
        <a:ln w="6350" cmpd="sng">
          <a:solidFill>
            <a:srgbClr val="5B9BD5"/>
          </a:solidFill>
          <a:prstDash val="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800" b="1" kern="1200" dirty="0">
            <a:solidFill>
              <a:srgbClr val="004F93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0"/>
        <a:ext cx="1802484" cy="1296021"/>
      </dsp:txXfrm>
    </dsp:sp>
    <dsp:sp modelId="{E13E84FD-F445-4D90-AB1E-AE69660840E8}">
      <dsp:nvSpPr>
        <dsp:cNvPr id="0" name=""/>
        <dsp:cNvSpPr/>
      </dsp:nvSpPr>
      <dsp:spPr>
        <a:xfrm>
          <a:off x="331854" y="963250"/>
          <a:ext cx="1184089" cy="1416476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1F3D8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Проведение ДЭ 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на имеющемся </a:t>
          </a:r>
          <a:r>
            <a:rPr lang="en-US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/>
          </a:r>
          <a:br>
            <a:rPr lang="en-US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в ПОО оборудовании 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в случае, если это позволяет оценить необходимые аналогичные навыки, предусмотренные стандартами </a:t>
          </a:r>
          <a:r>
            <a:rPr lang="en-US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WS</a:t>
          </a:r>
          <a:endParaRPr lang="ru-RU" sz="800" b="1" kern="1200" dirty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6535" y="997931"/>
        <a:ext cx="1114727" cy="1347114"/>
      </dsp:txXfrm>
    </dsp:sp>
    <dsp:sp modelId="{E20C75A9-A1DE-480D-8F96-A9F42716A4D0}">
      <dsp:nvSpPr>
        <dsp:cNvPr id="0" name=""/>
        <dsp:cNvSpPr/>
      </dsp:nvSpPr>
      <dsp:spPr>
        <a:xfrm rot="1182697">
          <a:off x="1504024" y="1729244"/>
          <a:ext cx="406833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406833" y="108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97270" y="1729927"/>
        <a:ext cx="20341" cy="20341"/>
      </dsp:txXfrm>
    </dsp:sp>
    <dsp:sp modelId="{205B8502-B8ED-4C0E-846E-B3F7FF574101}">
      <dsp:nvSpPr>
        <dsp:cNvPr id="0" name=""/>
        <dsp:cNvSpPr/>
      </dsp:nvSpPr>
      <dsp:spPr>
        <a:xfrm>
          <a:off x="1898938" y="1548196"/>
          <a:ext cx="1042048" cy="5210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</dsp:txBody>
      <dsp:txXfrm>
        <a:off x="1914198" y="1563456"/>
        <a:ext cx="1011528" cy="490504"/>
      </dsp:txXfrm>
    </dsp:sp>
    <dsp:sp modelId="{3F05A368-84E8-43EF-85DD-B43E0CC07FAD}">
      <dsp:nvSpPr>
        <dsp:cNvPr id="0" name=""/>
        <dsp:cNvSpPr/>
      </dsp:nvSpPr>
      <dsp:spPr>
        <a:xfrm rot="834685">
          <a:off x="1507131" y="1732871"/>
          <a:ext cx="600922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600922" y="108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92569" y="1728703"/>
        <a:ext cx="30046" cy="30046"/>
      </dsp:txXfrm>
    </dsp:sp>
    <dsp:sp modelId="{080BCFA7-5697-4C59-A70B-22E1692A7739}">
      <dsp:nvSpPr>
        <dsp:cNvPr id="0" name=""/>
        <dsp:cNvSpPr/>
      </dsp:nvSpPr>
      <dsp:spPr>
        <a:xfrm>
          <a:off x="2099241" y="1241693"/>
          <a:ext cx="1229679" cy="1148540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4F9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Оптимизация 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модулей ДЭ: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800" b="1" kern="1200" dirty="0" smtClean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Объединение модулей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Замена модулей</a:t>
          </a:r>
        </a:p>
        <a:p>
          <a:pPr lvl="0" algn="l" defTabSz="355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- Исключение модулей</a:t>
          </a:r>
        </a:p>
      </dsp:txBody>
      <dsp:txXfrm>
        <a:off x="2132881" y="1275333"/>
        <a:ext cx="1162399" cy="1081260"/>
      </dsp:txXfrm>
    </dsp:sp>
    <dsp:sp modelId="{4D8B2835-CEA3-4853-A170-5E6DDDBA76B4}">
      <dsp:nvSpPr>
        <dsp:cNvPr id="0" name=""/>
        <dsp:cNvSpPr/>
      </dsp:nvSpPr>
      <dsp:spPr>
        <a:xfrm rot="18671969">
          <a:off x="3154753" y="1421163"/>
          <a:ext cx="1020559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1020559" y="10854"/>
              </a:lnTo>
            </a:path>
          </a:pathLst>
        </a:custGeom>
        <a:noFill/>
        <a:ln w="12700" cap="flat" cmpd="sng" algn="ctr">
          <a:solidFill>
            <a:srgbClr val="C3232D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639519" y="1406504"/>
        <a:ext cx="51027" cy="51027"/>
      </dsp:txXfrm>
    </dsp:sp>
    <dsp:sp modelId="{C8CFDD27-23AA-4735-89C7-5D1E2757E570}">
      <dsp:nvSpPr>
        <dsp:cNvPr id="0" name=""/>
        <dsp:cNvSpPr/>
      </dsp:nvSpPr>
      <dsp:spPr>
        <a:xfrm>
          <a:off x="4001145" y="696056"/>
          <a:ext cx="1237848" cy="704033"/>
        </a:xfrm>
        <a:prstGeom prst="roundRect">
          <a:avLst>
            <a:gd name="adj" fmla="val 10000"/>
          </a:avLst>
        </a:prstGeom>
        <a:solidFill>
          <a:srgbClr val="008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закупку оборудования</a:t>
          </a:r>
          <a:endParaRPr lang="ru-RU" sz="8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21765" y="716676"/>
        <a:ext cx="1196608" cy="662793"/>
      </dsp:txXfrm>
    </dsp:sp>
    <dsp:sp modelId="{0A17CD71-51DB-41F7-9C0F-4F7FDE3EC082}">
      <dsp:nvSpPr>
        <dsp:cNvPr id="0" name=""/>
        <dsp:cNvSpPr/>
      </dsp:nvSpPr>
      <dsp:spPr>
        <a:xfrm rot="796318">
          <a:off x="3319659" y="1884709"/>
          <a:ext cx="693466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693466" y="10854"/>
              </a:lnTo>
            </a:path>
          </a:pathLst>
        </a:custGeom>
        <a:noFill/>
        <a:ln w="12700" cap="flat" cmpd="sng" algn="ctr">
          <a:solidFill>
            <a:srgbClr val="C3232D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649056" y="1878227"/>
        <a:ext cx="34673" cy="34673"/>
      </dsp:txXfrm>
    </dsp:sp>
    <dsp:sp modelId="{C10BFA21-6B0A-4EE8-9035-8E9AFF7DB7F5}">
      <dsp:nvSpPr>
        <dsp:cNvPr id="0" name=""/>
        <dsp:cNvSpPr/>
      </dsp:nvSpPr>
      <dsp:spPr>
        <a:xfrm>
          <a:off x="4003865" y="1622489"/>
          <a:ext cx="1235462" cy="705351"/>
        </a:xfrm>
        <a:prstGeom prst="roundRect">
          <a:avLst>
            <a:gd name="adj" fmla="val 10000"/>
          </a:avLst>
        </a:prstGeom>
        <a:solidFill>
          <a:srgbClr val="008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аренду оборудования</a:t>
          </a:r>
          <a:endParaRPr lang="ru-RU" sz="8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24524" y="1643148"/>
        <a:ext cx="1194144" cy="664033"/>
      </dsp:txXfrm>
    </dsp:sp>
    <dsp:sp modelId="{2D1EC99A-5264-46F9-B205-6865D5915460}">
      <dsp:nvSpPr>
        <dsp:cNvPr id="0" name=""/>
        <dsp:cNvSpPr/>
      </dsp:nvSpPr>
      <dsp:spPr>
        <a:xfrm rot="3424618">
          <a:off x="3040532" y="2335403"/>
          <a:ext cx="1263506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1263506" y="10854"/>
              </a:lnTo>
            </a:path>
          </a:pathLst>
        </a:custGeom>
        <a:noFill/>
        <a:ln w="12700" cap="flat" cmpd="sng" algn="ctr">
          <a:solidFill>
            <a:srgbClr val="C3232D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640698" y="2314670"/>
        <a:ext cx="63175" cy="63175"/>
      </dsp:txXfrm>
    </dsp:sp>
    <dsp:sp modelId="{F73C2A12-B91A-4F86-9226-E2C62192A9F6}">
      <dsp:nvSpPr>
        <dsp:cNvPr id="0" name=""/>
        <dsp:cNvSpPr/>
      </dsp:nvSpPr>
      <dsp:spPr>
        <a:xfrm>
          <a:off x="4015650" y="2559222"/>
          <a:ext cx="1225083" cy="634659"/>
        </a:xfrm>
        <a:prstGeom prst="roundRect">
          <a:avLst>
            <a:gd name="adj" fmla="val 10000"/>
          </a:avLst>
        </a:prstGeom>
        <a:solidFill>
          <a:srgbClr val="008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оплату работы экспертов</a:t>
          </a:r>
          <a:endParaRPr lang="ru-RU" sz="8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34239" y="2577811"/>
        <a:ext cx="1187905" cy="597481"/>
      </dsp:txXfrm>
    </dsp:sp>
    <dsp:sp modelId="{8B3DAE2A-34F7-40AB-9CB0-A49957FF1B32}">
      <dsp:nvSpPr>
        <dsp:cNvPr id="0" name=""/>
        <dsp:cNvSpPr/>
      </dsp:nvSpPr>
      <dsp:spPr>
        <a:xfrm rot="4189602">
          <a:off x="2670396" y="2748612"/>
          <a:ext cx="2010332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2010332" y="10854"/>
              </a:lnTo>
            </a:path>
          </a:pathLst>
        </a:custGeom>
        <a:noFill/>
        <a:ln w="12700" cap="flat" cmpd="sng" algn="ctr">
          <a:solidFill>
            <a:srgbClr val="C3232D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625304" y="2709208"/>
        <a:ext cx="100516" cy="100516"/>
      </dsp:txXfrm>
    </dsp:sp>
    <dsp:sp modelId="{328F89FA-C879-414B-8AF1-AD00283ED9DE}">
      <dsp:nvSpPr>
        <dsp:cNvPr id="0" name=""/>
        <dsp:cNvSpPr/>
      </dsp:nvSpPr>
      <dsp:spPr>
        <a:xfrm>
          <a:off x="4022205" y="3417979"/>
          <a:ext cx="1219321" cy="569979"/>
        </a:xfrm>
        <a:prstGeom prst="roundRect">
          <a:avLst>
            <a:gd name="adj" fmla="val 10000"/>
          </a:avLst>
        </a:prstGeom>
        <a:solidFill>
          <a:srgbClr val="008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Снижение затрат </a:t>
          </a:r>
        </a:p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на расходные материалы</a:t>
          </a:r>
          <a:endParaRPr lang="ru-RU" sz="8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38899" y="3434673"/>
        <a:ext cx="1185933" cy="536591"/>
      </dsp:txXfrm>
    </dsp:sp>
    <dsp:sp modelId="{81B3C6EB-0356-44A8-B55D-73BBEB44AE2D}">
      <dsp:nvSpPr>
        <dsp:cNvPr id="0" name=""/>
        <dsp:cNvSpPr/>
      </dsp:nvSpPr>
      <dsp:spPr>
        <a:xfrm rot="4340290">
          <a:off x="786901" y="2657873"/>
          <a:ext cx="2093140" cy="21708"/>
        </a:xfrm>
        <a:custGeom>
          <a:avLst/>
          <a:gdLst/>
          <a:ahLst/>
          <a:cxnLst/>
          <a:rect l="0" t="0" r="0" b="0"/>
          <a:pathLst>
            <a:path>
              <a:moveTo>
                <a:pt x="0" y="10854"/>
              </a:moveTo>
              <a:lnTo>
                <a:pt x="2093140" y="1085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81143" y="2616399"/>
        <a:ext cx="104657" cy="104657"/>
      </dsp:txXfrm>
    </dsp:sp>
    <dsp:sp modelId="{6AB3A367-63E5-4275-A2E5-F0229620398B}">
      <dsp:nvSpPr>
        <dsp:cNvPr id="0" name=""/>
        <dsp:cNvSpPr/>
      </dsp:nvSpPr>
      <dsp:spPr>
        <a:xfrm>
          <a:off x="2150999" y="3350824"/>
          <a:ext cx="1236994" cy="630282"/>
        </a:xfrm>
        <a:prstGeom prst="roundRect">
          <a:avLst>
            <a:gd name="adj" fmla="val 10000"/>
          </a:avLst>
        </a:prstGeom>
        <a:noFill/>
        <a:ln w="6350" cap="flat" cmpd="sng" algn="ctr">
          <a:solidFill>
            <a:srgbClr val="004F9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800" b="1" kern="1200" dirty="0" smtClean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rPr>
            <a:t>Исключение субъективной оценки</a:t>
          </a:r>
          <a:endParaRPr lang="ru-RU" sz="800" b="1" kern="1200" dirty="0">
            <a:solidFill>
              <a:srgbClr val="1F3D85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69459" y="3369284"/>
        <a:ext cx="1200074" cy="593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FA5CC-568E-451C-ADBE-99C341CD7D4B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661BA-D1FF-4D29-8D9C-B6C61B7B5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0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55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67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b="1" dirty="0" smtClean="0"/>
              <a:t>Уважаемые коллеги, позвольте довести до вашего</a:t>
            </a:r>
            <a:r>
              <a:rPr lang="ru-RU" sz="1600" b="1" baseline="0" dirty="0" smtClean="0"/>
              <a:t> сведения информацию, которая транслировалась </a:t>
            </a:r>
            <a:r>
              <a:rPr lang="ru-RU" sz="1600" b="1" dirty="0" smtClean="0"/>
              <a:t>11-12 сентября 2017 года в </a:t>
            </a:r>
            <a:r>
              <a:rPr lang="ru-RU" sz="1600" b="1" dirty="0" err="1" smtClean="0"/>
              <a:t>коворкинг</a:t>
            </a:r>
            <a:r>
              <a:rPr lang="ru-RU" sz="1600" b="1" dirty="0" smtClean="0"/>
              <a:t> центре «Точка кипения» АСИ в</a:t>
            </a:r>
            <a:r>
              <a:rPr lang="ru-RU" sz="1600" b="1" baseline="0" dirty="0" smtClean="0"/>
              <a:t> рамках </a:t>
            </a:r>
            <a:r>
              <a:rPr lang="ru-RU" sz="1600" b="1" dirty="0" smtClean="0"/>
              <a:t>проектно- аналитической сессии</a:t>
            </a:r>
            <a:r>
              <a:rPr lang="ru-RU" sz="1600" b="1" baseline="0" dirty="0" smtClean="0"/>
              <a:t> </a:t>
            </a:r>
            <a:r>
              <a:rPr lang="ru-RU" sz="1600" b="1" dirty="0" smtClean="0"/>
              <a:t>на тему: «Демонстрационный экзамен как платформа оценки и поиска компетентных кадров», организатором которой являлся Союз «Молодые профессионалы (</a:t>
            </a:r>
            <a:r>
              <a:rPr lang="ru-RU" sz="1600" b="1" dirty="0" err="1" smtClean="0"/>
              <a:t>Ворлдскиллс</a:t>
            </a:r>
            <a:r>
              <a:rPr lang="ru-RU" sz="1600" b="1" dirty="0" smtClean="0"/>
              <a:t> Россия)».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Участникам</a:t>
            </a:r>
            <a:r>
              <a:rPr lang="ru-RU" sz="1600" b="1" baseline="0" dirty="0" smtClean="0"/>
              <a:t> встречи были представлены четыре блока мероприятий по теме планирования демонстрационного экзамена в 2018 г:  мы видим, что в трех блоках присутствует формулировка «Пилотная апробация» - она будет проходит по траектории прошлого года для профессий и специальностей,  не вошедших в пилотный проект 2017, в том числе по «НЕТОПОВСКИМ» профессиям и специальностям. Как и в прошлом году будет объявлен отбор субъектов РФ для участия в проекте, а в субъекте – отбор образовательных организаций.</a:t>
            </a:r>
          </a:p>
          <a:p>
            <a:endParaRPr lang="ru-RU" sz="1600" b="1" baseline="0" dirty="0" smtClean="0"/>
          </a:p>
          <a:p>
            <a:r>
              <a:rPr lang="ru-RU" sz="1600" b="1" baseline="0" dirty="0" smtClean="0"/>
              <a:t>Также появились два новых направления: демонстрационный экзамен по программам </a:t>
            </a:r>
            <a:r>
              <a:rPr lang="ru-RU" sz="1600" b="1" baseline="0" dirty="0" err="1" smtClean="0"/>
              <a:t>бакалавриата</a:t>
            </a:r>
            <a:r>
              <a:rPr lang="ru-RU" sz="1600" b="1" baseline="0" dirty="0" smtClean="0"/>
              <a:t> и по заявкам предприятий. </a:t>
            </a:r>
          </a:p>
          <a:p>
            <a:endParaRPr lang="ru-RU" sz="1600" b="1" baseline="0" dirty="0" smtClean="0"/>
          </a:p>
          <a:p>
            <a:r>
              <a:rPr lang="ru-RU" sz="1600" b="1" baseline="0" dirty="0" smtClean="0"/>
              <a:t>Как мы все понимаем, приоритетным блоком мероприятий на сегодняшний день для нас является первый блок – демонстрационный экзамен в рамках ГИА по ФГОС ТОП-50 со сроком обучения 10 месяцев.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46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 noChangeArrowheads="1"/>
          </p:cNvSpPr>
          <p:nvPr>
            <p:ph type="body" idx="4294967295"/>
          </p:nvPr>
        </p:nvSpPr>
        <p:spPr>
          <a:xfrm>
            <a:off x="401065" y="4534650"/>
            <a:ext cx="5992372" cy="4888111"/>
          </a:xfrm>
        </p:spPr>
        <p:txBody>
          <a:bodyPr/>
          <a:lstStyle/>
          <a:p>
            <a:r>
              <a:rPr lang="ru-RU" altLang="ru-RU" b="1" dirty="0" smtClean="0"/>
              <a:t>Прежде</a:t>
            </a:r>
            <a:r>
              <a:rPr lang="ru-RU" altLang="ru-RU" b="1" baseline="0" dirty="0" smtClean="0"/>
              <a:t> чем перейти к планам по проведению ДЭ в 2018 году, позвольте представить вам следующую информацию:</a:t>
            </a:r>
          </a:p>
          <a:p>
            <a:endParaRPr lang="ru-RU" altLang="ru-RU" b="1" baseline="0" dirty="0" smtClean="0"/>
          </a:p>
          <a:p>
            <a:r>
              <a:rPr lang="ru-RU" altLang="ru-RU" b="1" dirty="0" smtClean="0"/>
              <a:t>По данным Министерства образования РФ в 2017 году в 85</a:t>
            </a:r>
            <a:r>
              <a:rPr lang="ru-RU" altLang="ru-RU" b="1" baseline="0" dirty="0" smtClean="0"/>
              <a:t> </a:t>
            </a:r>
            <a:r>
              <a:rPr lang="ru-RU" altLang="ru-RU" b="1" dirty="0" smtClean="0"/>
              <a:t>субъектах Российской Федерации начнется подготовка студентов по профессиям и специальностям, входящим в ТОП-50 (хотя бы по одной специальности из ТОП-50).</a:t>
            </a:r>
          </a:p>
          <a:p>
            <a:r>
              <a:rPr lang="ru-RU" altLang="ru-RU" b="1" dirty="0" smtClean="0"/>
              <a:t>Более 1 тысячи профессиональных образовательных организаций (32% от их общего числа) примут на обучение по профессиям и специальностям, входящим в ТОП-50, около 50 тысяч студентов.</a:t>
            </a:r>
          </a:p>
          <a:p>
            <a:r>
              <a:rPr lang="ru-RU" altLang="ru-RU" b="1" dirty="0" smtClean="0"/>
              <a:t>Напомню, что по поручению Президента Российской Федерации от 5.12.2014 г. № Пр-2821 к 2020 году необходимо осуществлять подготовку кадров по 50 наиболее востребованным и перспективным профессиям и специальностям в соответствии с лучшими зарубежными стандартами и передовыми технологиями в половине профессиональных образовательных организаций.</a:t>
            </a:r>
          </a:p>
          <a:p>
            <a:r>
              <a:rPr lang="ru-RU" altLang="ru-RU" b="1" dirty="0" smtClean="0"/>
              <a:t>Отмечу, что среди субъектов Российской Федерации – лидеров по внедрению ТОП-50, Тюменская</a:t>
            </a:r>
            <a:r>
              <a:rPr lang="ru-RU" altLang="ru-RU" b="1" baseline="0" dirty="0" smtClean="0"/>
              <a:t> область находится на третьем месте.</a:t>
            </a:r>
          </a:p>
          <a:p>
            <a:endParaRPr lang="ru-RU" altLang="ru-RU" b="1" dirty="0" smtClean="0"/>
          </a:p>
        </p:txBody>
      </p:sp>
      <p:sp>
        <p:nvSpPr>
          <p:cNvPr id="614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6B7360A-0CE4-4DC4-B827-E03A544F1CE8}" type="slidenum">
              <a:rPr lang="ru-RU" altLang="en-US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44430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 noChangeArrowheads="1"/>
          </p:cNvSpPr>
          <p:nvPr>
            <p:ph type="body" idx="4294967295"/>
          </p:nvPr>
        </p:nvSpPr>
        <p:spPr>
          <a:xfrm>
            <a:off x="401065" y="4534650"/>
            <a:ext cx="5992372" cy="4888111"/>
          </a:xfrm>
          <a:noFill/>
        </p:spPr>
        <p:txBody>
          <a:bodyPr/>
          <a:lstStyle/>
          <a:p>
            <a:r>
              <a:rPr lang="ru-RU" altLang="ru-RU" b="1" dirty="0" smtClean="0"/>
              <a:t>Анализ наиболее востребованных в субъектах Российской Федерации профессий и специальностей, входящих в федеральный перечень ТОП-50, показывает наиболее популярные специальности из перечня ТОП-50:</a:t>
            </a:r>
          </a:p>
          <a:p>
            <a:r>
              <a:rPr lang="ru-RU" altLang="ru-RU" b="1" dirty="0" smtClean="0"/>
              <a:t>	</a:t>
            </a:r>
            <a:r>
              <a:rPr lang="ru-RU" altLang="ru-RU" b="1" i="1" dirty="0" smtClean="0"/>
              <a:t>Повар, кондитер, Информационные системы и программирование, Сварщик, Мастер по ремонту и обслуживанию автомобилей, Техническое обслуживание и ремонт двигателей, Технология парикмахерского искусства, Эксплуатация и ремонт сельскохозяйственной техники, Мастер отделочных строительных и декоративных работ.</a:t>
            </a:r>
            <a:endParaRPr lang="ru-RU" altLang="ru-RU" b="1" dirty="0" smtClean="0"/>
          </a:p>
          <a:p>
            <a:r>
              <a:rPr lang="ru-RU" altLang="ru-RU" b="1" dirty="0" smtClean="0"/>
              <a:t>Также можно обратить внимание на востребованность в некоторых субъектах Российской Федерации специалистов для сферы дошкольного и начального общего образования. Кроме того, можно заметить, что востребованность специалистов в сфере экономики  и бухгалтерского учета значительно ниже, чем текущая подготовка этих специалистов профессиональными образовательными организациями.</a:t>
            </a:r>
          </a:p>
          <a:p>
            <a:r>
              <a:rPr lang="ru-RU" altLang="ru-RU" b="1" dirty="0" smtClean="0"/>
              <a:t>Следует обратить внимание на то, что не все 50 профессии и специальности пользуются популярностью в субъектах РФ - по профессии «Мастер по изготовлению и сборке деталей и узлов оптических и оптико-электронных приборов и систем» и специальности «Производство и эксплуатация оптических и оптико-электронных приборов и систем» ни один из субъектов Российской Федерации не планирует начать подготовку специалистов в 2017 году.</a:t>
            </a:r>
          </a:p>
          <a:p>
            <a:r>
              <a:rPr lang="ru-RU" altLang="ru-RU" b="1" dirty="0" smtClean="0"/>
              <a:t>Первые результаты реализации приоритетного проекта уже сегодня показывают нам, что система среднего профессионального образования проявила гибкость к требованиям региональных рынков труда и  продемонстрировала возможность адаптации к новым вызовам, которые связаны с внедрением стандартов </a:t>
            </a:r>
            <a:r>
              <a:rPr lang="ru-RU" altLang="ru-RU" b="1" dirty="0" err="1" smtClean="0"/>
              <a:t>Ворлдскиллс</a:t>
            </a:r>
            <a:r>
              <a:rPr lang="ru-RU" altLang="ru-RU" b="1" dirty="0" smtClean="0"/>
              <a:t>. </a:t>
            </a:r>
          </a:p>
          <a:p>
            <a:pPr algn="just" eaLnBrk="1" hangingPunct="1">
              <a:spcBef>
                <a:spcPct val="0"/>
              </a:spcBef>
            </a:pPr>
            <a:endParaRPr lang="ru-RU" altLang="en-US" b="1" dirty="0" smtClean="0"/>
          </a:p>
          <a:p>
            <a:pPr algn="just" eaLnBrk="1" hangingPunct="1">
              <a:spcBef>
                <a:spcPct val="0"/>
              </a:spcBef>
            </a:pPr>
            <a:endParaRPr lang="ru-RU" altLang="en-US" b="1" dirty="0" smtClean="0"/>
          </a:p>
        </p:txBody>
      </p:sp>
      <p:sp>
        <p:nvSpPr>
          <p:cNvPr id="7172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6A7330E-4770-45A9-9618-3C2C041DBED2}" type="slidenum">
              <a:rPr lang="ru-RU" altLang="en-US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071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 noChangeArrowheads="1"/>
          </p:cNvSpPr>
          <p:nvPr>
            <p:ph type="body" idx="4294967295"/>
          </p:nvPr>
        </p:nvSpPr>
        <p:spPr>
          <a:xfrm>
            <a:off x="401065" y="4534650"/>
            <a:ext cx="5992372" cy="4888111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</a:pPr>
            <a:r>
              <a:rPr lang="ru-RU" altLang="en-US" b="1" dirty="0" smtClean="0"/>
              <a:t>На</a:t>
            </a:r>
            <a:r>
              <a:rPr lang="ru-RU" altLang="en-US" b="1" baseline="0" dirty="0" smtClean="0"/>
              <a:t> слайде представлен перечень профессии, по которым уже в июне 2018 года ГИА будет проходить в формате Демонстрационного экзамена, без приставки «пилотная апробация», то есть эта процедура будет обязательна для всех ПОО, реализующих данные программы и для всех студентов, обучающихся по данным профессиям. Их 10, В Тюменской области на базе 11 классов со сроком обучения 10 месяцев осуществлен набор по двум профессиям: Мастер по ремонту и обслуживанию автомобилей </a:t>
            </a:r>
            <a:r>
              <a:rPr lang="ru-RU" altLang="en-US" b="1" baseline="0" dirty="0" smtClean="0">
                <a:solidFill>
                  <a:srgbClr val="C00000"/>
                </a:solidFill>
              </a:rPr>
              <a:t>и Сварщик </a:t>
            </a:r>
            <a:r>
              <a:rPr lang="ru-RU" altLang="en-US" b="1" baseline="0" dirty="0" smtClean="0">
                <a:solidFill>
                  <a:srgbClr val="C00000"/>
                </a:solidFill>
              </a:rPr>
              <a:t>(ручной и частично механизированной сварки (наплавки).  </a:t>
            </a:r>
            <a:r>
              <a:rPr lang="ru-RU" altLang="en-US" b="1" baseline="0" dirty="0" smtClean="0">
                <a:solidFill>
                  <a:srgbClr val="C00000"/>
                </a:solidFill>
              </a:rPr>
              <a:t>Соответственно особое внимание стоит уделить подготовке к </a:t>
            </a:r>
            <a:r>
              <a:rPr lang="ru-RU" altLang="en-US" b="1" baseline="0" dirty="0" err="1" smtClean="0">
                <a:solidFill>
                  <a:srgbClr val="C00000"/>
                </a:solidFill>
              </a:rPr>
              <a:t>демоэкзамену</a:t>
            </a:r>
            <a:r>
              <a:rPr lang="ru-RU" altLang="en-US" b="1" baseline="0" dirty="0" smtClean="0">
                <a:solidFill>
                  <a:srgbClr val="C00000"/>
                </a:solidFill>
              </a:rPr>
              <a:t> по данным профессиям</a:t>
            </a:r>
            <a:r>
              <a:rPr lang="ru-RU" altLang="en-US" b="1" baseline="0" dirty="0" smtClean="0">
                <a:solidFill>
                  <a:srgbClr val="C00000"/>
                </a:solidFill>
              </a:rPr>
              <a:t>.</a:t>
            </a:r>
            <a:endParaRPr lang="ru-RU" altLang="en-US" b="1" dirty="0" smtClean="0">
              <a:solidFill>
                <a:srgbClr val="C00000"/>
              </a:solidFill>
            </a:endParaRPr>
          </a:p>
        </p:txBody>
      </p:sp>
      <p:sp>
        <p:nvSpPr>
          <p:cNvPr id="8196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43C2725-736E-4241-8DE2-7D0190B4107F}" type="slidenum">
              <a:rPr lang="ru-RU" altLang="en-US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755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baseline="0" dirty="0" smtClean="0"/>
              <a:t>В рамках проектно-аналитической сессии  п</a:t>
            </a:r>
            <a:r>
              <a:rPr lang="ru-RU" b="1" dirty="0" smtClean="0"/>
              <a:t>омимо анализа результатов пилотной апробации</a:t>
            </a:r>
            <a:r>
              <a:rPr lang="ru-RU" b="1" baseline="0" dirty="0" smtClean="0"/>
              <a:t> </a:t>
            </a:r>
            <a:r>
              <a:rPr lang="ru-RU" b="1" baseline="0" dirty="0" err="1" smtClean="0"/>
              <a:t>демоэкзамена</a:t>
            </a:r>
            <a:r>
              <a:rPr lang="ru-RU" b="1" baseline="0" dirty="0" smtClean="0"/>
              <a:t>,  была организована  работа проектных групп по разработке предложений по изменению процедуры </a:t>
            </a:r>
            <a:r>
              <a:rPr lang="ru-RU" b="1" baseline="0" dirty="0" err="1" smtClean="0"/>
              <a:t>демоэкзамена</a:t>
            </a:r>
            <a:r>
              <a:rPr lang="ru-RU" b="1" baseline="0" dirty="0" smtClean="0"/>
              <a:t>. Перед началом работы участники получили инструкцию – основной упор сделать на следующие четыре условия: 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массовость – разработать механизмы вовлечения в процедуру </a:t>
            </a:r>
            <a:r>
              <a:rPr lang="ru-RU" b="1" baseline="0" dirty="0" err="1" smtClean="0"/>
              <a:t>демаэкзамена</a:t>
            </a:r>
            <a:r>
              <a:rPr lang="ru-RU" b="1" baseline="0" dirty="0" smtClean="0"/>
              <a:t> как можно большего количества студентов, экспертов, работодателей.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Дешевизна – дана установка уменьшить стоимость в 100 раз – по итогам апробации средняя величина затрат на одного студента составила 30 000 рублей, при оптимизации она должна стать в среднем 300 рублей. 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Простота  - это условие касается и самой процедуры и уровня сложности  задания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Достаточность – это означает, что на ряду с простотой задания оно должно быть достаточным для определения соответствия подготовки студента стандартам </a:t>
            </a:r>
            <a:r>
              <a:rPr lang="ru-RU" b="1" baseline="0" dirty="0" err="1" smtClean="0"/>
              <a:t>Ворлдскиллс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175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baseline="0" dirty="0" smtClean="0"/>
              <a:t>Проанализировав </a:t>
            </a:r>
            <a:r>
              <a:rPr lang="ru-RU" b="1" baseline="0" dirty="0" smtClean="0"/>
              <a:t>плюсы и минусы апробации, участники сессии сформировали пакет предложений по следующим направлениям: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Нормативно-правовое и методическое обеспечение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Организационное обеспечение 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Демонстрационный экзамен в независимой оценке квалификаций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Демонстрационный экзамен в колледжах – как подготовить к </a:t>
            </a:r>
            <a:r>
              <a:rPr lang="ru-RU" b="1" baseline="0" dirty="0" err="1" smtClean="0"/>
              <a:t>демоэкзамену</a:t>
            </a:r>
            <a:r>
              <a:rPr lang="ru-RU" b="1" baseline="0" dirty="0" smtClean="0"/>
              <a:t>?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Технология демонстрационного экзамена (удешевление)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Паспорт компетенций</a:t>
            </a:r>
          </a:p>
          <a:p>
            <a:pPr marL="228600" indent="-228600">
              <a:buAutoNum type="arabicPeriod"/>
            </a:pPr>
            <a:r>
              <a:rPr lang="ru-RU" b="1" baseline="0" dirty="0" smtClean="0"/>
              <a:t>Цифровая платформа признания и развития компетенций </a:t>
            </a:r>
          </a:p>
          <a:p>
            <a:pPr marL="228600" indent="-228600">
              <a:buAutoNum type="arabicPeriod"/>
            </a:pPr>
            <a:endParaRPr lang="ru-RU" b="1" baseline="0" dirty="0" smtClean="0"/>
          </a:p>
          <a:p>
            <a:pPr marL="0" indent="0">
              <a:buNone/>
            </a:pPr>
            <a:r>
              <a:rPr lang="ru-RU" b="1" baseline="0" dirty="0" smtClean="0"/>
              <a:t>Подробное содержание данных направлений предложено вашему вниманию в раздаточном материале.</a:t>
            </a:r>
          </a:p>
          <a:p>
            <a:pPr marL="228600" indent="-228600">
              <a:buAutoNum type="arabicPeriod"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02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Разрешите остановиться на наиболее важных</a:t>
            </a:r>
            <a:r>
              <a:rPr lang="ru-RU" b="1" baseline="0" dirty="0" smtClean="0"/>
              <a:t> моментах:  сокращение продолжительности проведения ДЭ и сокращение расходов. На слайде представлена одна из предложенных схем, в основе которой лежит оптимизация модулей (их объединение, замена или исключение), использование имеющегося в ПОО оборудования, сокращение количества экспертов, в том числе за счет исключения субъективной оценки. 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939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Еще одно из предложений</a:t>
            </a:r>
            <a:r>
              <a:rPr lang="ru-RU" b="1" baseline="0" dirty="0" smtClean="0"/>
              <a:t>, которое позволит сократить время на выполнение задания, а следовательно и удешевить процедуру – это дифференциация заданий, то есть предоставление на выбор студента три уровня сложности заданий: минимальный, который будет соответствовать базовому заданию, средний – он будет приравнен к заданию Российского уровня и максимальный, который будет соответствовать международному уровню.</a:t>
            </a:r>
          </a:p>
          <a:p>
            <a:endParaRPr lang="ru-RU" b="1" baseline="0" dirty="0" smtClean="0"/>
          </a:p>
          <a:p>
            <a:r>
              <a:rPr lang="ru-RU" b="1" baseline="0" dirty="0" smtClean="0"/>
              <a:t>Уважаемые коллеги, обращаем ваше внимание, что все предложения и планы по проведению ДЭ в 2018 году на сегодняшний день не закреплены в официальных документах и не являются основанием к действиям. Ожидается, что на основе этих предложений будут изданы </a:t>
            </a:r>
            <a:r>
              <a:rPr lang="ru-RU" b="1" baseline="0" dirty="0" smtClean="0"/>
              <a:t>Методические </a:t>
            </a:r>
            <a:r>
              <a:rPr lang="ru-RU" b="1" baseline="0" dirty="0" smtClean="0"/>
              <a:t>рекомендации Министерства образования РФ по организации и проведению ДЭ по профессиям и специальностям ТОП-50.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661BA-D1FF-4D29-8D9C-B6C61B7B5CD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04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983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94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77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8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0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57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4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59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876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350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047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57B5-2C34-4F8A-A602-A2C18B1B3853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16BDC-89E7-42A0-BD93-68ADB407A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54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_____Microsoft_Excel_97-20031.xls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2081918"/>
            <a:ext cx="9144000" cy="175856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Проведение демонстрационного экзамена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по стандартам </a:t>
            </a:r>
            <a:r>
              <a:rPr lang="ru-RU" sz="3600" b="1" dirty="0" err="1" smtClean="0">
                <a:solidFill>
                  <a:srgbClr val="002060"/>
                </a:solidFill>
              </a:rPr>
              <a:t>Ворлдскиллс</a:t>
            </a:r>
            <a:r>
              <a:rPr lang="ru-RU" sz="3600" b="1" dirty="0" smtClean="0">
                <a:solidFill>
                  <a:srgbClr val="002060"/>
                </a:solidFill>
              </a:rPr>
              <a:t> в 2018 г.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39378" y="4539016"/>
            <a:ext cx="4007556" cy="1655762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>
                <a:solidFill>
                  <a:srgbClr val="002060"/>
                </a:solidFill>
              </a:rPr>
              <a:t>Путра</a:t>
            </a:r>
            <a:r>
              <a:rPr lang="ru-RU" dirty="0" smtClean="0">
                <a:solidFill>
                  <a:srgbClr val="002060"/>
                </a:solidFill>
              </a:rPr>
              <a:t> Елена Валерьевна,</a:t>
            </a:r>
          </a:p>
          <a:p>
            <a:r>
              <a:rPr lang="ru-RU" dirty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иректор ГАПОУ ТО «Тюменский техникум строительной индустрии и городского хозяйства», председатель Совета директоров ПОО ТО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совет директоров (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219251"/>
            <a:ext cx="3104446" cy="186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82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2081918"/>
            <a:ext cx="9144000" cy="175856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Проведение демонстрационного экзамена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по стандартам </a:t>
            </a:r>
            <a:r>
              <a:rPr lang="ru-RU" sz="3600" b="1" dirty="0" err="1" smtClean="0">
                <a:solidFill>
                  <a:srgbClr val="002060"/>
                </a:solidFill>
              </a:rPr>
              <a:t>Ворлдскиллс</a:t>
            </a:r>
            <a:r>
              <a:rPr lang="ru-RU" sz="3600" b="1" dirty="0" smtClean="0">
                <a:solidFill>
                  <a:srgbClr val="002060"/>
                </a:solidFill>
              </a:rPr>
              <a:t> в 2018 г.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39378" y="4539016"/>
            <a:ext cx="4007556" cy="1655762"/>
          </a:xfrm>
        </p:spPr>
        <p:txBody>
          <a:bodyPr>
            <a:normAutofit fontScale="85000" lnSpcReduction="20000"/>
          </a:bodyPr>
          <a:lstStyle/>
          <a:p>
            <a:r>
              <a:rPr lang="ru-RU" dirty="0" err="1" smtClean="0">
                <a:solidFill>
                  <a:srgbClr val="002060"/>
                </a:solidFill>
              </a:rPr>
              <a:t>Путра</a:t>
            </a:r>
            <a:r>
              <a:rPr lang="ru-RU" dirty="0" smtClean="0">
                <a:solidFill>
                  <a:srgbClr val="002060"/>
                </a:solidFill>
              </a:rPr>
              <a:t> Елена Валерьевна,</a:t>
            </a:r>
          </a:p>
          <a:p>
            <a:r>
              <a:rPr lang="ru-RU" dirty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иректор ГАПОУ ТО «Тюменский техникум строительной индустрии и городского хозяйства», председатель Совета директоров ПОО ТО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совет директоров (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219251"/>
            <a:ext cx="3104446" cy="186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53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042" y="3838858"/>
            <a:ext cx="901419" cy="973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10398" y="182998"/>
            <a:ext cx="7739572" cy="97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ПЛАНЫ ПРОВЕДЕНИЯ ДЕМОНСТРАЦИОННОГО ЭКЗАМЕНА ПО СТАНДАРТАМ</a:t>
            </a:r>
          </a:p>
          <a:p>
            <a: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ВОРЛДСКИЛЛС РОССИЯ НА 2018 ГОД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1451" y="6351422"/>
            <a:ext cx="4187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13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2908288" y="1269308"/>
            <a:ext cx="7682852" cy="1304367"/>
            <a:chOff x="516428" y="11992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516428" y="11992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2" name="Скругленный прямоугольник 4"/>
            <p:cNvSpPr/>
            <p:nvPr/>
          </p:nvSpPr>
          <p:spPr>
            <a:xfrm>
              <a:off x="734108" y="73862"/>
              <a:ext cx="7857511" cy="81749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Демонстрационный экзамен в рамках государственной итоговой аттестации по ФГОС ТОП-50 на базе 11-х классов сроком обучения 10 месяцев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2868884" y="2688181"/>
            <a:ext cx="7776370" cy="1135790"/>
            <a:chOff x="516428" y="1022288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516428" y="1022288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0" name="Скругленный прямоугольник 6"/>
            <p:cNvSpPr/>
            <p:nvPr/>
          </p:nvSpPr>
          <p:spPr>
            <a:xfrm>
              <a:off x="558357" y="1065421"/>
              <a:ext cx="8189670" cy="78136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Пилотная апробация проведения демонстрационного экзамена по стандартам </a:t>
              </a:r>
              <a:r>
                <a:rPr lang="ru-RU" sz="20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Ворлдскиллс</a:t>
              </a: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Россия по программам СПО (отбор субъектов РФ) </a:t>
              </a: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853697" y="3923423"/>
            <a:ext cx="7762721" cy="1319280"/>
            <a:chOff x="516428" y="2032584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516428" y="2032584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8" name="Скругленный прямоугольник 8"/>
            <p:cNvSpPr/>
            <p:nvPr/>
          </p:nvSpPr>
          <p:spPr>
            <a:xfrm>
              <a:off x="763560" y="2145393"/>
              <a:ext cx="7957966" cy="689910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Пилотная апробация проведения демонстрационного экзамена по стандартам </a:t>
              </a:r>
              <a:r>
                <a:rPr lang="ru-RU" sz="20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Ворлдскиллс</a:t>
              </a: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Россия по программам СПО и </a:t>
              </a:r>
              <a:r>
                <a:rPr lang="ru-RU" sz="20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бакалавриата</a:t>
              </a: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(отбор образовательных организаций высшего образования)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869118" y="5342156"/>
            <a:ext cx="7776135" cy="1352886"/>
            <a:chOff x="516428" y="3042881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516428" y="3042881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6" name="Скругленный прямоугольник 10"/>
            <p:cNvSpPr/>
            <p:nvPr/>
          </p:nvSpPr>
          <p:spPr>
            <a:xfrm>
              <a:off x="746724" y="3087935"/>
              <a:ext cx="7944238" cy="80267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Пилотная апробация проведения демонстрационного экзамена по стандартам </a:t>
              </a:r>
              <a:r>
                <a:rPr lang="ru-RU" sz="20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Ворлдскиллс</a:t>
              </a:r>
              <a:r>
                <a:rPr lang="ru-RU" sz="2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Россия по заявкам предприятий</a:t>
              </a:r>
            </a:p>
          </p:txBody>
        </p:sp>
      </p:grp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4259" y="2774720"/>
            <a:ext cx="901419" cy="973312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5041" y="5399082"/>
            <a:ext cx="901419" cy="973312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6694" y="1501251"/>
            <a:ext cx="735514" cy="89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30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962150" y="158750"/>
            <a:ext cx="9086850" cy="64135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anchor="ctr"/>
          <a:lstStyle/>
          <a:p>
            <a:pPr algn="ctr">
              <a:defRPr/>
            </a:pPr>
            <a:endParaRPr lang="ru-RU" altLang="en-US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052" name="Прямоугольник 25"/>
          <p:cNvSpPr>
            <a:spLocks noChangeArrowheads="1"/>
          </p:cNvSpPr>
          <p:nvPr/>
        </p:nvSpPr>
        <p:spPr bwMode="auto">
          <a:xfrm>
            <a:off x="2455864" y="3394075"/>
            <a:ext cx="8535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800" b="1">
                <a:solidFill>
                  <a:srgbClr val="FF0000"/>
                </a:solidFill>
              </a:rPr>
              <a:t>Лидеры среди субъектов, по внедрению новых ФГОС по ТОП-50 в колледжах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143000" y="5078548"/>
          <a:ext cx="9906000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4" name="TextBox 22"/>
          <p:cNvSpPr txBox="1">
            <a:spLocks noChangeArrowheads="1"/>
          </p:cNvSpPr>
          <p:nvPr/>
        </p:nvSpPr>
        <p:spPr bwMode="auto">
          <a:xfrm>
            <a:off x="1949451" y="269875"/>
            <a:ext cx="8931275" cy="38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400" b="1" dirty="0">
                <a:solidFill>
                  <a:srgbClr val="FFFFFF"/>
                </a:solidFill>
              </a:rPr>
              <a:t>Результаты лицензирования организаций в 2017 году ФГОС СПО</a:t>
            </a:r>
          </a:p>
        </p:txBody>
      </p:sp>
      <p:graphicFrame>
        <p:nvGraphicFramePr>
          <p:cNvPr id="35" name="Диаграмма 34"/>
          <p:cNvGraphicFramePr/>
          <p:nvPr/>
        </p:nvGraphicFramePr>
        <p:xfrm>
          <a:off x="1517651" y="3642666"/>
          <a:ext cx="9502775" cy="2521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56" name="TextBox 1"/>
          <p:cNvSpPr txBox="1">
            <a:spLocks noChangeArrowheads="1"/>
          </p:cNvSpPr>
          <p:nvPr/>
        </p:nvSpPr>
        <p:spPr bwMode="auto">
          <a:xfrm>
            <a:off x="1343026" y="1412875"/>
            <a:ext cx="186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b="1">
                <a:solidFill>
                  <a:srgbClr val="0070C0"/>
                </a:solidFill>
              </a:rPr>
              <a:t>2017год</a:t>
            </a:r>
          </a:p>
        </p:txBody>
      </p:sp>
      <p:sp>
        <p:nvSpPr>
          <p:cNvPr id="2057" name="TextBox 2"/>
          <p:cNvSpPr txBox="1">
            <a:spLocks noChangeArrowheads="1"/>
          </p:cNvSpPr>
          <p:nvPr/>
        </p:nvSpPr>
        <p:spPr bwMode="auto">
          <a:xfrm>
            <a:off x="3432176" y="765175"/>
            <a:ext cx="72167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b="1">
                <a:solidFill>
                  <a:srgbClr val="0070C0"/>
                </a:solidFill>
              </a:rPr>
              <a:t>85</a:t>
            </a:r>
            <a:r>
              <a:rPr lang="ru-RU" altLang="en-US" sz="2000"/>
              <a:t> регионов приступят к реализации новых программ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000"/>
              <a:t>более </a:t>
            </a:r>
            <a:r>
              <a:rPr lang="ru-RU" altLang="en-US" b="1">
                <a:solidFill>
                  <a:srgbClr val="0070C0"/>
                </a:solidFill>
              </a:rPr>
              <a:t>1000 </a:t>
            </a:r>
            <a:r>
              <a:rPr lang="ru-RU" altLang="en-US" sz="2000"/>
              <a:t>колледжей (</a:t>
            </a:r>
            <a:r>
              <a:rPr lang="ru-RU" altLang="en-US" b="1">
                <a:solidFill>
                  <a:srgbClr val="0070C0"/>
                </a:solidFill>
              </a:rPr>
              <a:t>32</a:t>
            </a:r>
            <a:r>
              <a:rPr lang="ru-RU" altLang="en-US" sz="2000"/>
              <a:t>%) начнут обучение по ТОП-50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000"/>
              <a:t>более </a:t>
            </a:r>
            <a:r>
              <a:rPr lang="ru-RU" altLang="en-US" b="1">
                <a:solidFill>
                  <a:srgbClr val="0070C0"/>
                </a:solidFill>
              </a:rPr>
              <a:t>50 </a:t>
            </a:r>
            <a:r>
              <a:rPr lang="ru-RU" altLang="en-US" sz="2000"/>
              <a:t>тыс. студентов приступят к обучению по ТОП-50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27575" y="6164264"/>
            <a:ext cx="0" cy="433387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727575" y="6597650"/>
            <a:ext cx="4318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0" name="TextBox 7"/>
          <p:cNvSpPr txBox="1">
            <a:spLocks noChangeArrowheads="1"/>
          </p:cNvSpPr>
          <p:nvPr/>
        </p:nvSpPr>
        <p:spPr bwMode="auto">
          <a:xfrm>
            <a:off x="5087939" y="6237289"/>
            <a:ext cx="352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800" b="1">
                <a:solidFill>
                  <a:srgbClr val="00B0F0"/>
                </a:solidFill>
              </a:rPr>
              <a:t>35</a:t>
            </a:r>
            <a:r>
              <a:rPr lang="ru-RU" altLang="en-US" sz="1800"/>
              <a:t> специальностей из ТОП-50</a:t>
            </a:r>
          </a:p>
        </p:txBody>
      </p:sp>
      <p:sp>
        <p:nvSpPr>
          <p:cNvPr id="2061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496550" y="6556376"/>
            <a:ext cx="546100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fld id="{832D8932-2B0E-40C8-8639-93287B114228}" type="slidenum">
              <a:rPr lang="ru-RU" altLang="en-US" sz="120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t>3</a:t>
            </a:fld>
            <a:endParaRPr lang="ru-RU" altLang="en-US" sz="1200">
              <a:solidFill>
                <a:srgbClr val="898989"/>
              </a:solidFill>
            </a:endParaRPr>
          </a:p>
        </p:txBody>
      </p:sp>
      <p:sp>
        <p:nvSpPr>
          <p:cNvPr id="2062" name="TextBox 41"/>
          <p:cNvSpPr txBox="1">
            <a:spLocks noChangeArrowheads="1"/>
          </p:cNvSpPr>
          <p:nvPr/>
        </p:nvSpPr>
        <p:spPr bwMode="auto">
          <a:xfrm rot="-5400000">
            <a:off x="298451" y="4833938"/>
            <a:ext cx="22336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100"/>
              <a:t>Доля колледжей в субъектах РФ, реализующих новые ФГОС  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216275" y="908051"/>
            <a:ext cx="0" cy="1349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Прямоугольник 1"/>
          <p:cNvSpPr>
            <a:spLocks noChangeArrowheads="1"/>
          </p:cNvSpPr>
          <p:nvPr/>
        </p:nvSpPr>
        <p:spPr bwMode="auto">
          <a:xfrm>
            <a:off x="3359151" y="2492376"/>
            <a:ext cx="7580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/>
              <a:t>в 50% профессиональных образовательных организаций осуществлять подготовку кадров по ТОП-50 в соответствии с лучшими зарубежными стандартами и передовыми технологиями </a:t>
            </a:r>
            <a:r>
              <a:rPr lang="ru-RU" altLang="ru-RU" sz="1200" b="1" i="1"/>
              <a:t>(Поручение Президента РФ № Пр-2821)</a:t>
            </a:r>
            <a:endParaRPr lang="ru-RU" altLang="ru-RU" sz="1800" b="1" i="1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416050" y="2413000"/>
            <a:ext cx="9340850" cy="0"/>
          </a:xfrm>
          <a:prstGeom prst="line">
            <a:avLst/>
          </a:prstGeom>
          <a:ln w="381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416050" y="3436938"/>
            <a:ext cx="9340850" cy="0"/>
          </a:xfrm>
          <a:prstGeom prst="line">
            <a:avLst/>
          </a:prstGeom>
          <a:ln w="381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7" name="Прямоугольник 3"/>
          <p:cNvSpPr>
            <a:spLocks noChangeArrowheads="1"/>
          </p:cNvSpPr>
          <p:nvPr/>
        </p:nvSpPr>
        <p:spPr bwMode="auto">
          <a:xfrm>
            <a:off x="1581151" y="2757489"/>
            <a:ext cx="1387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>
                <a:solidFill>
                  <a:srgbClr val="000000"/>
                </a:solidFill>
              </a:rPr>
              <a:t>2020 год </a:t>
            </a: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92062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Диаграмма 37"/>
          <p:cNvGraphicFramePr/>
          <p:nvPr/>
        </p:nvGraphicFramePr>
        <p:xfrm>
          <a:off x="1332061" y="3864936"/>
          <a:ext cx="10113964" cy="2594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1962150" y="158750"/>
            <a:ext cx="9086850" cy="64135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anchor="ctr"/>
          <a:lstStyle/>
          <a:p>
            <a:pPr algn="ctr">
              <a:defRPr/>
            </a:pPr>
            <a:endParaRPr lang="ru-RU" alt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3076" name="TextBox 39"/>
          <p:cNvSpPr txBox="1">
            <a:spLocks noChangeArrowheads="1"/>
          </p:cNvSpPr>
          <p:nvPr/>
        </p:nvSpPr>
        <p:spPr bwMode="auto">
          <a:xfrm>
            <a:off x="1949451" y="269875"/>
            <a:ext cx="893127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400" b="1">
                <a:solidFill>
                  <a:srgbClr val="FFFFFF"/>
                </a:solidFill>
              </a:rPr>
              <a:t>АПРОБАЦИЯ НОВЫХ ФГОС СПО</a:t>
            </a:r>
          </a:p>
        </p:txBody>
      </p:sp>
      <p:graphicFrame>
        <p:nvGraphicFramePr>
          <p:cNvPr id="3078" name="Диаграмма 24"/>
          <p:cNvGraphicFramePr>
            <a:graphicFrameLocks/>
          </p:cNvGraphicFramePr>
          <p:nvPr/>
        </p:nvGraphicFramePr>
        <p:xfrm>
          <a:off x="257175" y="863600"/>
          <a:ext cx="11577638" cy="2446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Диаграмма" r:id="rId5" imgW="11577307" imgH="2450804" progId="Excel.Chart.8">
                  <p:embed/>
                </p:oleObj>
              </mc:Choice>
              <mc:Fallback>
                <p:oleObj name="Диаграмма" r:id="rId5" imgW="11577307" imgH="245080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" y="863600"/>
                        <a:ext cx="11577638" cy="2446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Прямоугольник 25"/>
          <p:cNvSpPr>
            <a:spLocks noChangeArrowheads="1"/>
          </p:cNvSpPr>
          <p:nvPr/>
        </p:nvSpPr>
        <p:spPr bwMode="auto">
          <a:xfrm>
            <a:off x="1338264" y="1162050"/>
            <a:ext cx="239553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2060"/>
                </a:solidFill>
              </a:rPr>
              <a:t>Наиболее востребованные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2060"/>
                </a:solidFill>
              </a:rPr>
              <a:t>в субъектах РФ профессии/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2060"/>
                </a:solidFill>
              </a:rPr>
              <a:t>специальности, входящие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2060"/>
                </a:solidFill>
              </a:rPr>
              <a:t>в  ТОП-50 </a:t>
            </a:r>
          </a:p>
        </p:txBody>
      </p:sp>
      <p:sp>
        <p:nvSpPr>
          <p:cNvPr id="3080" name="TextBox 26"/>
          <p:cNvSpPr txBox="1">
            <a:spLocks noChangeArrowheads="1"/>
          </p:cNvSpPr>
          <p:nvPr/>
        </p:nvSpPr>
        <p:spPr bwMode="auto">
          <a:xfrm rot="-5400000">
            <a:off x="9690101" y="2060576"/>
            <a:ext cx="19446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100">
                <a:solidFill>
                  <a:srgbClr val="000000"/>
                </a:solidFill>
              </a:rPr>
              <a:t>Количество субъектов Российской Федерации</a:t>
            </a:r>
          </a:p>
        </p:txBody>
      </p:sp>
      <p:sp>
        <p:nvSpPr>
          <p:cNvPr id="3081" name="Прямоугольник 27"/>
          <p:cNvSpPr>
            <a:spLocks noChangeArrowheads="1"/>
          </p:cNvSpPr>
          <p:nvPr/>
        </p:nvSpPr>
        <p:spPr bwMode="auto">
          <a:xfrm>
            <a:off x="1308100" y="4076700"/>
            <a:ext cx="24257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B0F0"/>
                </a:solidFill>
              </a:rPr>
              <a:t>Наиболее востребованные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B0F0"/>
                </a:solidFill>
              </a:rPr>
              <a:t>в субъектах РФ профессии/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B0F0"/>
                </a:solidFill>
              </a:rPr>
              <a:t>специальности, входящие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600" b="1">
                <a:solidFill>
                  <a:srgbClr val="00B0F0"/>
                </a:solidFill>
              </a:rPr>
              <a:t>в  ТОП-РЕГИОН* </a:t>
            </a:r>
          </a:p>
        </p:txBody>
      </p:sp>
      <p:sp>
        <p:nvSpPr>
          <p:cNvPr id="3082" name="TextBox 41"/>
          <p:cNvSpPr txBox="1">
            <a:spLocks noChangeArrowheads="1"/>
          </p:cNvSpPr>
          <p:nvPr/>
        </p:nvSpPr>
        <p:spPr bwMode="auto">
          <a:xfrm rot="-5400000">
            <a:off x="9732170" y="5042695"/>
            <a:ext cx="19446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100">
                <a:solidFill>
                  <a:srgbClr val="000000"/>
                </a:solidFill>
              </a:rPr>
              <a:t>Количество субъектов Российской Федерации</a:t>
            </a:r>
          </a:p>
        </p:txBody>
      </p:sp>
      <p:sp>
        <p:nvSpPr>
          <p:cNvPr id="3083" name="TextBox 1"/>
          <p:cNvSpPr txBox="1">
            <a:spLocks noChangeArrowheads="1"/>
          </p:cNvSpPr>
          <p:nvPr/>
        </p:nvSpPr>
        <p:spPr bwMode="auto">
          <a:xfrm>
            <a:off x="1271589" y="6459539"/>
            <a:ext cx="96091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1400" b="1">
                <a:solidFill>
                  <a:srgbClr val="00B0F0"/>
                </a:solidFill>
              </a:rPr>
              <a:t>* всего более 100 профессий и специальностей, не входящих в ТОП-50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468438" y="3860800"/>
            <a:ext cx="9340850" cy="0"/>
          </a:xfrm>
          <a:prstGeom prst="line">
            <a:avLst/>
          </a:prstGeom>
          <a:ln w="381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5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496550" y="6556376"/>
            <a:ext cx="546100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fld id="{2143C742-4DB9-4AFD-BBAC-D5FFB6950366}" type="slidenum">
              <a:rPr lang="ru-RU" altLang="en-US" sz="120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t>4</a:t>
            </a:fld>
            <a:endParaRPr lang="ru-RU" altLang="en-US" sz="1200">
              <a:solidFill>
                <a:srgbClr val="898989"/>
              </a:solidFill>
            </a:endParaRPr>
          </a:p>
        </p:txBody>
      </p:sp>
      <p:sp>
        <p:nvSpPr>
          <p:cNvPr id="3086" name="Прямоугольник 14"/>
          <p:cNvSpPr>
            <a:spLocks noChangeArrowheads="1"/>
          </p:cNvSpPr>
          <p:nvPr/>
        </p:nvSpPr>
        <p:spPr bwMode="auto">
          <a:xfrm>
            <a:off x="1654175" y="3336926"/>
            <a:ext cx="8783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2060"/>
                </a:solidFill>
              </a:rPr>
              <a:t>Подготовка запланирована по всем профессиям и специальностям</a:t>
            </a:r>
            <a:endParaRPr lang="ru-RU" altLang="ru-RU" sz="1400" b="1">
              <a:solidFill>
                <a:srgbClr val="C00000"/>
              </a:solidFill>
            </a:endParaRPr>
          </a:p>
        </p:txBody>
      </p:sp>
      <p:sp>
        <p:nvSpPr>
          <p:cNvPr id="3087" name="Прямоугольник 3"/>
          <p:cNvSpPr>
            <a:spLocks noChangeArrowheads="1"/>
          </p:cNvSpPr>
          <p:nvPr/>
        </p:nvSpPr>
        <p:spPr bwMode="auto">
          <a:xfrm>
            <a:off x="1468438" y="3213101"/>
            <a:ext cx="37221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4400" b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altLang="ru-RU" sz="4400">
              <a:solidFill>
                <a:srgbClr val="17375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487488" y="3284538"/>
            <a:ext cx="9340850" cy="0"/>
          </a:xfrm>
          <a:prstGeom prst="line">
            <a:avLst/>
          </a:prstGeom>
          <a:ln w="38100" cap="rnd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7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1565275" y="158750"/>
            <a:ext cx="9141518" cy="641350"/>
          </a:xfrm>
          <a:prstGeom prst="rect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155" tIns="51577" rIns="103155" bIns="51577" anchor="ctr"/>
          <a:lstStyle/>
          <a:p>
            <a:pPr algn="ctr">
              <a:defRPr/>
            </a:pPr>
            <a:endParaRPr lang="ru-RU" altLang="en-US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099" name="TextBox 39"/>
          <p:cNvSpPr txBox="1">
            <a:spLocks noChangeArrowheads="1"/>
          </p:cNvSpPr>
          <p:nvPr/>
        </p:nvSpPr>
        <p:spPr bwMode="auto">
          <a:xfrm>
            <a:off x="1565275" y="158750"/>
            <a:ext cx="893127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4" rIns="91426" bIns="45714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en-US" sz="2400" b="1" dirty="0" smtClean="0">
                <a:solidFill>
                  <a:srgbClr val="FFFFFF"/>
                </a:solidFill>
              </a:rPr>
              <a:t>  ПРИЕМ </a:t>
            </a:r>
            <a:r>
              <a:rPr lang="ru-RU" altLang="en-US" sz="2400" b="1" dirty="0">
                <a:solidFill>
                  <a:srgbClr val="FFFFFF"/>
                </a:solidFill>
              </a:rPr>
              <a:t>ПО ПРОФЕССИЯМ ТОП-50 СО СРОКОМ ОБУЧЕНИЯ 1 ГОД</a:t>
            </a:r>
          </a:p>
        </p:txBody>
      </p:sp>
      <p:sp>
        <p:nvSpPr>
          <p:cNvPr id="4101" name="Номер слайда 1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0496550" y="6556376"/>
            <a:ext cx="546100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fld id="{1E15DFA4-599E-42B4-9831-FC0E5FE085D2}" type="slidenum">
              <a:rPr lang="ru-RU" altLang="en-US" sz="120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t>5</a:t>
            </a:fld>
            <a:endParaRPr lang="ru-RU" altLang="en-US" sz="1200">
              <a:solidFill>
                <a:srgbClr val="898989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852636"/>
              </p:ext>
            </p:extLst>
          </p:nvPr>
        </p:nvGraphicFramePr>
        <p:xfrm>
          <a:off x="1487489" y="828675"/>
          <a:ext cx="9285287" cy="5675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028"/>
                <a:gridCol w="1440072"/>
                <a:gridCol w="1296065"/>
                <a:gridCol w="1368068"/>
                <a:gridCol w="1080054"/>
              </a:tblGrid>
              <a:tr h="400821"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Профессия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/>
                        <a:t>Код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/>
                        <a:t>Прием 2017 года на базе 11 классов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82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Бюджет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Внебюджет</a:t>
                      </a:r>
                      <a:r>
                        <a:rPr lang="ru-RU" sz="1400" dirty="0" smtClean="0"/>
                        <a:t> 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Итого </a:t>
                      </a:r>
                      <a:endParaRPr lang="ru-RU" sz="1400" dirty="0"/>
                    </a:p>
                  </a:txBody>
                  <a:tcPr marL="91434" marR="91434" marT="45710" marB="45710"/>
                </a:tc>
              </a:tr>
              <a:tr h="45717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Мастер</a:t>
                      </a:r>
                      <a:r>
                        <a:rPr lang="ru-RU" sz="1200" baseline="0" dirty="0" smtClean="0"/>
                        <a:t> столярно-плотничных, паркетных и стекольных работ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08.01.24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Мастер отделочных строительных и декоративных работ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08.01.25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5717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Мастер по ремонту и обслуживанию инженерных систем жилищно-коммунального хозяйства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08.01.26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131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5717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Сварщик (ручной и частично механизированной сварки (наплавки)</a:t>
                      </a:r>
                      <a:endParaRPr lang="ru-RU" sz="1200" dirty="0">
                        <a:solidFill>
                          <a:srgbClr val="C00000"/>
                        </a:solidFill>
                      </a:endParaRPr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15.01.05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1983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57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2040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Оператор станков с программным управлением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15.01.32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160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160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Токарь на станках с числовым программным управлением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15.01.33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571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Фрезеровщик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на станках с числовым программным управлением</a:t>
                      </a:r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15.01.34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51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Дефектоскопист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15.01.36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64005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Лаборант по контролю качества сырья, реактивов, промежуточных продуктов, готовой продукции, отходов производства (по отраслям)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18.01.33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Мастер по ремонту</a:t>
                      </a:r>
                      <a:r>
                        <a:rPr lang="ru-RU" sz="1200" baseline="0" dirty="0" smtClean="0">
                          <a:solidFill>
                            <a:srgbClr val="C00000"/>
                          </a:solidFill>
                        </a:rPr>
                        <a:t> и обслуживанию автомобилей</a:t>
                      </a:r>
                      <a:endParaRPr lang="ru-RU" sz="1200" dirty="0">
                        <a:solidFill>
                          <a:srgbClr val="C00000"/>
                        </a:solidFill>
                      </a:endParaRPr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23.01.17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600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613</a:t>
                      </a:r>
                      <a:endParaRPr lang="ru-RU" sz="1200" dirty="0"/>
                    </a:p>
                  </a:txBody>
                  <a:tcPr marL="91434" marR="91434" marT="45710" marB="45710"/>
                </a:tc>
              </a:tr>
              <a:tr h="40082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 </a:t>
                      </a:r>
                      <a:endParaRPr lang="ru-RU" sz="1400" b="1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3208</a:t>
                      </a:r>
                      <a:endParaRPr lang="ru-RU" sz="1400" b="1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97</a:t>
                      </a:r>
                      <a:endParaRPr lang="ru-RU" sz="1400" b="1" dirty="0"/>
                    </a:p>
                  </a:txBody>
                  <a:tcPr marL="91434" marR="91434" marT="45710" marB="45710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3305</a:t>
                      </a:r>
                      <a:endParaRPr lang="ru-RU" sz="1400" b="1" dirty="0"/>
                    </a:p>
                  </a:txBody>
                  <a:tcPr marL="91434" marR="91434" marT="45710" marB="4571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61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/>
          </p:cNvSpPr>
          <p:nvPr>
            <p:ph type="ctrTitle"/>
          </p:nvPr>
        </p:nvSpPr>
        <p:spPr>
          <a:xfrm>
            <a:off x="282633" y="240507"/>
            <a:ext cx="1167106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ИЗМЕНЕНИЕ ПРОЦЕДУРЫ </a:t>
            </a:r>
            <a:r>
              <a:rPr lang="ru-RU" sz="2400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ПРОВЕДЕНИЯ </a:t>
            </a:r>
          </a:p>
          <a:p>
            <a:r>
              <a:rPr lang="ru-RU" sz="2400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ДЕМОНСТРАЦИОННОГО ЭКЗАМЕНА </a:t>
            </a:r>
            <a:r>
              <a:rPr lang="ru-RU" sz="2400" b="1" dirty="0" smtClean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ПО </a:t>
            </a:r>
            <a:r>
              <a:rPr lang="ru-RU" sz="2400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СТАНДАРТАМ ВОРЛДСКИЛЛС РОССИЯ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960764" y="4085426"/>
            <a:ext cx="7682852" cy="1304367"/>
            <a:chOff x="516428" y="11992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16428" y="11992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715435" y="73862"/>
              <a:ext cx="8032592" cy="67617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Простота   </a:t>
              </a:r>
              <a:endPara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57181" y="2689724"/>
            <a:ext cx="7682852" cy="1304367"/>
            <a:chOff x="516428" y="11992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16428" y="11992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819449" y="73862"/>
              <a:ext cx="7928577" cy="67617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Дешевизна</a:t>
              </a:r>
              <a:endPara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42585" y="1330036"/>
            <a:ext cx="7682852" cy="1304367"/>
            <a:chOff x="516428" y="11992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16428" y="11992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865758" y="73862"/>
              <a:ext cx="7721181" cy="67617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Массовость </a:t>
              </a:r>
              <a:endPara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084011" y="5481128"/>
            <a:ext cx="7682852" cy="1304367"/>
            <a:chOff x="516428" y="11992"/>
            <a:chExt cx="8274732" cy="883576"/>
          </a:xfrm>
          <a:solidFill>
            <a:srgbClr val="008000"/>
          </a:solidFill>
          <a:scene3d>
            <a:camera prst="orthographicFront"/>
            <a:lightRig rig="flat" dir="t"/>
          </a:scene3d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516428" y="11992"/>
              <a:ext cx="8274732" cy="883576"/>
            </a:xfrm>
            <a:prstGeom prst="round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687466" y="73862"/>
              <a:ext cx="8060560" cy="676175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48154" tIns="0" rIns="248154" bIns="0" numCol="1" spcCol="1270" anchor="ctr" anchorCtr="0">
              <a:noAutofit/>
            </a:bodyPr>
            <a:lstStyle/>
            <a:p>
              <a:pPr algn="ctr" defTabSz="56455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Достаточность </a:t>
              </a:r>
              <a:endPara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83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891401"/>
              </p:ext>
            </p:extLst>
          </p:nvPr>
        </p:nvGraphicFramePr>
        <p:xfrm>
          <a:off x="1894505" y="482138"/>
          <a:ext cx="8925910" cy="3067125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965158">
                  <a:extLst>
                    <a:ext uri="{9D8B030D-6E8A-4147-A177-3AD203B41FA5}">
                      <a16:colId xmlns="" xmlns:a16="http://schemas.microsoft.com/office/drawing/2014/main" val="1629533411"/>
                    </a:ext>
                  </a:extLst>
                </a:gridCol>
                <a:gridCol w="978900">
                  <a:extLst>
                    <a:ext uri="{9D8B030D-6E8A-4147-A177-3AD203B41FA5}">
                      <a16:colId xmlns="" xmlns:a16="http://schemas.microsoft.com/office/drawing/2014/main" val="3186853603"/>
                    </a:ext>
                  </a:extLst>
                </a:gridCol>
                <a:gridCol w="1163642">
                  <a:extLst>
                    <a:ext uri="{9D8B030D-6E8A-4147-A177-3AD203B41FA5}">
                      <a16:colId xmlns="" xmlns:a16="http://schemas.microsoft.com/office/drawing/2014/main" val="1575994138"/>
                    </a:ext>
                  </a:extLst>
                </a:gridCol>
                <a:gridCol w="875612">
                  <a:extLst>
                    <a:ext uri="{9D8B030D-6E8A-4147-A177-3AD203B41FA5}">
                      <a16:colId xmlns="" xmlns:a16="http://schemas.microsoft.com/office/drawing/2014/main" val="2108495989"/>
                    </a:ext>
                  </a:extLst>
                </a:gridCol>
                <a:gridCol w="108299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13866">
                  <a:extLst>
                    <a:ext uri="{9D8B030D-6E8A-4147-A177-3AD203B41FA5}">
                      <a16:colId xmlns="" xmlns:a16="http://schemas.microsoft.com/office/drawing/2014/main" val="2312693547"/>
                    </a:ext>
                  </a:extLst>
                </a:gridCol>
                <a:gridCol w="94473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562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4473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59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Нормативное обеспечение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Задания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Skills</a:t>
                      </a:r>
                      <a:r>
                        <a:rPr lang="en-US" sz="7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Passport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Методика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Другое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ЦПДЭ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Эксперты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8035935"/>
                  </a:ext>
                </a:extLst>
              </a:tr>
              <a:tr h="637189"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Единые </a:t>
                      </a:r>
                      <a:r>
                        <a:rPr lang="ru-RU" sz="700" b="0" dirty="0" err="1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КИМы</a:t>
                      </a:r>
                      <a:endParaRPr lang="ru-RU" sz="700" b="0" dirty="0" smtClean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Производственные задачи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Доступ работодателей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данным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профессионализме выпускников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Единый методический подход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Возможность засчитать результаты в рамках ГИА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Появление СЦК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Неполадки </a:t>
                      </a:r>
                      <a:b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работе системы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</a:t>
                      </a:r>
                      <a:endParaRPr lang="ru-RU" sz="700" b="0" dirty="0" smtClean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экспертного сообщества. Независимость экспертной группы</a:t>
                      </a:r>
                      <a:endParaRPr lang="ru-RU" sz="700" dirty="0" smtClean="0"/>
                    </a:p>
                  </a:txBody>
                  <a:tcPr marL="5016" marR="5016" marT="6305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Привлечение внимания РОИВ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проблеме финансирования</a:t>
                      </a:r>
                    </a:p>
                  </a:txBody>
                  <a:tcPr marL="5016" marR="5016" marT="6305" marB="0" anchor="ctr"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98827378"/>
                  </a:ext>
                </a:extLst>
              </a:tr>
              <a:tr h="511187"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учебно-методической составляющей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Независимая оценка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Дополнительный документ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квалификации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Единый инструментарий оценки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Повышение престижа рабочих профессий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Модернизация материально-технической базы</a:t>
                      </a:r>
                    </a:p>
                  </a:txBody>
                  <a:tcPr marL="5016" marR="5016" marT="630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Сложность внесения данных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Привлечение работодателей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процедуре оценки</a:t>
                      </a:r>
                    </a:p>
                  </a:txBody>
                  <a:tcPr marL="5016" marR="5016" marT="6305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 модернизации оборудования</a:t>
                      </a:r>
                    </a:p>
                  </a:txBody>
                  <a:tcPr marL="5016" marR="5016" marT="6305" marB="0" anchor="ctr">
                    <a:solidFill>
                      <a:srgbClr val="E2F0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7189"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правового регулирования проведения ДЭ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Очень высокий уровень сложности выполняемых заданий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Незаинтересованность работодателей в признании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Skills Passport</a:t>
                      </a:r>
                      <a:endParaRPr lang="ru-RU" sz="700" b="0" dirty="0" smtClean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00" dirty="0">
                        <a:solidFill>
                          <a:srgbClr val="1F3D85"/>
                        </a:solidFill>
                      </a:endParaRPr>
                    </a:p>
                  </a:txBody>
                  <a:tcPr marL="5016" marR="5016" marT="630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Сложная транспортная логистика ДЭ. Недостаточное количество оснащенных рабочих мест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достаточной материально-технической базы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00" dirty="0">
                        <a:solidFill>
                          <a:srgbClr val="1F3D85"/>
                        </a:solidFill>
                      </a:endParaRPr>
                    </a:p>
                  </a:txBody>
                  <a:tcPr marL="5016" marR="5016" marT="630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Повышение уровня профессионализма преподавателей</a:t>
                      </a:r>
                    </a:p>
                  </a:txBody>
                  <a:tcPr marL="5016" marR="5016" marT="6305" marB="0" anchor="ctr"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целевого финансирования</a:t>
                      </a:r>
                    </a:p>
                  </a:txBody>
                  <a:tcPr marL="5016" marR="5016" marT="630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5205067"/>
                  </a:ext>
                </a:extLst>
              </a:tr>
              <a:tr h="511187"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во ФГОС времени на подготовку к ДЭ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Большая продолжительность выполнения заданий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Содержит только результаты выполнения модулей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00" dirty="0">
                        <a:solidFill>
                          <a:srgbClr val="1F3D85"/>
                        </a:solidFill>
                      </a:endParaRPr>
                    </a:p>
                  </a:txBody>
                  <a:tcPr marL="5016" marR="5016" marT="630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Одновременная подготовка к ДЭ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защите дипломного проекта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Запрет </a:t>
                      </a:r>
                      <a:b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использование аналогового оборудования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700" dirty="0">
                        <a:solidFill>
                          <a:srgbClr val="1F3D85"/>
                        </a:solidFill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Большое количество экспертов</a:t>
                      </a:r>
                    </a:p>
                  </a:txBody>
                  <a:tcPr marL="5016" marR="5016" marT="630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Большие финансовые затраты</a:t>
                      </a:r>
                    </a:p>
                  </a:txBody>
                  <a:tcPr marL="5016" marR="5016" marT="630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1187"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Ограничение количества участников размерами СЦК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b="0" dirty="0" smtClean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Сертификация всех экспертов</a:t>
                      </a:r>
                      <a:b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 том</a:t>
                      </a:r>
                      <a:r>
                        <a:rPr lang="ru-RU" sz="700" b="0" baseline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числе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работодателей)</a:t>
                      </a:r>
                    </a:p>
                  </a:txBody>
                  <a:tcPr marL="5016" marR="5016" marT="6305" marB="0" anchor="ctr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371451" y="6351422"/>
            <a:ext cx="4187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16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399788" y="838091"/>
            <a:ext cx="338554" cy="3715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814" b="1" dirty="0">
                <a:solidFill>
                  <a:srgbClr val="008000"/>
                </a:solidFill>
                <a:latin typeface="Arial Black" charset="0"/>
                <a:ea typeface="Arial Black" charset="0"/>
                <a:cs typeface="Arial Black" charset="0"/>
              </a:rPr>
              <a:t>+</a:t>
            </a:r>
            <a:endParaRPr lang="ru-RU" sz="1633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5772" y="2013972"/>
            <a:ext cx="326585" cy="3715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algn="ctr"/>
            <a:r>
              <a:rPr lang="ru-RU" sz="1814" b="1" dirty="0">
                <a:solidFill>
                  <a:srgbClr val="FF0000"/>
                </a:solidFill>
                <a:latin typeface="Arial Black" charset="0"/>
                <a:ea typeface="Arial Black" charset="0"/>
                <a:cs typeface="Arial Black" charset="0"/>
              </a:rPr>
              <a:t>-  </a:t>
            </a:r>
            <a:endParaRPr lang="ru-RU" sz="1633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352086"/>
              </p:ext>
            </p:extLst>
          </p:nvPr>
        </p:nvGraphicFramePr>
        <p:xfrm>
          <a:off x="1894505" y="4002754"/>
          <a:ext cx="8925910" cy="252047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965158">
                  <a:extLst>
                    <a:ext uri="{9D8B030D-6E8A-4147-A177-3AD203B41FA5}">
                      <a16:colId xmlns="" xmlns:a16="http://schemas.microsoft.com/office/drawing/2014/main" val="1629533411"/>
                    </a:ext>
                  </a:extLst>
                </a:gridCol>
                <a:gridCol w="978900">
                  <a:extLst>
                    <a:ext uri="{9D8B030D-6E8A-4147-A177-3AD203B41FA5}">
                      <a16:colId xmlns="" xmlns:a16="http://schemas.microsoft.com/office/drawing/2014/main" val="3186853603"/>
                    </a:ext>
                  </a:extLst>
                </a:gridCol>
                <a:gridCol w="1013866">
                  <a:extLst>
                    <a:ext uri="{9D8B030D-6E8A-4147-A177-3AD203B41FA5}">
                      <a16:colId xmlns="" xmlns:a16="http://schemas.microsoft.com/office/drawing/2014/main" val="1575994138"/>
                    </a:ext>
                  </a:extLst>
                </a:gridCol>
                <a:gridCol w="1025388">
                  <a:extLst>
                    <a:ext uri="{9D8B030D-6E8A-4147-A177-3AD203B41FA5}">
                      <a16:colId xmlns="" xmlns:a16="http://schemas.microsoft.com/office/drawing/2014/main" val="2108495989"/>
                    </a:ext>
                  </a:extLst>
                </a:gridCol>
                <a:gridCol w="108299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13866">
                  <a:extLst>
                    <a:ext uri="{9D8B030D-6E8A-4147-A177-3AD203B41FA5}">
                      <a16:colId xmlns="" xmlns:a16="http://schemas.microsoft.com/office/drawing/2014/main" val="2312693547"/>
                    </a:ext>
                  </a:extLst>
                </a:gridCol>
                <a:gridCol w="94473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5626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94473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4641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Нормативное обеспечение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Задания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Skills</a:t>
                      </a:r>
                      <a:r>
                        <a:rPr lang="en-US" sz="7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Passport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Методика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Другое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ЦПДЭ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Эксперты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Финансирование</a:t>
                      </a:r>
                      <a:endParaRPr lang="ru-RU" sz="7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8035935"/>
                  </a:ext>
                </a:extLst>
              </a:tr>
              <a:tr h="1140995"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Разработать шкалу приведения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баллов к оценкам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Сократить количество модулей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Вносить перечень видов профессиональной деятельности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Дополнить методику информацией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 работе </a:t>
                      </a:r>
                      <a:r>
                        <a:rPr lang="en-US" sz="700" b="0" dirty="0" err="1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eSim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Разрешить ЦПДЭ устанавливать сроки проведения ДЭ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Минимизировать требования инфраструктурного листа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день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C-1 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провести пробный запуск системы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Сократить количество экспертов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700" dirty="0" smtClean="0"/>
                    </a:p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Разработать финансовый механизм деятельности ЦПДЭ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98827378"/>
                  </a:ext>
                </a:extLst>
              </a:tr>
              <a:tr h="915368"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Нормативно закрепить включение ДЭ в ГИА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Предоставить экспертам возможность выбора модулей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Придать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Skills Passport </a:t>
                      </a: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статус официального документа в РФ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Проработать методологическую составляющую ДЭ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Проводить ДЭ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качестве промежуточной аттестации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Разрешить использовать аналоговое оборудование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Оптимизировать скорость загрузки информации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en-US" sz="700" b="0" dirty="0" err="1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eSim</a:t>
                      </a:r>
                      <a:endParaRPr lang="ru-RU" sz="700" b="0" dirty="0" smtClean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Приглашать экспертов </a:t>
                      </a:r>
                      <a: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работодателей без обучения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700" b="0" dirty="0" smtClean="0">
                          <a:solidFill>
                            <a:srgbClr val="1F3D85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Определить оплату главных экспертов из отдельных фондов</a:t>
                      </a:r>
                      <a:endParaRPr lang="ru-RU" sz="700" b="0" dirty="0">
                        <a:solidFill>
                          <a:srgbClr val="1F3D85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5205067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36899" y="3686962"/>
            <a:ext cx="5584760" cy="315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6">
              <a:defRPr/>
            </a:pPr>
            <a:r>
              <a:rPr lang="ru-RU" sz="1452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 по изменению процедуры проведения ДЭ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69902" y="0"/>
            <a:ext cx="5584760" cy="315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6">
              <a:defRPr/>
            </a:pPr>
            <a:r>
              <a:rPr lang="ru-RU" sz="1452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Плюсы и минусы ДЭ</a:t>
            </a:r>
          </a:p>
        </p:txBody>
      </p:sp>
    </p:spTree>
    <p:extLst>
      <p:ext uri="{BB962C8B-B14F-4D97-AF65-F5344CB8AC3E}">
        <p14:creationId xmlns:p14="http://schemas.microsoft.com/office/powerpoint/2010/main" val="362668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13861" y="637641"/>
            <a:ext cx="5723551" cy="97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ПРЕДЛОЖЕНИЯ ПО СОКРАЩЕНИЮ ПРОДОЛЖИТЕЛЬНОСТИ ПРОВЕДЕНИЯ ДЭ И РАСХОДОВ ПО ОРГАНИЗАЦИИ ДЭ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1451" y="6351422"/>
            <a:ext cx="4187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18</a:t>
            </a:r>
          </a:p>
        </p:txBody>
      </p:sp>
      <p:graphicFrame>
        <p:nvGraphicFramePr>
          <p:cNvPr id="26" name="Схема 25"/>
          <p:cNvGraphicFramePr/>
          <p:nvPr>
            <p:extLst>
              <p:ext uri="{D42A27DB-BD31-4B8C-83A1-F6EECF244321}">
                <p14:modId xmlns:p14="http://schemas.microsoft.com/office/powerpoint/2010/main" val="3756070299"/>
              </p:ext>
            </p:extLst>
          </p:nvPr>
        </p:nvGraphicFramePr>
        <p:xfrm>
          <a:off x="1097280" y="1842400"/>
          <a:ext cx="6440132" cy="4320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Скругленный прямоугольник 27"/>
          <p:cNvSpPr/>
          <p:nvPr/>
        </p:nvSpPr>
        <p:spPr>
          <a:xfrm>
            <a:off x="2075215" y="4752998"/>
            <a:ext cx="1217182" cy="586788"/>
          </a:xfrm>
          <a:prstGeom prst="roundRect">
            <a:avLst/>
          </a:prstGeom>
          <a:noFill/>
          <a:ln w="6350" cmpd="sng">
            <a:solidFill>
              <a:srgbClr val="004F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6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количества</a:t>
            </a:r>
          </a:p>
          <a:p>
            <a:pPr algn="ctr"/>
            <a:r>
              <a:rPr lang="ru-RU" sz="726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37923" y="1948364"/>
            <a:ext cx="1439011" cy="650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7" b="1" dirty="0">
                <a:solidFill>
                  <a:srgbClr val="004F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ИЗМЕНЕНИЕ ПРОЦЕДУРЫ ПОДГОТОВКИ </a:t>
            </a:r>
          </a:p>
          <a:p>
            <a:r>
              <a:rPr lang="ru-RU" sz="907" b="1" dirty="0">
                <a:solidFill>
                  <a:srgbClr val="004F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ПРОВЕДЕНИЯ ДЭ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707145" y="1952111"/>
            <a:ext cx="1631356" cy="511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7" b="1" dirty="0">
                <a:solidFill>
                  <a:srgbClr val="004F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ПРОДОЛЖИТЕЛЬНОСТИ ПРОВЕДЕНИЯ ДЭ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640834" y="1948364"/>
            <a:ext cx="1370665" cy="511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7" b="1" dirty="0">
                <a:solidFill>
                  <a:srgbClr val="004F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СОКРАЩЕНИЕ СТОИМОСТИ ПРОВЕДЕНИЯ ДЭ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V="1">
            <a:off x="5135737" y="4963446"/>
            <a:ext cx="617518" cy="501757"/>
          </a:xfrm>
          <a:prstGeom prst="straightConnector1">
            <a:avLst/>
          </a:prstGeom>
          <a:ln w="12700" cmpd="sng">
            <a:solidFill>
              <a:srgbClr val="C3232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8" idx="3"/>
          </p:cNvCxnSpPr>
          <p:nvPr/>
        </p:nvCxnSpPr>
        <p:spPr>
          <a:xfrm flipV="1">
            <a:off x="3292398" y="4848396"/>
            <a:ext cx="2460857" cy="197996"/>
          </a:xfrm>
          <a:prstGeom prst="straightConnector1">
            <a:avLst/>
          </a:prstGeom>
          <a:ln w="12700" cmpd="sng">
            <a:solidFill>
              <a:srgbClr val="C3232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3283181" y="2830075"/>
            <a:ext cx="2470074" cy="161106"/>
          </a:xfrm>
          <a:prstGeom prst="straightConnector1">
            <a:avLst/>
          </a:prstGeom>
          <a:ln w="12700" cmpd="sng">
            <a:solidFill>
              <a:srgbClr val="C3232D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13802" y="2023456"/>
            <a:ext cx="338554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14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+</a:t>
            </a:r>
            <a:endParaRPr lang="ru-RU" sz="1633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279324" y="2019348"/>
            <a:ext cx="338554" cy="3715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14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=</a:t>
            </a:r>
            <a:endParaRPr lang="ru-RU" sz="1633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537412" y="2859482"/>
            <a:ext cx="4847549" cy="2599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МОДУЛЕЙ ДЭ</a:t>
            </a:r>
          </a:p>
        </p:txBody>
      </p:sp>
      <p:sp>
        <p:nvSpPr>
          <p:cNvPr id="36" name="Пятиугольник 35"/>
          <p:cNvSpPr/>
          <p:nvPr/>
        </p:nvSpPr>
        <p:spPr>
          <a:xfrm>
            <a:off x="7033668" y="3286587"/>
            <a:ext cx="1612425" cy="448494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5246" tIns="37624" rIns="75246" bIns="37624" rtlCol="0" anchor="ctr"/>
          <a:lstStyle/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Закупка </a:t>
            </a:r>
          </a:p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</a:p>
        </p:txBody>
      </p:sp>
      <p:graphicFrame>
        <p:nvGraphicFramePr>
          <p:cNvPr id="39" name="Диаграмма 38"/>
          <p:cNvGraphicFramePr/>
          <p:nvPr>
            <p:extLst/>
          </p:nvPr>
        </p:nvGraphicFramePr>
        <p:xfrm>
          <a:off x="8537378" y="2622670"/>
          <a:ext cx="2161313" cy="353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0" name="Пятиугольник 39"/>
          <p:cNvSpPr/>
          <p:nvPr/>
        </p:nvSpPr>
        <p:spPr>
          <a:xfrm>
            <a:off x="7033668" y="3894856"/>
            <a:ext cx="1612425" cy="448494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5246" tIns="37624" rIns="75246" bIns="37624" rtlCol="0" anchor="ctr"/>
          <a:lstStyle/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</a:t>
            </a:r>
          </a:p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экспертов</a:t>
            </a:r>
          </a:p>
        </p:txBody>
      </p:sp>
      <p:sp>
        <p:nvSpPr>
          <p:cNvPr id="41" name="Пятиугольник 40"/>
          <p:cNvSpPr/>
          <p:nvPr/>
        </p:nvSpPr>
        <p:spPr>
          <a:xfrm>
            <a:off x="7033668" y="4457043"/>
            <a:ext cx="1612425" cy="448494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5246" tIns="37624" rIns="75246" bIns="37624" rtlCol="0" anchor="ctr"/>
          <a:lstStyle/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Расходные </a:t>
            </a:r>
          </a:p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материалы</a:t>
            </a:r>
          </a:p>
        </p:txBody>
      </p:sp>
      <p:sp>
        <p:nvSpPr>
          <p:cNvPr id="42" name="Пятиугольник 41"/>
          <p:cNvSpPr/>
          <p:nvPr/>
        </p:nvSpPr>
        <p:spPr>
          <a:xfrm>
            <a:off x="7033668" y="5025390"/>
            <a:ext cx="1612425" cy="448494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5246" tIns="37624" rIns="75246" bIns="37624" rtlCol="0" anchor="ctr"/>
          <a:lstStyle/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Аренда </a:t>
            </a:r>
          </a:p>
          <a:p>
            <a:pPr algn="r"/>
            <a:r>
              <a:rPr lang="ru-RU" sz="907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</a:p>
        </p:txBody>
      </p:sp>
      <p:sp>
        <p:nvSpPr>
          <p:cNvPr id="43" name="Пятиугольник 42"/>
          <p:cNvSpPr/>
          <p:nvPr/>
        </p:nvSpPr>
        <p:spPr>
          <a:xfrm>
            <a:off x="7033668" y="5644828"/>
            <a:ext cx="1612425" cy="448494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5246" tIns="37624" rIns="75246" bIns="37624" rtlCol="0" anchor="ctr"/>
          <a:lstStyle/>
          <a:p>
            <a:pPr algn="r"/>
            <a:r>
              <a:rPr lang="ru-RU" sz="907" b="1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Суммарная </a:t>
            </a:r>
          </a:p>
          <a:p>
            <a:pPr algn="r"/>
            <a:r>
              <a:rPr lang="ru-RU" sz="907" b="1" dirty="0">
                <a:solidFill>
                  <a:srgbClr val="1539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экономия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397048" y="3373549"/>
            <a:ext cx="684216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70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530424" y="3971038"/>
            <a:ext cx="513715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7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3%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108914" y="4540070"/>
            <a:ext cx="788673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7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185941" y="5135173"/>
            <a:ext cx="875716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7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2%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152311" y="5671079"/>
            <a:ext cx="788673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33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39%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8544707" y="3826716"/>
            <a:ext cx="2110672" cy="5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8544706" y="3227573"/>
            <a:ext cx="0" cy="293489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V="1">
            <a:off x="8544707" y="4388905"/>
            <a:ext cx="2110672" cy="5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544707" y="4988482"/>
            <a:ext cx="2110672" cy="8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8544707" y="5556829"/>
            <a:ext cx="2110672" cy="8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7624189" y="6162470"/>
            <a:ext cx="303118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10654229" y="3209112"/>
            <a:ext cx="0" cy="29533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624189" y="3227047"/>
            <a:ext cx="303118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81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13861" y="628069"/>
            <a:ext cx="5042652" cy="971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УРОВНИ ЗАДАНИЙ </a:t>
            </a:r>
            <a:b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1905" b="1" dirty="0">
                <a:solidFill>
                  <a:srgbClr val="15397F"/>
                </a:solidFill>
                <a:latin typeface="Arial Black" charset="0"/>
                <a:ea typeface="Arial Black" charset="0"/>
                <a:cs typeface="Arial Black" charset="0"/>
              </a:rPr>
              <a:t>ДЛЯ ДЕМОНСТРАЦИОННОГО ЭКЗАМЕНА НА 2018 ГОД</a:t>
            </a:r>
            <a:endParaRPr lang="ru-RU" sz="1905" b="1" dirty="0">
              <a:solidFill>
                <a:srgbClr val="1F3D85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1451" y="6351422"/>
            <a:ext cx="4187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15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986586" y="2234951"/>
            <a:ext cx="2132406" cy="2886558"/>
            <a:chOff x="1918352" y="2463619"/>
            <a:chExt cx="2350583" cy="3181896"/>
          </a:xfrm>
        </p:grpSpPr>
        <p:sp>
          <p:nvSpPr>
            <p:cNvPr id="4" name="Полилиния 3"/>
            <p:cNvSpPr/>
            <p:nvPr/>
          </p:nvSpPr>
          <p:spPr>
            <a:xfrm>
              <a:off x="1918352" y="2463619"/>
              <a:ext cx="2350583" cy="1032152"/>
            </a:xfrm>
            <a:custGeom>
              <a:avLst/>
              <a:gdLst>
                <a:gd name="connsiteX0" fmla="*/ 0 w 2350583"/>
                <a:gd name="connsiteY0" fmla="*/ 103215 h 1032152"/>
                <a:gd name="connsiteX1" fmla="*/ 103215 w 2350583"/>
                <a:gd name="connsiteY1" fmla="*/ 0 h 1032152"/>
                <a:gd name="connsiteX2" fmla="*/ 2247368 w 2350583"/>
                <a:gd name="connsiteY2" fmla="*/ 0 h 1032152"/>
                <a:gd name="connsiteX3" fmla="*/ 2350583 w 2350583"/>
                <a:gd name="connsiteY3" fmla="*/ 103215 h 1032152"/>
                <a:gd name="connsiteX4" fmla="*/ 2350583 w 2350583"/>
                <a:gd name="connsiteY4" fmla="*/ 928937 h 1032152"/>
                <a:gd name="connsiteX5" fmla="*/ 2247368 w 2350583"/>
                <a:gd name="connsiteY5" fmla="*/ 1032152 h 1032152"/>
                <a:gd name="connsiteX6" fmla="*/ 103215 w 2350583"/>
                <a:gd name="connsiteY6" fmla="*/ 1032152 h 1032152"/>
                <a:gd name="connsiteX7" fmla="*/ 0 w 2350583"/>
                <a:gd name="connsiteY7" fmla="*/ 928937 h 1032152"/>
                <a:gd name="connsiteX8" fmla="*/ 0 w 2350583"/>
                <a:gd name="connsiteY8" fmla="*/ 103215 h 103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0583" h="1032152">
                  <a:moveTo>
                    <a:pt x="0" y="103215"/>
                  </a:moveTo>
                  <a:cubicBezTo>
                    <a:pt x="0" y="46211"/>
                    <a:pt x="46211" y="0"/>
                    <a:pt x="103215" y="0"/>
                  </a:cubicBezTo>
                  <a:lnTo>
                    <a:pt x="2247368" y="0"/>
                  </a:lnTo>
                  <a:cubicBezTo>
                    <a:pt x="2304372" y="0"/>
                    <a:pt x="2350583" y="46211"/>
                    <a:pt x="2350583" y="103215"/>
                  </a:cubicBezTo>
                  <a:lnTo>
                    <a:pt x="2350583" y="928937"/>
                  </a:lnTo>
                  <a:cubicBezTo>
                    <a:pt x="2350583" y="985941"/>
                    <a:pt x="2304372" y="1032152"/>
                    <a:pt x="2247368" y="1032152"/>
                  </a:cubicBezTo>
                  <a:lnTo>
                    <a:pt x="103215" y="1032152"/>
                  </a:lnTo>
                  <a:cubicBezTo>
                    <a:pt x="46211" y="1032152"/>
                    <a:pt x="0" y="985941"/>
                    <a:pt x="0" y="928937"/>
                  </a:cubicBezTo>
                  <a:lnTo>
                    <a:pt x="0" y="103215"/>
                  </a:lnTo>
                  <a:close/>
                </a:path>
              </a:pathLst>
            </a:custGeom>
            <a:solidFill>
              <a:srgbClr val="15397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901" tIns="68901" rIns="68901" bIns="68901" numCol="1" spcCol="1270" anchor="ctr" anchorCtr="0">
              <a:noAutofit/>
            </a:bodyPr>
            <a:lstStyle/>
            <a:p>
              <a:pPr algn="ctr" defTabSz="483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БАЗОВОЕ</a:t>
              </a:r>
              <a:b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ЗАДАНИЕ</a:t>
              </a: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1921793" y="3538491"/>
              <a:ext cx="2345995" cy="1032152"/>
            </a:xfrm>
            <a:custGeom>
              <a:avLst/>
              <a:gdLst>
                <a:gd name="connsiteX0" fmla="*/ 0 w 2345995"/>
                <a:gd name="connsiteY0" fmla="*/ 103215 h 1032152"/>
                <a:gd name="connsiteX1" fmla="*/ 103215 w 2345995"/>
                <a:gd name="connsiteY1" fmla="*/ 0 h 1032152"/>
                <a:gd name="connsiteX2" fmla="*/ 2242780 w 2345995"/>
                <a:gd name="connsiteY2" fmla="*/ 0 h 1032152"/>
                <a:gd name="connsiteX3" fmla="*/ 2345995 w 2345995"/>
                <a:gd name="connsiteY3" fmla="*/ 103215 h 1032152"/>
                <a:gd name="connsiteX4" fmla="*/ 2345995 w 2345995"/>
                <a:gd name="connsiteY4" fmla="*/ 928937 h 1032152"/>
                <a:gd name="connsiteX5" fmla="*/ 2242780 w 2345995"/>
                <a:gd name="connsiteY5" fmla="*/ 1032152 h 1032152"/>
                <a:gd name="connsiteX6" fmla="*/ 103215 w 2345995"/>
                <a:gd name="connsiteY6" fmla="*/ 1032152 h 1032152"/>
                <a:gd name="connsiteX7" fmla="*/ 0 w 2345995"/>
                <a:gd name="connsiteY7" fmla="*/ 928937 h 1032152"/>
                <a:gd name="connsiteX8" fmla="*/ 0 w 2345995"/>
                <a:gd name="connsiteY8" fmla="*/ 103215 h 103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995" h="1032152">
                  <a:moveTo>
                    <a:pt x="0" y="103215"/>
                  </a:moveTo>
                  <a:cubicBezTo>
                    <a:pt x="0" y="46211"/>
                    <a:pt x="46211" y="0"/>
                    <a:pt x="103215" y="0"/>
                  </a:cubicBezTo>
                  <a:lnTo>
                    <a:pt x="2242780" y="0"/>
                  </a:lnTo>
                  <a:cubicBezTo>
                    <a:pt x="2299784" y="0"/>
                    <a:pt x="2345995" y="46211"/>
                    <a:pt x="2345995" y="103215"/>
                  </a:cubicBezTo>
                  <a:lnTo>
                    <a:pt x="2345995" y="928937"/>
                  </a:lnTo>
                  <a:cubicBezTo>
                    <a:pt x="2345995" y="985941"/>
                    <a:pt x="2299784" y="1032152"/>
                    <a:pt x="2242780" y="1032152"/>
                  </a:cubicBezTo>
                  <a:lnTo>
                    <a:pt x="103215" y="1032152"/>
                  </a:lnTo>
                  <a:cubicBezTo>
                    <a:pt x="46211" y="1032152"/>
                    <a:pt x="0" y="985941"/>
                    <a:pt x="0" y="928937"/>
                  </a:cubicBezTo>
                  <a:lnTo>
                    <a:pt x="0" y="103215"/>
                  </a:lnTo>
                  <a:close/>
                </a:path>
              </a:pathLst>
            </a:custGeom>
            <a:solidFill>
              <a:srgbClr val="15397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901" tIns="68901" rIns="68901" bIns="68901" numCol="1" spcCol="1270" anchor="ctr" anchorCtr="0">
              <a:noAutofit/>
            </a:bodyPr>
            <a:lstStyle/>
            <a:p>
              <a:pPr algn="ctr" defTabSz="483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РОССИЙСКИЙ</a:t>
              </a:r>
              <a:b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УРОВЕНЬ</a:t>
              </a: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921793" y="4613363"/>
              <a:ext cx="2345995" cy="1032152"/>
            </a:xfrm>
            <a:custGeom>
              <a:avLst/>
              <a:gdLst>
                <a:gd name="connsiteX0" fmla="*/ 0 w 2345995"/>
                <a:gd name="connsiteY0" fmla="*/ 103215 h 1032152"/>
                <a:gd name="connsiteX1" fmla="*/ 103215 w 2345995"/>
                <a:gd name="connsiteY1" fmla="*/ 0 h 1032152"/>
                <a:gd name="connsiteX2" fmla="*/ 2242780 w 2345995"/>
                <a:gd name="connsiteY2" fmla="*/ 0 h 1032152"/>
                <a:gd name="connsiteX3" fmla="*/ 2345995 w 2345995"/>
                <a:gd name="connsiteY3" fmla="*/ 103215 h 1032152"/>
                <a:gd name="connsiteX4" fmla="*/ 2345995 w 2345995"/>
                <a:gd name="connsiteY4" fmla="*/ 928937 h 1032152"/>
                <a:gd name="connsiteX5" fmla="*/ 2242780 w 2345995"/>
                <a:gd name="connsiteY5" fmla="*/ 1032152 h 1032152"/>
                <a:gd name="connsiteX6" fmla="*/ 103215 w 2345995"/>
                <a:gd name="connsiteY6" fmla="*/ 1032152 h 1032152"/>
                <a:gd name="connsiteX7" fmla="*/ 0 w 2345995"/>
                <a:gd name="connsiteY7" fmla="*/ 928937 h 1032152"/>
                <a:gd name="connsiteX8" fmla="*/ 0 w 2345995"/>
                <a:gd name="connsiteY8" fmla="*/ 103215 h 103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5995" h="1032152">
                  <a:moveTo>
                    <a:pt x="0" y="103215"/>
                  </a:moveTo>
                  <a:cubicBezTo>
                    <a:pt x="0" y="46211"/>
                    <a:pt x="46211" y="0"/>
                    <a:pt x="103215" y="0"/>
                  </a:cubicBezTo>
                  <a:lnTo>
                    <a:pt x="2242780" y="0"/>
                  </a:lnTo>
                  <a:cubicBezTo>
                    <a:pt x="2299784" y="0"/>
                    <a:pt x="2345995" y="46211"/>
                    <a:pt x="2345995" y="103215"/>
                  </a:cubicBezTo>
                  <a:lnTo>
                    <a:pt x="2345995" y="928937"/>
                  </a:lnTo>
                  <a:cubicBezTo>
                    <a:pt x="2345995" y="985941"/>
                    <a:pt x="2299784" y="1032152"/>
                    <a:pt x="2242780" y="1032152"/>
                  </a:cubicBezTo>
                  <a:lnTo>
                    <a:pt x="103215" y="1032152"/>
                  </a:lnTo>
                  <a:cubicBezTo>
                    <a:pt x="46211" y="1032152"/>
                    <a:pt x="0" y="985941"/>
                    <a:pt x="0" y="928937"/>
                  </a:cubicBezTo>
                  <a:lnTo>
                    <a:pt x="0" y="103215"/>
                  </a:lnTo>
                  <a:close/>
                </a:path>
              </a:pathLst>
            </a:custGeom>
            <a:solidFill>
              <a:srgbClr val="008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8901" tIns="68901" rIns="68901" bIns="68901" numCol="1" spcCol="1270" anchor="ctr" anchorCtr="0">
              <a:noAutofit/>
            </a:bodyPr>
            <a:lstStyle/>
            <a:p>
              <a:pPr algn="ctr" defTabSz="483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МЕЖДУНАРОДНЫЙ</a:t>
              </a:r>
              <a:b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1089" dirty="0">
                  <a:latin typeface="Arial" panose="020B0604020202020204" pitchFamily="34" charset="0"/>
                  <a:cs typeface="Arial" panose="020B0604020202020204" pitchFamily="34" charset="0"/>
                </a:rPr>
                <a:t>УРОВЕНЬ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5683742" y="3396348"/>
            <a:ext cx="4618651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</a:t>
            </a:r>
          </a:p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основных требований </a:t>
            </a:r>
            <a:b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specification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83742" y="4322450"/>
            <a:ext cx="4740129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Максимальный уровень</a:t>
            </a:r>
          </a:p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всех требований </a:t>
            </a:r>
            <a:b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specification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Стрелка вправо 41"/>
          <p:cNvSpPr/>
          <p:nvPr/>
        </p:nvSpPr>
        <p:spPr>
          <a:xfrm>
            <a:off x="5283183" y="2540427"/>
            <a:ext cx="323085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sp>
        <p:nvSpPr>
          <p:cNvPr id="37" name="TextBox 36"/>
          <p:cNvSpPr txBox="1"/>
          <p:nvPr/>
        </p:nvSpPr>
        <p:spPr>
          <a:xfrm>
            <a:off x="2967944" y="6055617"/>
            <a:ext cx="7777139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*Задание Финала Национального чемпионата «Молодые профессионалы»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Russia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**Задания Мирового чемпионата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Competition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683742" y="2417045"/>
            <a:ext cx="4618651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Минимальный уровень</a:t>
            </a:r>
          </a:p>
          <a:p>
            <a:pPr marL="163296" indent="-163296">
              <a:spcAft>
                <a:spcPts val="494"/>
              </a:spcAft>
              <a:buClr>
                <a:srgbClr val="008000"/>
              </a:buClr>
              <a:buFont typeface="Wingdings" charset="2"/>
              <a:buChar char="§"/>
            </a:pP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Выполнение базовых требований </a:t>
            </a:r>
            <a:b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Worldskills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standards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specification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5283183" y="3500038"/>
            <a:ext cx="323085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sp>
        <p:nvSpPr>
          <p:cNvPr id="45" name="Стрелка вправо 44"/>
          <p:cNvSpPr/>
          <p:nvPr/>
        </p:nvSpPr>
        <p:spPr>
          <a:xfrm>
            <a:off x="5283183" y="4444778"/>
            <a:ext cx="323085" cy="385785"/>
          </a:xfrm>
          <a:prstGeom prst="rightArrow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309" y="2189031"/>
            <a:ext cx="828913" cy="1027241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309" y="3181708"/>
            <a:ext cx="817890" cy="1013581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1628" y="4183767"/>
            <a:ext cx="791572" cy="98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7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1639</Words>
  <Application>Microsoft Office PowerPoint</Application>
  <PresentationFormat>Широкоэкранный</PresentationFormat>
  <Paragraphs>296</Paragraphs>
  <Slides>10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Akrobat ExtraBold</vt:lpstr>
      <vt:lpstr>Arial</vt:lpstr>
      <vt:lpstr>Arial Black</vt:lpstr>
      <vt:lpstr>Calibri</vt:lpstr>
      <vt:lpstr>Calibri Light</vt:lpstr>
      <vt:lpstr>Times New Roman</vt:lpstr>
      <vt:lpstr>Wingdings</vt:lpstr>
      <vt:lpstr>Тема Office</vt:lpstr>
      <vt:lpstr>Диаграмма</vt:lpstr>
      <vt:lpstr>Проведение демонстрационного экзамена  по стандартам Ворлдскиллс в 2018 г.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ИЗМЕНЕНИЕ ПРОЦЕДУРЫ ПРОВЕДЕНИЯ  ДЕМОНСТРАЦИОННОГО ЭКЗАМЕНА ПО СТАНДАРТАМ ВОРЛДСКИЛЛС РОССИЯ</vt:lpstr>
      <vt:lpstr>Презентация PowerPoint</vt:lpstr>
      <vt:lpstr>Презентация PowerPoint</vt:lpstr>
      <vt:lpstr>Презентация PowerPoint</vt:lpstr>
      <vt:lpstr>Проведение демонстрационного экзамена  по стандартам Ворлдскиллс в 2018 г.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Проведение демонстрационного экзамена по стандартам Ворлдскиллс в 2018 г.</dc:title>
  <dc:creator>Доп-2</dc:creator>
  <cp:lastModifiedBy>Доп-2</cp:lastModifiedBy>
  <cp:revision>29</cp:revision>
  <cp:lastPrinted>2017-09-29T05:11:05Z</cp:lastPrinted>
  <dcterms:created xsi:type="dcterms:W3CDTF">2017-09-28T02:49:51Z</dcterms:created>
  <dcterms:modified xsi:type="dcterms:W3CDTF">2017-09-29T06:21:13Z</dcterms:modified>
</cp:coreProperties>
</file>