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68" r:id="rId4"/>
    <p:sldId id="269" r:id="rId5"/>
    <p:sldId id="267" r:id="rId6"/>
    <p:sldId id="271" r:id="rId7"/>
    <p:sldId id="270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003399"/>
    <a:srgbClr val="FFFF66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96" y="-3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7643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585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426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394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6793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9160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0308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137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092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6327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757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08119-AB4B-487A-BDAA-E173CD0EE52C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1D277-F817-4F12-A468-FE741B93C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755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6.png"/><Relationship Id="rId7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Заголовок 60"/>
          <p:cNvSpPr>
            <a:spLocks noGrp="1"/>
          </p:cNvSpPr>
          <p:nvPr>
            <p:ph type="title"/>
          </p:nvPr>
        </p:nvSpPr>
        <p:spPr>
          <a:xfrm>
            <a:off x="308119" y="2852936"/>
            <a:ext cx="8512353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3399"/>
                </a:solidFill>
              </a:rPr>
              <a:t>Реализация </a:t>
            </a:r>
            <a:br>
              <a:rPr lang="ru-RU" sz="2800" b="1" dirty="0" smtClean="0">
                <a:solidFill>
                  <a:srgbClr val="003399"/>
                </a:solidFill>
              </a:rPr>
            </a:br>
            <a:r>
              <a:rPr lang="ru-RU" sz="2800" b="1" dirty="0" smtClean="0">
                <a:solidFill>
                  <a:srgbClr val="003399"/>
                </a:solidFill>
              </a:rPr>
              <a:t>Регионального стандарта кадрового обеспечения промышленного роста </a:t>
            </a:r>
            <a:r>
              <a:rPr lang="ru-RU" sz="2800" b="1" dirty="0" smtClean="0">
                <a:solidFill>
                  <a:srgbClr val="003399"/>
                </a:solidFill>
              </a:rPr>
              <a:t>в Тюменской области </a:t>
            </a:r>
            <a:br>
              <a:rPr lang="ru-RU" sz="2800" b="1" dirty="0" smtClean="0">
                <a:solidFill>
                  <a:srgbClr val="003399"/>
                </a:solidFill>
              </a:rPr>
            </a:br>
            <a:r>
              <a:rPr lang="ru-RU" sz="2800" b="1" dirty="0" smtClean="0">
                <a:solidFill>
                  <a:srgbClr val="003399"/>
                </a:solidFill>
              </a:rPr>
              <a:t>через </a:t>
            </a:r>
            <a:r>
              <a:rPr lang="ru-RU" sz="2800" b="1" dirty="0" smtClean="0">
                <a:solidFill>
                  <a:srgbClr val="003399"/>
                </a:solidFill>
              </a:rPr>
              <a:t>деятельность </a:t>
            </a:r>
            <a:r>
              <a:rPr lang="ru-RU" sz="2800" dirty="0" smtClean="0">
                <a:solidFill>
                  <a:srgbClr val="003399"/>
                </a:solidFill>
              </a:rPr>
              <a:t/>
            </a:r>
            <a:br>
              <a:rPr lang="ru-RU" sz="2800" dirty="0" smtClean="0">
                <a:solidFill>
                  <a:srgbClr val="003399"/>
                </a:solidFill>
              </a:rPr>
            </a:br>
            <a:r>
              <a:rPr lang="ru-RU" sz="2800" b="1" dirty="0" smtClean="0">
                <a:solidFill>
                  <a:srgbClr val="003399"/>
                </a:solidFill>
              </a:rPr>
              <a:t>РЕГИОНАЛЬНОГО БАЗОВОГО ЦЕНТРА</a:t>
            </a:r>
            <a:br>
              <a:rPr lang="ru-RU" sz="2800" b="1" dirty="0" smtClean="0">
                <a:solidFill>
                  <a:srgbClr val="003399"/>
                </a:solidFill>
              </a:rPr>
            </a:br>
            <a:r>
              <a:rPr lang="ru-RU" sz="2800" b="1" dirty="0">
                <a:solidFill>
                  <a:srgbClr val="003399"/>
                </a:solidFill>
              </a:rPr>
              <a:t/>
            </a:r>
            <a:br>
              <a:rPr lang="ru-RU" sz="2800" b="1" dirty="0">
                <a:solidFill>
                  <a:srgbClr val="003399"/>
                </a:solidFill>
              </a:rPr>
            </a:br>
            <a:r>
              <a:rPr lang="ru-RU" sz="2800" b="1" dirty="0" smtClean="0">
                <a:solidFill>
                  <a:srgbClr val="003399"/>
                </a:solidFill>
              </a:rPr>
              <a:t>                                                   </a:t>
            </a:r>
            <a:r>
              <a:rPr lang="ru-RU" sz="2400" b="1" dirty="0" smtClean="0">
                <a:solidFill>
                  <a:srgbClr val="006600"/>
                </a:solidFill>
              </a:rPr>
              <a:t>Шпак Т.Е., директор ГАПОУ ТО</a:t>
            </a:r>
            <a:br>
              <a:rPr lang="ru-RU" sz="2400" b="1" dirty="0" smtClean="0">
                <a:solidFill>
                  <a:srgbClr val="006600"/>
                </a:solidFill>
              </a:rPr>
            </a:br>
            <a:r>
              <a:rPr lang="ru-RU" sz="2400" b="1" dirty="0" smtClean="0">
                <a:solidFill>
                  <a:srgbClr val="006600"/>
                </a:solidFill>
              </a:rPr>
              <a:t>                                    «Тюменский колледж водного транспорта»</a:t>
            </a:r>
            <a:r>
              <a:rPr lang="ru-RU" sz="2400" b="1" dirty="0">
                <a:solidFill>
                  <a:srgbClr val="006600"/>
                </a:solidFill>
              </a:rPr>
              <a:t/>
            </a:r>
            <a:br>
              <a:rPr lang="ru-RU" sz="2400" b="1" dirty="0">
                <a:solidFill>
                  <a:srgbClr val="006600"/>
                </a:solidFill>
              </a:rPr>
            </a:br>
            <a:endParaRPr lang="ru-RU" sz="2400" dirty="0">
              <a:solidFill>
                <a:srgbClr val="0066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93493"/>
            <a:ext cx="9144000" cy="1935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5649" y="118641"/>
            <a:ext cx="905269" cy="105273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0009"/>
            <a:ext cx="7812360" cy="142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80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ый треугольник 5"/>
          <p:cNvSpPr/>
          <p:nvPr/>
        </p:nvSpPr>
        <p:spPr>
          <a:xfrm rot="5400000">
            <a:off x="-46650" y="46650"/>
            <a:ext cx="1400944" cy="1307644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rot="16200000">
            <a:off x="7081634" y="4997116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rot="10800000" flipV="1">
            <a:off x="6061213" y="5650938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742" y="3429000"/>
            <a:ext cx="698404" cy="812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34853" y="3134661"/>
            <a:ext cx="470914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black"/>
                </a:solidFill>
              </a:rPr>
              <a:t>Цель: Повышение профессионального уровня </a:t>
            </a:r>
            <a:r>
              <a:rPr lang="ru-RU" sz="2000" b="1" dirty="0">
                <a:solidFill>
                  <a:prstClr val="black"/>
                </a:solidFill>
              </a:rPr>
              <a:t>педагогических </a:t>
            </a:r>
            <a:r>
              <a:rPr lang="ru-RU" sz="2000" b="1" dirty="0" smtClean="0">
                <a:solidFill>
                  <a:prstClr val="black"/>
                </a:solidFill>
              </a:rPr>
              <a:t>работников ПОО </a:t>
            </a:r>
            <a:r>
              <a:rPr lang="ru-RU" sz="2000" b="1" dirty="0">
                <a:solidFill>
                  <a:prstClr val="black"/>
                </a:solidFill>
              </a:rPr>
              <a:t>ТО по внедрению в образовательный процесс лучших отечественных и мировых практик </a:t>
            </a:r>
            <a:r>
              <a:rPr lang="ru-RU" sz="2000" b="1" dirty="0" smtClean="0">
                <a:solidFill>
                  <a:prstClr val="black"/>
                </a:solidFill>
              </a:rPr>
              <a:t>для подготовки </a:t>
            </a:r>
            <a:r>
              <a:rPr lang="ru-RU" sz="2000" b="1" dirty="0">
                <a:solidFill>
                  <a:prstClr val="black"/>
                </a:solidFill>
              </a:rPr>
              <a:t>высококвалифицированных </a:t>
            </a:r>
            <a:r>
              <a:rPr lang="ru-RU" sz="2000" b="1" dirty="0" smtClean="0">
                <a:solidFill>
                  <a:prstClr val="black"/>
                </a:solidFill>
              </a:rPr>
              <a:t>специалистов </a:t>
            </a:r>
            <a:r>
              <a:rPr lang="ru-RU" sz="2000" b="1" dirty="0">
                <a:solidFill>
                  <a:prstClr val="black"/>
                </a:solidFill>
              </a:rPr>
              <a:t>и рабочих кадров по наиболее востребованным на рынке труда и перспективным профессиям из перечня ТОП-50 и ТОП-РЕГИОН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26788" y="893112"/>
            <a:ext cx="46153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black"/>
                </a:solidFill>
              </a:rPr>
              <a:t>Цель: обеспечение </a:t>
            </a:r>
            <a:r>
              <a:rPr lang="ru-RU" sz="2000" b="1" dirty="0">
                <a:solidFill>
                  <a:prstClr val="black"/>
                </a:solidFill>
              </a:rPr>
              <a:t>потребности промышленности (экономики) региона в высококвалифицированных кадрах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1525309" y="2748995"/>
            <a:ext cx="6648732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4746851" y="2636912"/>
            <a:ext cx="288032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36623" y="545021"/>
            <a:ext cx="32712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6600"/>
                </a:solidFill>
              </a:rPr>
              <a:t>Региональный стандарт </a:t>
            </a:r>
            <a:r>
              <a:rPr lang="ru-RU" sz="2400" b="1" dirty="0">
                <a:solidFill>
                  <a:srgbClr val="006600"/>
                </a:solidFill>
              </a:rPr>
              <a:t>кадрового обеспечения промышленного </a:t>
            </a:r>
            <a:r>
              <a:rPr lang="ru-RU" sz="2400" b="1" dirty="0" smtClean="0">
                <a:solidFill>
                  <a:srgbClr val="006600"/>
                </a:solidFill>
              </a:rPr>
              <a:t>роста в </a:t>
            </a:r>
            <a:r>
              <a:rPr lang="ru-RU" sz="2400" b="1" dirty="0">
                <a:solidFill>
                  <a:srgbClr val="006600"/>
                </a:solidFill>
              </a:rPr>
              <a:t>Тюменской области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1520" y="4700527"/>
            <a:ext cx="3271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3399"/>
                </a:solidFill>
              </a:rPr>
              <a:t>Региональный базовый центр</a:t>
            </a:r>
            <a:endParaRPr lang="ru-RU" sz="2400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51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ый треугольник 5"/>
          <p:cNvSpPr/>
          <p:nvPr/>
        </p:nvSpPr>
        <p:spPr>
          <a:xfrm rot="5400000">
            <a:off x="-46650" y="46650"/>
            <a:ext cx="1400944" cy="1307644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0"/>
            <a:ext cx="5616624" cy="490066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Проект    </a:t>
            </a:r>
            <a:r>
              <a:rPr lang="ru-RU" sz="3200" b="1" dirty="0" smtClean="0">
                <a:solidFill>
                  <a:srgbClr val="008000"/>
                </a:solidFill>
              </a:rPr>
              <a:t>«Поколение ПРОФИ»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620688"/>
            <a:ext cx="1979712" cy="1872208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1600" b="1" dirty="0" smtClean="0"/>
              <a:t>22.3 Подготовка участников региональной команды к участию в чемпионатах рабочих профессий по стандартам </a:t>
            </a:r>
          </a:p>
        </p:txBody>
      </p:sp>
      <p:sp>
        <p:nvSpPr>
          <p:cNvPr id="7" name="Прямоугольный треугольник 6"/>
          <p:cNvSpPr/>
          <p:nvPr/>
        </p:nvSpPr>
        <p:spPr>
          <a:xfrm rot="16200000">
            <a:off x="6889606" y="459103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rot="10800000" flipV="1">
            <a:off x="5942856" y="555490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123728" y="764704"/>
            <a:ext cx="72008" cy="576064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1979712" y="980728"/>
            <a:ext cx="288032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339752" y="877942"/>
            <a:ext cx="24482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23 декабря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2016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123728" y="1196752"/>
            <a:ext cx="44644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  </a:t>
            </a:r>
            <a:r>
              <a:rPr lang="ru-RU" b="1" dirty="0" smtClean="0"/>
              <a:t>Встреча со слушателями программы «700 мастеров» и ответственными по СЦК  </a:t>
            </a:r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6588224" y="764704"/>
            <a:ext cx="144016" cy="5184569"/>
          </a:xfrm>
          <a:prstGeom prst="line">
            <a:avLst/>
          </a:prstGeom>
          <a:solidFill>
            <a:srgbClr val="006600"/>
          </a:solidFill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6444208" y="980728"/>
            <a:ext cx="288032" cy="216024"/>
          </a:xfrm>
          <a:prstGeom prst="ellipse">
            <a:avLst/>
          </a:prstGeom>
          <a:solidFill>
            <a:srgbClr val="0066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www.shareicon.net/data/2015/11/24/677243_man_512x5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836712"/>
            <a:ext cx="648072" cy="648072"/>
          </a:xfrm>
          <a:prstGeom prst="rect">
            <a:avLst/>
          </a:prstGeom>
          <a:noFill/>
        </p:spPr>
      </p:pic>
      <p:sp>
        <p:nvSpPr>
          <p:cNvPr id="73" name="Прямоугольник 72"/>
          <p:cNvSpPr/>
          <p:nvPr/>
        </p:nvSpPr>
        <p:spPr>
          <a:xfrm>
            <a:off x="7066187" y="1052736"/>
            <a:ext cx="20553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сертифицированный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эксперт, </a:t>
            </a:r>
            <a:r>
              <a:rPr lang="ru-RU" sz="2000" dirty="0" smtClean="0">
                <a:solidFill>
                  <a:srgbClr val="006600"/>
                </a:solidFill>
              </a:rPr>
              <a:t>19 чел</a:t>
            </a:r>
            <a:r>
              <a:rPr lang="ru-RU" sz="1600" dirty="0" smtClean="0">
                <a:solidFill>
                  <a:prstClr val="black"/>
                </a:solidFill>
              </a:rPr>
              <a:t>.</a:t>
            </a:r>
            <a:endParaRPr lang="ru-RU" sz="1600" dirty="0"/>
          </a:p>
        </p:txBody>
      </p:sp>
      <p:sp>
        <p:nvSpPr>
          <p:cNvPr id="19" name="Овал 18"/>
          <p:cNvSpPr/>
          <p:nvPr/>
        </p:nvSpPr>
        <p:spPr>
          <a:xfrm>
            <a:off x="1979712" y="2636912"/>
            <a:ext cx="288032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339752" y="2564904"/>
            <a:ext cx="20162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30 мая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95736" y="2924944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  Сессия</a:t>
            </a:r>
            <a:r>
              <a:rPr lang="en-US" b="1" dirty="0" smtClean="0"/>
              <a:t> </a:t>
            </a:r>
            <a:r>
              <a:rPr lang="ru-RU" b="1" dirty="0" smtClean="0"/>
              <a:t>«</a:t>
            </a:r>
            <a:r>
              <a:rPr lang="ru-RU" b="1" dirty="0" err="1" smtClean="0"/>
              <a:t>Трансфер</a:t>
            </a:r>
            <a:r>
              <a:rPr lang="ru-RU" b="1" dirty="0" smtClean="0"/>
              <a:t> лучших практик подготовки квалифицированных специалистов с учетом стандартов </a:t>
            </a:r>
            <a:r>
              <a:rPr lang="en-US" b="1" dirty="0" smtClean="0"/>
              <a:t>WS</a:t>
            </a:r>
            <a:r>
              <a:rPr lang="ru-RU" b="1" dirty="0" smtClean="0"/>
              <a:t>»</a:t>
            </a:r>
          </a:p>
        </p:txBody>
      </p:sp>
      <p:sp>
        <p:nvSpPr>
          <p:cNvPr id="23" name="Объект 4"/>
          <p:cNvSpPr txBox="1">
            <a:spLocks/>
          </p:cNvSpPr>
          <p:nvPr/>
        </p:nvSpPr>
        <p:spPr>
          <a:xfrm>
            <a:off x="0" y="2708920"/>
            <a:ext cx="1979712" cy="2592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ru-RU" sz="1600" b="1" dirty="0" smtClean="0"/>
              <a:t>24.1 Актуализация программ повышения квалификации с учетом требований Стандарта для:</a:t>
            </a:r>
          </a:p>
          <a:p>
            <a:pPr algn="r"/>
            <a:r>
              <a:rPr lang="ru-RU" sz="1600" b="1" dirty="0" smtClean="0"/>
              <a:t>- мастеров производственного обучения;</a:t>
            </a:r>
          </a:p>
          <a:p>
            <a:pPr algn="r"/>
            <a:r>
              <a:rPr lang="ru-RU" sz="1600" b="1" dirty="0" smtClean="0"/>
              <a:t>- наставников на производстве</a:t>
            </a:r>
          </a:p>
        </p:txBody>
      </p:sp>
      <p:pic>
        <p:nvPicPr>
          <p:cNvPr id="25" name="Picture 7" descr="http://pictogram-free.com/highresolution/l_1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348880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7308304" y="2564904"/>
            <a:ext cx="1609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преподаватели,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мастера П/О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6516216" y="2636912"/>
            <a:ext cx="288032" cy="216024"/>
          </a:xfrm>
          <a:prstGeom prst="ellipse">
            <a:avLst/>
          </a:prstGeom>
          <a:solidFill>
            <a:srgbClr val="0066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051720" y="4149080"/>
            <a:ext cx="288032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2411760" y="4077072"/>
            <a:ext cx="21602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ArialMT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ArialMT"/>
              </a:rPr>
              <a:t>октябрь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195736" y="4365104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  Экспертное кафе «Практика подготовки чемпионов»</a:t>
            </a:r>
          </a:p>
        </p:txBody>
      </p:sp>
      <p:sp>
        <p:nvSpPr>
          <p:cNvPr id="31" name="Овал 30"/>
          <p:cNvSpPr/>
          <p:nvPr/>
        </p:nvSpPr>
        <p:spPr>
          <a:xfrm>
            <a:off x="2051720" y="5301208"/>
            <a:ext cx="288032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2411760" y="5229200"/>
            <a:ext cx="21602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ArialMT"/>
              </a:rPr>
              <a:t>ноябрь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267744" y="5589240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  Новостной марафон по подготовке к Открытому Региональному чемпионату «Молодые профессионалы» </a:t>
            </a:r>
          </a:p>
        </p:txBody>
      </p:sp>
      <p:sp>
        <p:nvSpPr>
          <p:cNvPr id="35" name="Овал 34"/>
          <p:cNvSpPr/>
          <p:nvPr/>
        </p:nvSpPr>
        <p:spPr>
          <a:xfrm>
            <a:off x="6588224" y="5013176"/>
            <a:ext cx="288032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82" name="Picture 6" descr="http://mayachina.ru/wp-content/uploads/2016/01/grupo-de-estudiantes-con-una-conversacion_318-5947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4509120"/>
            <a:ext cx="1008112" cy="1008112"/>
          </a:xfrm>
          <a:prstGeom prst="rect">
            <a:avLst/>
          </a:prstGeom>
          <a:noFill/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7659" y="153348"/>
            <a:ext cx="711481" cy="82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80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http://pictogram-free.com/highresolution/l_19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274" y="3465015"/>
            <a:ext cx="464314" cy="46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1" descr="https://image.freepik.com/free-icon/businessman-standing-with-bow-tie-and-suitcase_318-637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643509" y="4101713"/>
            <a:ext cx="507325" cy="50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ый треугольник 5"/>
          <p:cNvSpPr/>
          <p:nvPr/>
        </p:nvSpPr>
        <p:spPr>
          <a:xfrm rot="5400000">
            <a:off x="-46650" y="46650"/>
            <a:ext cx="1400944" cy="1307644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56276" y="241937"/>
            <a:ext cx="5616624" cy="490066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Проект    </a:t>
            </a:r>
            <a:r>
              <a:rPr lang="ru-RU" sz="3200" b="1" dirty="0" smtClean="0">
                <a:solidFill>
                  <a:srgbClr val="008000"/>
                </a:solidFill>
              </a:rPr>
              <a:t>«Поколение ПРОФИ»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093386"/>
            <a:ext cx="1979712" cy="1224136"/>
          </a:xfrm>
        </p:spPr>
        <p:txBody>
          <a:bodyPr>
            <a:noAutofit/>
          </a:bodyPr>
          <a:lstStyle/>
          <a:p>
            <a:pPr marL="0" algn="ctr">
              <a:buNone/>
            </a:pPr>
            <a:r>
              <a:rPr lang="ru-RU" sz="1600" b="1" dirty="0" smtClean="0"/>
              <a:t>            23.1 </a:t>
            </a:r>
          </a:p>
          <a:p>
            <a:pPr marL="0" algn="r">
              <a:buNone/>
            </a:pPr>
            <a:r>
              <a:rPr lang="ru-RU" sz="1600" b="1" dirty="0" smtClean="0"/>
              <a:t>Формирование регионального экспертного сообщества</a:t>
            </a:r>
          </a:p>
          <a:p>
            <a:pPr marL="0" algn="r">
              <a:buNone/>
            </a:pPr>
            <a:endParaRPr lang="en-US" sz="1600" b="1" dirty="0" smtClean="0"/>
          </a:p>
        </p:txBody>
      </p:sp>
      <p:sp>
        <p:nvSpPr>
          <p:cNvPr id="7" name="Прямоугольный треугольник 6"/>
          <p:cNvSpPr/>
          <p:nvPr/>
        </p:nvSpPr>
        <p:spPr>
          <a:xfrm rot="16200000">
            <a:off x="6889606" y="459103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rot="10800000" flipV="1">
            <a:off x="5942856" y="555490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308295" y="1052736"/>
            <a:ext cx="233571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сентябрь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123728" y="1268760"/>
            <a:ext cx="4464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  </a:t>
            </a:r>
            <a:r>
              <a:rPr lang="ru-RU" b="1" dirty="0" smtClean="0"/>
              <a:t>Разработка и запуск сайта </a:t>
            </a:r>
            <a:endParaRPr lang="ru-RU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6615943" y="1217367"/>
            <a:ext cx="43331" cy="3996896"/>
          </a:xfrm>
          <a:prstGeom prst="line">
            <a:avLst/>
          </a:prstGeom>
          <a:solidFill>
            <a:srgbClr val="006600"/>
          </a:solidFill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6444208" y="1367678"/>
            <a:ext cx="288032" cy="216024"/>
          </a:xfrm>
          <a:prstGeom prst="ellipse">
            <a:avLst/>
          </a:prstGeom>
          <a:solidFill>
            <a:srgbClr val="0066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6854217" y="1245148"/>
            <a:ext cx="16359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ИП «Приоритет»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095425" y="1970760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  Функционирование Форума на сайте ТКВТ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150834" y="3404784"/>
            <a:ext cx="1609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преподаватели,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мастера П/О,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6499493" y="2897288"/>
            <a:ext cx="288032" cy="216024"/>
          </a:xfrm>
          <a:prstGeom prst="ellipse">
            <a:avLst/>
          </a:prstGeom>
          <a:solidFill>
            <a:srgbClr val="0066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994440" y="908720"/>
            <a:ext cx="376543" cy="3929082"/>
            <a:chOff x="1979712" y="764704"/>
            <a:chExt cx="376543" cy="3600400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2123728" y="764704"/>
              <a:ext cx="72008" cy="360040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Овал 10"/>
            <p:cNvSpPr/>
            <p:nvPr/>
          </p:nvSpPr>
          <p:spPr>
            <a:xfrm>
              <a:off x="1979712" y="980728"/>
              <a:ext cx="288032" cy="21602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068223" y="2456892"/>
              <a:ext cx="288032" cy="21602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1995621" y="1566901"/>
              <a:ext cx="288032" cy="216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2248307" y="3085098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  Семинар «</a:t>
            </a:r>
            <a:r>
              <a:rPr lang="ru-RU" b="1" dirty="0" err="1" smtClean="0"/>
              <a:t>Worldskills</a:t>
            </a:r>
            <a:r>
              <a:rPr lang="ru-RU" b="1" dirty="0" smtClean="0"/>
              <a:t> – эффективный механизм для развития профессионального образования»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0637" y="2734596"/>
            <a:ext cx="1979712" cy="191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 algn="ctr">
              <a:spcBef>
                <a:spcPct val="200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                 23.2</a:t>
            </a:r>
          </a:p>
          <a:p>
            <a:pPr lvl="0" indent="-342900" algn="r">
              <a:spcBef>
                <a:spcPct val="200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 Проведение Регионального чемпионата  «Молодые профессионалы</a:t>
            </a:r>
          </a:p>
          <a:p>
            <a:pPr lvl="0" indent="-342900" algn="r">
              <a:spcBef>
                <a:spcPct val="20000"/>
              </a:spcBef>
            </a:pPr>
            <a:r>
              <a:rPr lang="ru-RU" sz="1600" b="1" dirty="0" smtClean="0">
                <a:solidFill>
                  <a:prstClr val="black"/>
                </a:solidFill>
              </a:rPr>
              <a:t> (</a:t>
            </a:r>
            <a:r>
              <a:rPr lang="en-US" sz="1600" b="1" dirty="0" smtClean="0">
                <a:solidFill>
                  <a:prstClr val="black"/>
                </a:solidFill>
              </a:rPr>
              <a:t>WSR</a:t>
            </a:r>
            <a:r>
              <a:rPr lang="ru-RU" sz="1600" b="1" dirty="0" smtClean="0">
                <a:solidFill>
                  <a:prstClr val="black"/>
                </a:solidFill>
              </a:rPr>
              <a:t>)»</a:t>
            </a: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2308295" y="1712128"/>
            <a:ext cx="23391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октябрь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1"/>
          <p:cNvSpPr>
            <a:spLocks noChangeArrowheads="1"/>
          </p:cNvSpPr>
          <p:nvPr/>
        </p:nvSpPr>
        <p:spPr bwMode="auto">
          <a:xfrm>
            <a:off x="2411760" y="2713202"/>
            <a:ext cx="23762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6600"/>
                </a:solidFill>
                <a:latin typeface="Calibri" pitchFamily="34" charset="0"/>
                <a:ea typeface="Times New Roman" pitchFamily="18" charset="0"/>
                <a:cs typeface="ArialMT"/>
              </a:rPr>
              <a:t>27 сентября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66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072900" y="4060717"/>
            <a:ext cx="19519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зав.отделения, </a:t>
            </a:r>
            <a:endParaRPr lang="en-US" dirty="0" smtClean="0"/>
          </a:p>
          <a:p>
            <a:r>
              <a:rPr lang="ru-RU" dirty="0" smtClean="0"/>
              <a:t>методисты, </a:t>
            </a:r>
          </a:p>
          <a:p>
            <a:r>
              <a:rPr lang="ru-RU" dirty="0" smtClean="0"/>
              <a:t>председатели ЦК</a:t>
            </a:r>
            <a:endParaRPr lang="ru-RU" dirty="0"/>
          </a:p>
        </p:txBody>
      </p:sp>
      <p:pic>
        <p:nvPicPr>
          <p:cNvPr id="42" name="Picture 4" descr="https://www.shareicon.net/data/2015/11/24/677243_man_512x5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9959" y="2780928"/>
            <a:ext cx="513579" cy="513579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7133341" y="2815713"/>
            <a:ext cx="2077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сертифицированный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эксперт, </a:t>
            </a:r>
            <a:endParaRPr lang="ru-RU" sz="1600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1187" y="116632"/>
            <a:ext cx="821625" cy="955467"/>
          </a:xfrm>
          <a:prstGeom prst="rect">
            <a:avLst/>
          </a:prstGeom>
        </p:spPr>
      </p:pic>
      <p:pic>
        <p:nvPicPr>
          <p:cNvPr id="41" name="Рисунок 40" descr="Y:\Vazhnova\для методистов\2017-09-27-РБЦ\IMG_220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5042" y="4042641"/>
            <a:ext cx="1232364" cy="1778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Рисунок 44" descr="Y:\Vazhnova\для методистов\2017-09-27-РБЦ\IMG_218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614305" y="4028737"/>
            <a:ext cx="2164417" cy="1481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Рисунок 45" descr="Y:\Vazhnova\для методистов\2017-09-27-РБЦ\IMG_2193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441244" y="5477997"/>
            <a:ext cx="2316161" cy="1307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Рисунок 43" descr="Y:\Vazhnova\для методистов\2017-09-27-РБЦ\IMG_2207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4305" y="5141102"/>
            <a:ext cx="1082208" cy="16629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980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ый треугольник 5"/>
          <p:cNvSpPr/>
          <p:nvPr/>
        </p:nvSpPr>
        <p:spPr>
          <a:xfrm rot="5400000">
            <a:off x="-46650" y="46650"/>
            <a:ext cx="1400944" cy="1307644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16042" y="238824"/>
            <a:ext cx="5616624" cy="490066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Проект    </a:t>
            </a:r>
            <a:r>
              <a:rPr lang="ru-RU" sz="3200" b="1" dirty="0" smtClean="0">
                <a:solidFill>
                  <a:srgbClr val="008000"/>
                </a:solidFill>
              </a:rPr>
              <a:t>«Поколение ПРОФИ»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-107575" y="1446813"/>
            <a:ext cx="2196752" cy="30963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/>
              <a:t>                 21.2 </a:t>
            </a:r>
          </a:p>
          <a:p>
            <a:pPr marL="0" indent="0" algn="r">
              <a:buNone/>
            </a:pPr>
            <a:r>
              <a:rPr lang="ru-RU" sz="2000" b="1" dirty="0" smtClean="0"/>
              <a:t>Разработка и корректировка образовательных программ по требованиям работодателей (техническими описаниями ключевых компетенций) в части отдельных модулей подготовки</a:t>
            </a:r>
            <a:endParaRPr lang="ru-RU" sz="2000" b="1" dirty="0"/>
          </a:p>
        </p:txBody>
      </p:sp>
      <p:sp>
        <p:nvSpPr>
          <p:cNvPr id="7" name="Прямоугольный треугольник 6"/>
          <p:cNvSpPr/>
          <p:nvPr/>
        </p:nvSpPr>
        <p:spPr>
          <a:xfrm rot="16200000">
            <a:off x="6889606" y="459103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rot="10800000" flipV="1">
            <a:off x="5942856" y="555490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979712" y="1340768"/>
            <a:ext cx="288032" cy="2736304"/>
            <a:chOff x="1979712" y="764704"/>
            <a:chExt cx="288032" cy="2736304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2123728" y="764704"/>
              <a:ext cx="36004" cy="273630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Овал 10"/>
            <p:cNvSpPr/>
            <p:nvPr/>
          </p:nvSpPr>
          <p:spPr>
            <a:xfrm>
              <a:off x="1979712" y="980728"/>
              <a:ext cx="288032" cy="21602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411760" y="1444714"/>
            <a:ext cx="33123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Октябрь-ноябрь 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268625" y="1988840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/>
              <a:t>  Открытые мастер-классы </a:t>
            </a:r>
            <a:r>
              <a:rPr lang="ru-RU" sz="2400" dirty="0" smtClean="0"/>
              <a:t>по внедрению в образовательный процесс стандартов </a:t>
            </a:r>
            <a:r>
              <a:rPr lang="ru-RU" sz="2400" dirty="0" err="1" smtClean="0"/>
              <a:t>Ворлдскиллс</a:t>
            </a:r>
            <a:r>
              <a:rPr lang="ru-RU" sz="2400" dirty="0" smtClean="0"/>
              <a:t> Россия и </a:t>
            </a:r>
            <a:r>
              <a:rPr lang="en-US" sz="2400" dirty="0" smtClean="0"/>
              <a:t>WSI</a:t>
            </a:r>
            <a:endParaRPr lang="ru-RU" sz="2400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(организация ЛПЗ по компетенциям) 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6876256" y="1466710"/>
            <a:ext cx="80009" cy="2880320"/>
          </a:xfrm>
          <a:prstGeom prst="line">
            <a:avLst/>
          </a:prstGeom>
          <a:solidFill>
            <a:srgbClr val="006600"/>
          </a:solidFill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6732240" y="2168716"/>
            <a:ext cx="288032" cy="216024"/>
          </a:xfrm>
          <a:prstGeom prst="ellipse">
            <a:avLst/>
          </a:prstGeom>
          <a:solidFill>
            <a:srgbClr val="0066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www.shareicon.net/data/2015/11/24/677243_man_512x5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1844824"/>
            <a:ext cx="792088" cy="792088"/>
          </a:xfrm>
          <a:prstGeom prst="rect">
            <a:avLst/>
          </a:prstGeom>
          <a:noFill/>
        </p:spPr>
      </p:pic>
      <p:sp>
        <p:nvSpPr>
          <p:cNvPr id="73" name="Прямоугольник 72"/>
          <p:cNvSpPr/>
          <p:nvPr/>
        </p:nvSpPr>
        <p:spPr>
          <a:xfrm>
            <a:off x="7788244" y="1988840"/>
            <a:ext cx="13557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Эксперты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компетенций</a:t>
            </a:r>
            <a:endParaRPr lang="ru-RU" sz="16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7543" y="144016"/>
            <a:ext cx="905269" cy="1052736"/>
          </a:xfrm>
          <a:prstGeom prst="rect">
            <a:avLst/>
          </a:prstGeom>
        </p:spPr>
      </p:pic>
      <p:pic>
        <p:nvPicPr>
          <p:cNvPr id="12" name="Picture 2" descr="3 (2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7171" y="3574808"/>
            <a:ext cx="2970137" cy="198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rostov-dom.info/wp-content/uploads/2016/09/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732" y="4464522"/>
            <a:ext cx="3268315" cy="218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80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 descr="http://pictogram-free.com/highresolution/l_19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099731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ый треугольник 5"/>
          <p:cNvSpPr/>
          <p:nvPr/>
        </p:nvSpPr>
        <p:spPr>
          <a:xfrm rot="5400000">
            <a:off x="-46650" y="46650"/>
            <a:ext cx="1400944" cy="1307644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202630"/>
            <a:ext cx="5616624" cy="490066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Проект    </a:t>
            </a:r>
            <a:r>
              <a:rPr lang="ru-RU" sz="3200" b="1" dirty="0" smtClean="0">
                <a:solidFill>
                  <a:srgbClr val="008000"/>
                </a:solidFill>
              </a:rPr>
              <a:t>«Поколение ПРОФИ»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-252536" y="980728"/>
            <a:ext cx="2232248" cy="18722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                        29.</a:t>
            </a:r>
            <a:endParaRPr lang="en-US" sz="1600" b="1" dirty="0" smtClean="0"/>
          </a:p>
          <a:p>
            <a:pPr marL="0" indent="0" algn="r">
              <a:buNone/>
            </a:pPr>
            <a:r>
              <a:rPr lang="ru-RU" sz="1600" b="1" dirty="0" smtClean="0"/>
              <a:t> Оценка эффективности образовательных организаций, в том числе на основе оценки результатов участия в национальных чемпионатах профессионального мастерства</a:t>
            </a:r>
          </a:p>
        </p:txBody>
      </p:sp>
      <p:sp>
        <p:nvSpPr>
          <p:cNvPr id="7" name="Прямоугольный треугольник 6"/>
          <p:cNvSpPr/>
          <p:nvPr/>
        </p:nvSpPr>
        <p:spPr>
          <a:xfrm rot="16200000">
            <a:off x="6889606" y="459103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rot="10800000" flipV="1">
            <a:off x="5942856" y="555490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098873" y="980728"/>
            <a:ext cx="72008" cy="367240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1979712" y="1184920"/>
            <a:ext cx="288032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339752" y="1045765"/>
            <a:ext cx="20162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ArialMT"/>
              </a:rPr>
              <a:t>декабрь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6588224" y="980728"/>
            <a:ext cx="72008" cy="3744416"/>
          </a:xfrm>
          <a:prstGeom prst="line">
            <a:avLst/>
          </a:prstGeom>
          <a:solidFill>
            <a:srgbClr val="006600"/>
          </a:solidFill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6444208" y="1218238"/>
            <a:ext cx="288032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www.shareicon.net/data/2015/11/24/677243_man_512x5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074222"/>
            <a:ext cx="648072" cy="648072"/>
          </a:xfrm>
          <a:prstGeom prst="rect">
            <a:avLst/>
          </a:prstGeom>
          <a:noFill/>
        </p:spPr>
      </p:pic>
      <p:sp>
        <p:nvSpPr>
          <p:cNvPr id="73" name="Прямоугольник 72"/>
          <p:cNvSpPr/>
          <p:nvPr/>
        </p:nvSpPr>
        <p:spPr>
          <a:xfrm>
            <a:off x="7164288" y="1184920"/>
            <a:ext cx="2047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сертифицированные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эксперты,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195736" y="1364575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Пространство решений: «Региональный чемпионат рабочих профессий «Молодые профессионалы»: итоги, перспективы»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259775" y="2167383"/>
            <a:ext cx="1609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преподаватели,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мастера П/О,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948264" y="2752158"/>
            <a:ext cx="2084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600"/>
                </a:solidFill>
              </a:rPr>
              <a:t>представители РКЦ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202277" y="1730399"/>
            <a:ext cx="1600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6600"/>
                </a:solidFill>
              </a:rPr>
              <a:t>компатриоты,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44408" y="144016"/>
            <a:ext cx="698404" cy="812173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4089" y="4653136"/>
            <a:ext cx="4042127" cy="174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1188" y="2459770"/>
            <a:ext cx="4010371" cy="1886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80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azhnova\Desktop\РБЦ\Для сайта РБЦ\Новости\ТРАНСФЕР ЛУЧШИХ ПРАКТИК ПОДГОТОВКИ КВАЛИФИЦИРОВАННЫХ СПЕЦИАЛИСТОВ С УЧЕТОМ СТАНДАРТОВ WS\htmlimage 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8864" y="2031323"/>
            <a:ext cx="1768228" cy="117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http://pictogram-free.com/highresolution/l_1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606" y="1809336"/>
            <a:ext cx="534264" cy="53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ый треугольник 5"/>
          <p:cNvSpPr/>
          <p:nvPr/>
        </p:nvSpPr>
        <p:spPr>
          <a:xfrm rot="5400000">
            <a:off x="-46650" y="46650"/>
            <a:ext cx="1400944" cy="1307644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202630"/>
            <a:ext cx="5616624" cy="490066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Проект    </a:t>
            </a:r>
            <a:r>
              <a:rPr lang="ru-RU" sz="3200" b="1" dirty="0" smtClean="0">
                <a:solidFill>
                  <a:srgbClr val="008000"/>
                </a:solidFill>
              </a:rPr>
              <a:t>«Поколение ПРОФИ»</a:t>
            </a:r>
            <a:endParaRPr lang="ru-RU" sz="3200" b="1" dirty="0">
              <a:solidFill>
                <a:srgbClr val="008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-108520" y="1052736"/>
            <a:ext cx="2232248" cy="18722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              25.1 </a:t>
            </a:r>
          </a:p>
          <a:p>
            <a:pPr marL="0" indent="0" algn="r">
              <a:buNone/>
            </a:pPr>
            <a:r>
              <a:rPr lang="ru-RU" sz="1600" b="1" dirty="0" smtClean="0"/>
              <a:t>Организация прохождения специализированной подготовки и переподготовки педагогических кадров, включая мастеров П/О и наставников на производстве, задействованных в реализации проекта в рамках Базового центра </a:t>
            </a:r>
            <a:r>
              <a:rPr lang="en-US" sz="1600" b="1" dirty="0" smtClean="0"/>
              <a:t>WS</a:t>
            </a:r>
            <a:endParaRPr lang="ru-RU" sz="1600" b="1" dirty="0" smtClean="0"/>
          </a:p>
        </p:txBody>
      </p:sp>
      <p:sp>
        <p:nvSpPr>
          <p:cNvPr id="7" name="Прямоугольный треугольник 6"/>
          <p:cNvSpPr/>
          <p:nvPr/>
        </p:nvSpPr>
        <p:spPr>
          <a:xfrm rot="16200000">
            <a:off x="6889606" y="459103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rot="10800000" flipV="1">
            <a:off x="5942856" y="5554900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123728" y="908720"/>
            <a:ext cx="72008" cy="530000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1979712" y="1124744"/>
            <a:ext cx="288032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339752" y="908720"/>
            <a:ext cx="23042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6600"/>
                </a:solidFill>
                <a:latin typeface="Calibri" pitchFamily="34" charset="0"/>
                <a:ea typeface="Times New Roman" pitchFamily="18" charset="0"/>
                <a:cs typeface="ArialMT"/>
              </a:rPr>
              <a:t>30 мая 2017 </a:t>
            </a:r>
            <a:r>
              <a:rPr lang="ru-RU" sz="2000" b="1" dirty="0" smtClean="0">
                <a:solidFill>
                  <a:srgbClr val="006600"/>
                </a:solidFill>
                <a:latin typeface="Calibri" pitchFamily="34" charset="0"/>
                <a:ea typeface="Times New Roman" pitchFamily="18" charset="0"/>
                <a:cs typeface="ArialMT"/>
              </a:rPr>
              <a:t>года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Прямая соединительная линия 65"/>
          <p:cNvCxnSpPr>
            <a:endCxn id="30" idx="3"/>
          </p:cNvCxnSpPr>
          <p:nvPr/>
        </p:nvCxnSpPr>
        <p:spPr>
          <a:xfrm>
            <a:off x="6687511" y="526828"/>
            <a:ext cx="15401" cy="4964196"/>
          </a:xfrm>
          <a:prstGeom prst="line">
            <a:avLst/>
          </a:prstGeom>
          <a:solidFill>
            <a:srgbClr val="006600"/>
          </a:solidFill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Овал 66"/>
          <p:cNvSpPr/>
          <p:nvPr/>
        </p:nvSpPr>
        <p:spPr>
          <a:xfrm>
            <a:off x="6444208" y="1173468"/>
            <a:ext cx="288032" cy="216024"/>
          </a:xfrm>
          <a:prstGeom prst="ellipse">
            <a:avLst/>
          </a:prstGeom>
          <a:solidFill>
            <a:srgbClr val="0066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www.shareicon.net/data/2015/11/24/677243_man_512x5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0042" y="1124744"/>
            <a:ext cx="508411" cy="508411"/>
          </a:xfrm>
          <a:prstGeom prst="rect">
            <a:avLst/>
          </a:prstGeom>
          <a:noFill/>
        </p:spPr>
      </p:pic>
      <p:sp>
        <p:nvSpPr>
          <p:cNvPr id="73" name="Прямоугольник 72"/>
          <p:cNvSpPr/>
          <p:nvPr/>
        </p:nvSpPr>
        <p:spPr>
          <a:xfrm>
            <a:off x="6948264" y="1127882"/>
            <a:ext cx="20778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сертифицированный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эксперт,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207910" y="1173468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  Сессия</a:t>
            </a:r>
            <a:r>
              <a:rPr lang="en-US" b="1" dirty="0" smtClean="0"/>
              <a:t> </a:t>
            </a:r>
            <a:r>
              <a:rPr lang="ru-RU" b="1" dirty="0" smtClean="0"/>
              <a:t>«Трансфер лучших практик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/>
              <a:t> </a:t>
            </a:r>
            <a:r>
              <a:rPr lang="ru-RU" b="1" dirty="0" smtClean="0"/>
              <a:t> подготовки квалифицированных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/>
              <a:t> </a:t>
            </a:r>
            <a:r>
              <a:rPr lang="ru-RU" b="1" dirty="0" smtClean="0"/>
              <a:t> специалистов с учетом стандартов </a:t>
            </a:r>
            <a:r>
              <a:rPr lang="en-US" b="1" dirty="0" smtClean="0"/>
              <a:t>WS</a:t>
            </a:r>
            <a:r>
              <a:rPr lang="ru-RU" b="1" dirty="0" smtClean="0"/>
              <a:t>»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027986" y="1712657"/>
            <a:ext cx="20023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преподаватели,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мастера П/О, </a:t>
            </a:r>
            <a:r>
              <a:rPr lang="ru-RU" dirty="0" smtClean="0">
                <a:solidFill>
                  <a:srgbClr val="006600"/>
                </a:solidFill>
              </a:rPr>
              <a:t>79 чел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94400" y="5086683"/>
            <a:ext cx="288032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2650954" y="4686573"/>
            <a:ext cx="22322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ArialMT"/>
              </a:rPr>
              <a:t>декабрь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2017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ArialMT"/>
              </a:rPr>
              <a:t>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382432" y="5137081"/>
            <a:ext cx="4320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/>
              <a:t>  </a:t>
            </a:r>
            <a:r>
              <a:rPr lang="ru-RU" sz="2000" b="1" dirty="0" smtClean="0"/>
              <a:t>Тренинг «Управление стрессом и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/>
              <a:t>  сильными эмоциями» </a:t>
            </a:r>
          </a:p>
        </p:txBody>
      </p:sp>
      <p:sp>
        <p:nvSpPr>
          <p:cNvPr id="35" name="Овал 34"/>
          <p:cNvSpPr/>
          <p:nvPr/>
        </p:nvSpPr>
        <p:spPr>
          <a:xfrm>
            <a:off x="6444208" y="5383012"/>
            <a:ext cx="288032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142870" y="5302949"/>
            <a:ext cx="11178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тренеры 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Сбербанка</a:t>
            </a:r>
          </a:p>
        </p:txBody>
      </p:sp>
      <p:pic>
        <p:nvPicPr>
          <p:cNvPr id="25602" name="Picture 2" descr="https://www.shareicon.net/data/2015/11/24/677289_man_512x5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5197766"/>
            <a:ext cx="504056" cy="504056"/>
          </a:xfrm>
          <a:prstGeom prst="rect">
            <a:avLst/>
          </a:prstGeom>
          <a:noFill/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44408" y="144016"/>
            <a:ext cx="698404" cy="812173"/>
          </a:xfrm>
          <a:prstGeom prst="rect">
            <a:avLst/>
          </a:prstGeom>
        </p:spPr>
      </p:pic>
      <p:pic>
        <p:nvPicPr>
          <p:cNvPr id="1027" name="Picture 3" descr="C:\Users\Vazhnova\Desktop\РБЦ\Для сайта РБЦ\Новости\ТРАНСФЕР ЛУЧШИХ ПРАКТИК ПОДГОТОВКИ КВАЛИФИЦИРОВАННЫХ СПЕЦИАЛИСТОВ С УЧЕТОМ СТАНДАРТОВ WS\htmlimage (8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35267"/>
            <a:ext cx="1768228" cy="117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Vazhnova\Desktop\РБЦ\Для сайта РБЦ\Новости\ТРАНСФЕР ЛУЧШИХ ПРАКТИК ПОДГОТОВКИ КВАЛИФИЦИРОВАННЫХ СПЕЦИАЛИСТОВ С УЧЕТОМ СТАНДАРТОВ WS\htmlimage (1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4617" y="3276192"/>
            <a:ext cx="1758410" cy="117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Vazhnova\Desktop\РБЦ\Для сайта РБЦ\Новости\ТРАНСФЕР ЛУЧШИХ ПРАКТИК ПОДГОТОВКИ КВАЛИФИЦИРОВАННЫХ СПЕЦИАЛИСТОВ С УЧЕТОМ СТАНДАРТОВ WS\P113081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8150" y="3276192"/>
            <a:ext cx="1800200" cy="117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80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ый треугольник 5"/>
          <p:cNvSpPr/>
          <p:nvPr/>
        </p:nvSpPr>
        <p:spPr>
          <a:xfrm rot="5400000">
            <a:off x="-46650" y="46650"/>
            <a:ext cx="1400944" cy="1307644"/>
          </a:xfrm>
          <a:prstGeom prst="rt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rot="16200000">
            <a:off x="7081634" y="4997116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rot="10800000" flipV="1">
            <a:off x="6061213" y="5650938"/>
            <a:ext cx="3201144" cy="1307644"/>
          </a:xfrm>
          <a:prstGeom prst="rt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8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742" y="3429000"/>
            <a:ext cx="698404" cy="8121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34853" y="3134661"/>
            <a:ext cx="470914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black"/>
                </a:solidFill>
              </a:rPr>
              <a:t>Цель: Повышение профессионального уровня </a:t>
            </a:r>
            <a:r>
              <a:rPr lang="ru-RU" sz="2000" b="1" dirty="0">
                <a:solidFill>
                  <a:prstClr val="black"/>
                </a:solidFill>
              </a:rPr>
              <a:t>педагогических </a:t>
            </a:r>
            <a:r>
              <a:rPr lang="ru-RU" sz="2000" b="1" dirty="0" smtClean="0">
                <a:solidFill>
                  <a:prstClr val="black"/>
                </a:solidFill>
              </a:rPr>
              <a:t>работников ПОО </a:t>
            </a:r>
            <a:r>
              <a:rPr lang="ru-RU" sz="2000" b="1" dirty="0">
                <a:solidFill>
                  <a:prstClr val="black"/>
                </a:solidFill>
              </a:rPr>
              <a:t>ТО по внедрению в образовательный процесс лучших отечественных и мировых практик </a:t>
            </a:r>
            <a:r>
              <a:rPr lang="ru-RU" sz="2000" b="1" dirty="0" smtClean="0">
                <a:solidFill>
                  <a:prstClr val="black"/>
                </a:solidFill>
              </a:rPr>
              <a:t>для подготовки </a:t>
            </a:r>
            <a:r>
              <a:rPr lang="ru-RU" sz="2000" b="1" dirty="0">
                <a:solidFill>
                  <a:prstClr val="black"/>
                </a:solidFill>
              </a:rPr>
              <a:t>высококвалифицированных </a:t>
            </a:r>
            <a:r>
              <a:rPr lang="ru-RU" sz="2000" b="1" dirty="0" smtClean="0">
                <a:solidFill>
                  <a:prstClr val="black"/>
                </a:solidFill>
              </a:rPr>
              <a:t>специалистов </a:t>
            </a:r>
            <a:r>
              <a:rPr lang="ru-RU" sz="2000" b="1" dirty="0">
                <a:solidFill>
                  <a:prstClr val="black"/>
                </a:solidFill>
              </a:rPr>
              <a:t>и рабочих кадров по наиболее востребованным на рынке труда и перспективным профессиям из перечня ТОП-50 и ТОП-РЕГИОН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26788" y="893112"/>
            <a:ext cx="46153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prstClr val="black"/>
                </a:solidFill>
              </a:rPr>
              <a:t>Цель: обеспечение </a:t>
            </a:r>
            <a:r>
              <a:rPr lang="ru-RU" sz="2000" b="1" dirty="0">
                <a:solidFill>
                  <a:prstClr val="black"/>
                </a:solidFill>
              </a:rPr>
              <a:t>потребности промышленности (экономики) региона в высококвалифицированных кадрах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1525309" y="2748995"/>
            <a:ext cx="6648732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4746851" y="2636912"/>
            <a:ext cx="288032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36623" y="545021"/>
            <a:ext cx="32712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6600"/>
                </a:solidFill>
              </a:rPr>
              <a:t>Региональный стандарт </a:t>
            </a:r>
            <a:r>
              <a:rPr lang="ru-RU" sz="2400" b="1" dirty="0">
                <a:solidFill>
                  <a:srgbClr val="006600"/>
                </a:solidFill>
              </a:rPr>
              <a:t>кадрового обеспечения промышленного </a:t>
            </a:r>
            <a:r>
              <a:rPr lang="ru-RU" sz="2400" b="1" dirty="0" smtClean="0">
                <a:solidFill>
                  <a:srgbClr val="006600"/>
                </a:solidFill>
              </a:rPr>
              <a:t>роста в </a:t>
            </a:r>
            <a:r>
              <a:rPr lang="ru-RU" sz="2400" b="1" dirty="0">
                <a:solidFill>
                  <a:srgbClr val="006600"/>
                </a:solidFill>
              </a:rPr>
              <a:t>Тюменской области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1520" y="4700527"/>
            <a:ext cx="3271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3399"/>
                </a:solidFill>
              </a:rPr>
              <a:t>Региональный базовый центр</a:t>
            </a:r>
            <a:endParaRPr lang="ru-RU" sz="2400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95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515</Words>
  <Application>Microsoft Office PowerPoint</Application>
  <PresentationFormat>Экран (4:3)</PresentationFormat>
  <Paragraphs>82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Реализация  Регионального стандарта кадрового обеспечения промышленного роста в Тюменской области  через деятельность  РЕГИОНАЛЬНОГО БАЗОВОГО ЦЕНТРА                                                     Шпак Т.Е., директор ГАПОУ ТО                                     «Тюменский колледж водного транспорта» </vt:lpstr>
      <vt:lpstr>Слайд 2</vt:lpstr>
      <vt:lpstr>Проект    «Поколение ПРОФИ»</vt:lpstr>
      <vt:lpstr>Проект    «Поколение ПРОФИ»</vt:lpstr>
      <vt:lpstr>Проект    «Поколение ПРОФИ»</vt:lpstr>
      <vt:lpstr>Проект    «Поколение ПРОФИ»</vt:lpstr>
      <vt:lpstr>Проект    «Поколение ПРОФИ»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Региональный базовый центр</dc:title>
  <dc:creator>PBibl</dc:creator>
  <cp:lastModifiedBy>Пользователь Windows</cp:lastModifiedBy>
  <cp:revision>113</cp:revision>
  <dcterms:created xsi:type="dcterms:W3CDTF">2017-03-14T09:02:26Z</dcterms:created>
  <dcterms:modified xsi:type="dcterms:W3CDTF">2017-10-03T11:36:34Z</dcterms:modified>
</cp:coreProperties>
</file>