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7E680-4610-450A-AA4B-C4E424FDB84D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950BE-F868-45DC-844F-EF907DC80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39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950BE-F868-45DC-844F-EF907DC802A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4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509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441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492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542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421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0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996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096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01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678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993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404D9-2B50-4EE5-BE78-AD6A8BE1F054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CFBDA-5EAF-4701-8403-D7F8DFD01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5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Порядок согласования мероприятий по капитальному ремонту подведомственных ОУ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91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Порядок согласования мероприятий по капитальному ремонту подведомственных ОУ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1"/>
            <a:ext cx="8424936" cy="4997151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1400" dirty="0" smtClean="0"/>
              <a:t>1. «Градостроительный кодекс Российской Федерации» от 29.12.2004 N 190-ФЗ (ред. от 23.04.2018).</a:t>
            </a:r>
          </a:p>
          <a:p>
            <a:pPr marL="0" indent="0" algn="just">
              <a:buNone/>
            </a:pP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 smtClean="0"/>
              <a:t>2. Постановление Правительства РФ от 18.05.2009 N 427 (ред. от 13.12.2017) «О порядке проведения проверки достоверности определения сметной стоимости строительства, реконструкции, капитального ремонта объектов капитального строительства, работ по сохранению объектов культурного наследия (памятников истории и культуры) народов Российской Федерации, финансирование которых осуществляется с привлечением средств бюджетов бюджетной системы Российской Федерации, средств юридических лиц, созданных Российской Федерацией, субъектами Российской Федерации, муниципальными образованиями, юридических лиц, доля Российской Федерации, субъектов Российской Федерации, муниципальных образований в уставных (складочных) капиталах которых составляет более 50 процентов».</a:t>
            </a:r>
          </a:p>
          <a:p>
            <a:pPr marL="0" indent="0" algn="just">
              <a:buNone/>
            </a:pP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 smtClean="0"/>
              <a:t>3. Приказ Минстроя России от 12.05.2017 №783/</a:t>
            </a:r>
            <a:r>
              <a:rPr lang="ru-RU" sz="1400" dirty="0" err="1" smtClean="0"/>
              <a:t>пр</a:t>
            </a:r>
            <a:r>
              <a:rPr lang="ru-RU" sz="1400" dirty="0" smtClean="0"/>
              <a:t> «Об утверждении требований к формату электронных документов, представляемых для проведения государственной экспертизы проектной документации и (или) результатов инженерных изысканий и проверки достоверности определения сметной стоимости строительства, реконструкции, капитального ремонта объектов капитального строительства».</a:t>
            </a:r>
          </a:p>
          <a:p>
            <a:pPr marL="0" indent="0" algn="just">
              <a:buNone/>
            </a:pP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 smtClean="0"/>
              <a:t>4. Постановление Правительства Тюменской области от 30.12.2015 N 604-п (ред. от 29.06.2017) «Об утверждении Положения о предоставлении из областного бюджета субсидий государственным автономным и бюджетным учреждениям Тюменской области в соответствии с абзацем вторым пункта 1 статьи 78.1 Бюджетного кодекса Российской Федерации».</a:t>
            </a:r>
          </a:p>
          <a:p>
            <a:pPr marL="0" indent="0" algn="just">
              <a:buNone/>
            </a:pP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 smtClean="0"/>
              <a:t>5. Распоряжение Правительств Тюменской области от 10.02.2016 № 104-рп «О капитальном ремонте объектов недвижимого имущества, находящегося в собственности Тюменской области».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23528" y="960287"/>
            <a:ext cx="8424936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 smtClean="0"/>
              <a:t>Нормативно-правовое регулирование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6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3528" y="548680"/>
            <a:ext cx="8424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085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Порядок согласования мероприятий по капитальному ремонту подведомственных ОУ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3528" y="548680"/>
            <a:ext cx="8424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3528" y="836712"/>
            <a:ext cx="842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/>
            <a:r>
              <a:rPr lang="ru-RU" sz="1400" dirty="0" smtClean="0"/>
              <a:t>Необходимость разработки проектной документации регламентирована пунктом 12.2. статьи 48 Градостроительного кодекса Российской Федерации:</a:t>
            </a:r>
          </a:p>
          <a:p>
            <a:pPr indent="361950" algn="just"/>
            <a:r>
              <a:rPr lang="ru-RU" sz="1400" i="1" dirty="0" smtClean="0">
                <a:solidFill>
                  <a:schemeClr val="accent2"/>
                </a:solidFill>
              </a:rPr>
              <a:t>«В случае проведения капитального ремонта объектов капитального строительства осуществляется подготовка отдельных разделов проектной документации на основании задания застройщика или технического заказчика в зависимости от содержания работ, выполняемых при капитальном ремонте объектов капитального строительства».</a:t>
            </a:r>
          </a:p>
          <a:p>
            <a:pPr algn="just"/>
            <a:endParaRPr lang="ru-RU" sz="1400" i="1" dirty="0" smtClean="0">
              <a:solidFill>
                <a:schemeClr val="accent2"/>
              </a:solidFill>
            </a:endParaRPr>
          </a:p>
          <a:p>
            <a:pPr indent="361950" algn="just"/>
            <a:r>
              <a:rPr lang="ru-RU" sz="1400" i="1" dirty="0" smtClean="0"/>
              <a:t>В соответствии с пунктом 4 статьи 48 Кодекса</a:t>
            </a:r>
            <a:r>
              <a:rPr lang="ru-RU" sz="1400" i="1" dirty="0" smtClean="0">
                <a:solidFill>
                  <a:schemeClr val="accent2"/>
                </a:solidFill>
              </a:rPr>
              <a:t> «Работы по договорам о подготовке проектной документации должны выполняться только индивидуальными предпринимателями или юридическими лицами, которые являются членами саморегулируемых организаций в области архитектурно-строительного проектирования, если иное не предусмотрено настоящей статьей. Выполнение работ по подготовке проектной документации по таким договорам обеспечивается специалистами по организации архитектурно-строительного проектирования (главными инженерами проектов, главными архитекторами проектов). Работы по договорам о подготовке проектной документации, заключенным с иными лицами, могут выполняться индивидуальными предпринимателями или юридическими лицами, не являющимися членами таких саморегулируемых организаций».</a:t>
            </a:r>
          </a:p>
          <a:p>
            <a:pPr indent="361950" algn="just"/>
            <a:endParaRPr lang="ru-RU" sz="1400" i="1" dirty="0" smtClean="0">
              <a:solidFill>
                <a:schemeClr val="accent2"/>
              </a:solidFill>
            </a:endParaRPr>
          </a:p>
          <a:p>
            <a:pPr indent="361950" algn="just"/>
            <a:r>
              <a:rPr lang="ru-RU" sz="1400" i="1" dirty="0" smtClean="0"/>
              <a:t>Пунктом 5 статьи 48 Кодекса установлено, что</a:t>
            </a:r>
            <a:r>
              <a:rPr lang="ru-RU" sz="1400" i="1" dirty="0" smtClean="0">
                <a:solidFill>
                  <a:schemeClr val="accent2"/>
                </a:solidFill>
              </a:rPr>
              <a:t> «застройщик вправе выполнить подготовку проектной документации самостоятельно при условии, что он является членом саморегулируемой организации в области архитектурно-строительного проектирования, либо </a:t>
            </a:r>
            <a:r>
              <a:rPr lang="ru-RU" sz="1400" b="1" i="1" dirty="0" smtClean="0">
                <a:solidFill>
                  <a:schemeClr val="accent2"/>
                </a:solidFill>
              </a:rPr>
              <a:t>с привлечением иных лиц по договору подряда на подготовку проектной документации</a:t>
            </a:r>
            <a:r>
              <a:rPr lang="ru-RU" sz="1400" i="1" dirty="0" smtClean="0">
                <a:solidFill>
                  <a:schemeClr val="accent2"/>
                </a:solidFill>
              </a:rPr>
              <a:t>».</a:t>
            </a:r>
          </a:p>
          <a:p>
            <a:pPr indent="361950" algn="just"/>
            <a:endParaRPr lang="ru-RU" sz="1400" i="1" dirty="0">
              <a:solidFill>
                <a:schemeClr val="accent2"/>
              </a:solidFill>
            </a:endParaRPr>
          </a:p>
          <a:p>
            <a:pPr indent="361950" algn="just"/>
            <a:r>
              <a:rPr lang="ru-RU" sz="1400" i="1" dirty="0" smtClean="0">
                <a:solidFill>
                  <a:schemeClr val="accent2"/>
                </a:solidFill>
              </a:rPr>
              <a:t>Подготовка проектной документации осуществляется на основании задания застройщика или технического заказчика (при подготовке проектной документации на основании договора подряда на подготовку проектной документации), результатов инженерных изысканий, информации, указанной в градостроительном плане земельного участка</a:t>
            </a:r>
          </a:p>
        </p:txBody>
      </p:sp>
    </p:spTree>
    <p:extLst>
      <p:ext uri="{BB962C8B-B14F-4D97-AF65-F5344CB8AC3E}">
        <p14:creationId xmlns:p14="http://schemas.microsoft.com/office/powerpoint/2010/main" val="2502123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Порядок согласования мероприятий по капитальному ремонту подведомственных ОУ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3528" y="548680"/>
            <a:ext cx="8424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9552" y="5445224"/>
            <a:ext cx="8280920" cy="307777"/>
          </a:xfrm>
          <a:prstGeom prst="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Подготовка проектной документации</a:t>
            </a:r>
            <a:endParaRPr lang="ru-RU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785172"/>
            <a:ext cx="4068452" cy="1815882"/>
          </a:xfrm>
          <a:prstGeom prst="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 счет субсидии ДОН ТО, предусмотренной ОУ в рамках постановления Правительства ТО № 604-п:</a:t>
            </a:r>
          </a:p>
          <a:p>
            <a:pPr algn="ctr"/>
            <a:r>
              <a:rPr lang="ru-RU" sz="1400" i="1" dirty="0" smtClean="0">
                <a:solidFill>
                  <a:schemeClr val="accent2"/>
                </a:solidFill>
              </a:rPr>
              <a:t>решение о предоставлении субсидии принимается в пределах средств областного бюджета, предусмотренных на вышеуказанные цели в государственной программе Тюменской области, либо выделенных учреждению уполномоченным органом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08004" y="2789733"/>
            <a:ext cx="4140460" cy="1384995"/>
          </a:xfrm>
          <a:prstGeom prst="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 счет экономии средств по </a:t>
            </a:r>
            <a:r>
              <a:rPr lang="ru-RU" sz="1400" dirty="0"/>
              <a:t>итогам исполнения государственного </a:t>
            </a:r>
            <a:r>
              <a:rPr lang="ru-RU" sz="1400" dirty="0" smtClean="0"/>
              <a:t>задания или внебюджетных источников ОУ</a:t>
            </a:r>
          </a:p>
          <a:p>
            <a:pPr algn="ctr"/>
            <a:r>
              <a:rPr lang="ru-RU" sz="1400" i="1" dirty="0" smtClean="0">
                <a:solidFill>
                  <a:schemeClr val="accent2"/>
                </a:solidFill>
              </a:rPr>
              <a:t>решение о подготовке проектной документации принимается руководителем ОУ по согласованию с ДОН ТО</a:t>
            </a:r>
            <a:endParaRPr lang="ru-RU" sz="1400" i="1" dirty="0">
              <a:solidFill>
                <a:schemeClr val="accent2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518216" y="1931529"/>
            <a:ext cx="0" cy="8536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08628" y="1921663"/>
            <a:ext cx="0" cy="8635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67544" y="1621028"/>
            <a:ext cx="8280920" cy="307777"/>
          </a:xfrm>
          <a:prstGeom prst="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Подготовка задания на проектирование</a:t>
            </a:r>
            <a:endParaRPr lang="ru-RU" sz="14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2501770" y="4590245"/>
            <a:ext cx="8358" cy="8607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8" idx="2"/>
          </p:cNvCxnSpPr>
          <p:nvPr/>
        </p:nvCxnSpPr>
        <p:spPr>
          <a:xfrm>
            <a:off x="6678234" y="4174728"/>
            <a:ext cx="6129" cy="12704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418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Порядок согласования мероприятий по капитальному ремонту подведомственных ОУ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3528" y="548680"/>
            <a:ext cx="8424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7544" y="764704"/>
            <a:ext cx="828092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Проектирование</a:t>
            </a:r>
          </a:p>
          <a:p>
            <a:pPr algn="ctr"/>
            <a:r>
              <a:rPr lang="ru-RU" sz="1200" dirty="0" smtClean="0"/>
              <a:t>(распоряжение Правительства Тюменской области  от 10.02.2016 № 104-рп</a:t>
            </a:r>
            <a:endParaRPr lang="ru-RU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499328" y="4146665"/>
            <a:ext cx="4039945" cy="646331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ДОН ТО </a:t>
            </a:r>
            <a:r>
              <a:rPr lang="ru-RU" b="0" dirty="0"/>
              <a:t>принимает решение о предоставлении государственному учреждению субсидии, заключает  соглашение о предоставлении субсидии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556793"/>
            <a:ext cx="8280920" cy="646331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ГОУ</a:t>
            </a:r>
            <a:r>
              <a:rPr lang="ru-RU" sz="1200" dirty="0" smtClean="0"/>
              <a:t> осуществляет подготовку пояснительной записки, содержащей обоснование необходимости проведения капитального ремонта, и задания на осуществление работ по капитальному ремонту по форме согласно приложению № 1 к распоряжению и </a:t>
            </a:r>
            <a:r>
              <a:rPr lang="ru-RU" sz="1200" b="1" dirty="0" smtClean="0"/>
              <a:t>направляет</a:t>
            </a:r>
            <a:r>
              <a:rPr lang="ru-RU" sz="1200" dirty="0" smtClean="0"/>
              <a:t> их </a:t>
            </a:r>
            <a:r>
              <a:rPr lang="ru-RU" sz="1200" b="1" dirty="0" smtClean="0"/>
              <a:t>в ДОН ТО</a:t>
            </a:r>
            <a:endParaRPr lang="ru-RU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7544" y="2348881"/>
            <a:ext cx="8280920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Согласование ДОН ТО </a:t>
            </a:r>
            <a:r>
              <a:rPr lang="ru-RU" b="0" dirty="0"/>
              <a:t>пояснительной записки и задания </a:t>
            </a:r>
            <a:r>
              <a:rPr lang="ru-RU" dirty="0"/>
              <a:t>(3 дня), направление в ГОУ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3355" y="2786445"/>
            <a:ext cx="8280920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ГОУ </a:t>
            </a:r>
            <a:r>
              <a:rPr lang="ru-RU" b="0" dirty="0"/>
              <a:t>направляет пояснительную записку и задание </a:t>
            </a:r>
            <a:r>
              <a:rPr lang="ru-RU" dirty="0"/>
              <a:t>в ГКУ ТО «УКС» (1 день)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7544" y="3179764"/>
            <a:ext cx="8280920" cy="830997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ГКУ ТО «УКС» </a:t>
            </a:r>
            <a:r>
              <a:rPr lang="ru-RU" b="0" dirty="0"/>
              <a:t>обеспечивает составление дефектной ведомости (ведомости объемов работ) и задания на проектирование по форме согласно приложению № 2 к распоряжению № 104-рп, на основании которого готовит расчет начальной (максимальной) цены контракта на разработку проектной документации или отдельных разделов проектной документации </a:t>
            </a:r>
            <a:r>
              <a:rPr lang="ru-RU" dirty="0"/>
              <a:t>(15 дней) </a:t>
            </a:r>
            <a:r>
              <a:rPr lang="ru-RU" b="0" dirty="0"/>
              <a:t>и</a:t>
            </a:r>
            <a:r>
              <a:rPr lang="ru-RU" dirty="0"/>
              <a:t> направляет в ДОН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08519" y="4140807"/>
            <a:ext cx="4039945" cy="646331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ДОН ТО </a:t>
            </a:r>
            <a:r>
              <a:rPr lang="ru-RU" b="0" dirty="0"/>
              <a:t>направляет документы в ГОУ для организации закупки за </a:t>
            </a:r>
            <a:r>
              <a:rPr lang="ru-RU" b="0" dirty="0" smtClean="0"/>
              <a:t>счет экономии средств </a:t>
            </a:r>
            <a:r>
              <a:rPr lang="ru-RU" b="0" dirty="0"/>
              <a:t>по итогам исполнения государственного </a:t>
            </a:r>
            <a:r>
              <a:rPr lang="ru-RU" b="0" dirty="0" smtClean="0"/>
              <a:t>задания </a:t>
            </a:r>
            <a:r>
              <a:rPr lang="ru-RU" b="0" dirty="0"/>
              <a:t>или внебюджетных источников 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423795" y="2204865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4423795" y="2635070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4403730" y="3063444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2336003" y="4010761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6548471" y="4010761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2323118" y="4792996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6548471" y="4806314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99329" y="4928503"/>
            <a:ext cx="8249136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ГОУ </a:t>
            </a:r>
            <a:r>
              <a:rPr lang="ru-RU" b="0" dirty="0"/>
              <a:t>- проведение закупки, </a:t>
            </a:r>
            <a:r>
              <a:rPr lang="ru-RU" b="0" dirty="0" smtClean="0"/>
              <a:t>заключение договора, проектирование</a:t>
            </a:r>
            <a:endParaRPr lang="ru-RU" b="0" dirty="0"/>
          </a:p>
        </p:txBody>
      </p:sp>
      <p:sp>
        <p:nvSpPr>
          <p:cNvPr id="35" name="Стрелка вниз 34"/>
          <p:cNvSpPr/>
          <p:nvPr/>
        </p:nvSpPr>
        <p:spPr>
          <a:xfrm>
            <a:off x="4443877" y="5205502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99328" y="5309233"/>
            <a:ext cx="8244947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 smtClean="0"/>
              <a:t>ГОУ – </a:t>
            </a:r>
            <a:r>
              <a:rPr lang="ru-RU" b="0" dirty="0" smtClean="0"/>
              <a:t>направление проектной документации </a:t>
            </a:r>
            <a:r>
              <a:rPr lang="ru-RU" dirty="0" smtClean="0"/>
              <a:t>в ГКУ ТО «УКС» </a:t>
            </a:r>
            <a:r>
              <a:rPr lang="ru-RU" b="0" dirty="0" smtClean="0"/>
              <a:t>на проверку </a:t>
            </a:r>
            <a:r>
              <a:rPr lang="ru-RU" dirty="0" smtClean="0"/>
              <a:t>(15 дней)</a:t>
            </a:r>
            <a:endParaRPr lang="ru-RU" dirty="0"/>
          </a:p>
        </p:txBody>
      </p:sp>
      <p:sp>
        <p:nvSpPr>
          <p:cNvPr id="37" name="Стрелка вниз 36"/>
          <p:cNvSpPr/>
          <p:nvPr/>
        </p:nvSpPr>
        <p:spPr>
          <a:xfrm>
            <a:off x="4459768" y="5586232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99328" y="5711698"/>
            <a:ext cx="8280920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 smtClean="0"/>
              <a:t>ГОУ – </a:t>
            </a:r>
            <a:r>
              <a:rPr lang="ru-RU" b="0" dirty="0" smtClean="0"/>
              <a:t>направление проектной документации </a:t>
            </a:r>
            <a:r>
              <a:rPr lang="ru-RU" dirty="0" smtClean="0"/>
              <a:t>в ГАУ ТО «УГЭППД» </a:t>
            </a:r>
            <a:r>
              <a:rPr lang="ru-RU" b="0" dirty="0" smtClean="0"/>
              <a:t>на проверку </a:t>
            </a:r>
            <a:r>
              <a:rPr lang="ru-RU" dirty="0" smtClean="0"/>
              <a:t>(30 дней)</a:t>
            </a:r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4459768" y="6001040"/>
            <a:ext cx="360040" cy="98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5123" y="6111265"/>
            <a:ext cx="8280920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 smtClean="0"/>
              <a:t>ГОУ – </a:t>
            </a:r>
            <a:r>
              <a:rPr lang="ru-RU" b="0" dirty="0" smtClean="0"/>
              <a:t>направление проектной документации </a:t>
            </a:r>
            <a:r>
              <a:rPr lang="ru-RU" dirty="0" smtClean="0"/>
              <a:t>в ГКУ ТО «УКС</a:t>
            </a:r>
            <a:r>
              <a:rPr lang="ru-RU" b="0" dirty="0" smtClean="0"/>
              <a:t>» для расчета НМЦК </a:t>
            </a:r>
            <a:r>
              <a:rPr lang="ru-RU" dirty="0" smtClean="0"/>
              <a:t>(10дней)</a:t>
            </a:r>
            <a:endParaRPr lang="ru-RU" dirty="0"/>
          </a:p>
        </p:txBody>
      </p:sp>
      <p:sp>
        <p:nvSpPr>
          <p:cNvPr id="39" name="Стрелка вниз 38"/>
          <p:cNvSpPr/>
          <p:nvPr/>
        </p:nvSpPr>
        <p:spPr>
          <a:xfrm>
            <a:off x="6548471" y="6391506"/>
            <a:ext cx="360040" cy="353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2339280" y="6388264"/>
            <a:ext cx="360040" cy="353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299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Порядок согласования мероприятий по капитальному ремонту подведомственных ОУ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3528" y="548680"/>
            <a:ext cx="8424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7544" y="764704"/>
            <a:ext cx="828092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Капитальный ремонт</a:t>
            </a:r>
          </a:p>
          <a:p>
            <a:pPr algn="ctr"/>
            <a:r>
              <a:rPr lang="ru-RU" sz="1200" dirty="0" smtClean="0"/>
              <a:t>(распоряжение Правительства Тюменской области  от 10.02.2016 № 104-рп</a:t>
            </a:r>
            <a:endParaRPr lang="ru-RU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467544" y="3212976"/>
            <a:ext cx="8280920" cy="461665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 smtClean="0"/>
              <a:t>ГОУ </a:t>
            </a:r>
            <a:r>
              <a:rPr lang="ru-RU" b="0" dirty="0" smtClean="0"/>
              <a:t>- проведение закупки, заключение договора на СМР, заключение договора на строительный контроль с ГКУ ТО «УКС», выполнение работ</a:t>
            </a:r>
            <a:endParaRPr lang="ru-RU" b="0" dirty="0"/>
          </a:p>
        </p:txBody>
      </p:sp>
      <p:sp>
        <p:nvSpPr>
          <p:cNvPr id="18" name="TextBox 17"/>
          <p:cNvSpPr txBox="1"/>
          <p:nvPr/>
        </p:nvSpPr>
        <p:spPr>
          <a:xfrm>
            <a:off x="463355" y="3947045"/>
            <a:ext cx="8280920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 smtClean="0"/>
              <a:t>ГОУ, ГКУ ТО «УКС</a:t>
            </a:r>
            <a:r>
              <a:rPr lang="ru-RU" b="0" dirty="0" smtClean="0"/>
              <a:t>» - Приёмка результатов выполненных работ</a:t>
            </a:r>
            <a:endParaRPr lang="ru-RU" b="0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4403730" y="3701352"/>
            <a:ext cx="360040" cy="2372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63355" y="2321624"/>
            <a:ext cx="4072641" cy="646331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ДОН ТО </a:t>
            </a:r>
            <a:r>
              <a:rPr lang="ru-RU" b="0" dirty="0"/>
              <a:t>принимает решение о предоставлении государственному учреждению субсидии, заключает  соглашение о предоставлении субсидии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08004" y="2315766"/>
            <a:ext cx="4104487" cy="646331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/>
              <a:t>ДОН ТО </a:t>
            </a:r>
            <a:r>
              <a:rPr lang="ru-RU" b="0" dirty="0"/>
              <a:t>направляет документы в ГОУ для организации закупки за </a:t>
            </a:r>
            <a:r>
              <a:rPr lang="ru-RU" b="0" dirty="0" smtClean="0"/>
              <a:t>счет экономии средств по итогам исполнения ГЗ или </a:t>
            </a:r>
            <a:r>
              <a:rPr lang="ru-RU" b="0" dirty="0"/>
              <a:t>внебюджетных источников ОУ</a:t>
            </a:r>
          </a:p>
        </p:txBody>
      </p:sp>
      <p:sp>
        <p:nvSpPr>
          <p:cNvPr id="39" name="Стрелка вниз 38"/>
          <p:cNvSpPr/>
          <p:nvPr/>
        </p:nvSpPr>
        <p:spPr>
          <a:xfrm>
            <a:off x="2287145" y="2967955"/>
            <a:ext cx="360040" cy="2154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6512498" y="2981273"/>
            <a:ext cx="360040" cy="2020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6493500" y="1960724"/>
            <a:ext cx="360040" cy="353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низ 41"/>
          <p:cNvSpPr/>
          <p:nvPr/>
        </p:nvSpPr>
        <p:spPr>
          <a:xfrm>
            <a:off x="2284309" y="1957482"/>
            <a:ext cx="360040" cy="353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63355" y="1683725"/>
            <a:ext cx="8280920" cy="276999"/>
          </a:xfrm>
          <a:prstGeom prst="rect">
            <a:avLst/>
          </a:prstGeom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dirty="0" smtClean="0"/>
              <a:t>ДОН ТО - </a:t>
            </a:r>
            <a:r>
              <a:rPr lang="ru-RU" b="0" dirty="0" smtClean="0"/>
              <a:t>получение НМЦК на выполнение работ</a:t>
            </a:r>
            <a:endParaRPr lang="ru-RU" b="0" dirty="0"/>
          </a:p>
        </p:txBody>
      </p:sp>
      <p:sp>
        <p:nvSpPr>
          <p:cNvPr id="45" name="TextBox 44"/>
          <p:cNvSpPr txBox="1"/>
          <p:nvPr/>
        </p:nvSpPr>
        <p:spPr>
          <a:xfrm>
            <a:off x="461841" y="4725144"/>
            <a:ext cx="8280920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В целях своевременного планирования и формирования бюджета на следующий финансовый год необходимо завершение работ по разработке проектной документации </a:t>
            </a:r>
            <a:r>
              <a:rPr lang="ru-RU" sz="1600" b="1" dirty="0" smtClean="0">
                <a:solidFill>
                  <a:srgbClr val="FF0000"/>
                </a:solidFill>
              </a:rPr>
              <a:t>до 10 июня</a:t>
            </a:r>
            <a:r>
              <a:rPr lang="ru-RU" sz="1600" dirty="0" smtClean="0">
                <a:solidFill>
                  <a:srgbClr val="FF0000"/>
                </a:solidFill>
              </a:rPr>
              <a:t> текущего финансового года.</a:t>
            </a:r>
          </a:p>
        </p:txBody>
      </p:sp>
    </p:spTree>
    <p:extLst>
      <p:ext uri="{BB962C8B-B14F-4D97-AF65-F5344CB8AC3E}">
        <p14:creationId xmlns:p14="http://schemas.microsoft.com/office/powerpoint/2010/main" val="2248244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Порядок согласования мероприятий по капитальному ремонту подведомственных ОУ</a:t>
            </a:r>
            <a:endParaRPr lang="ru-RU" sz="1600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3528" y="548680"/>
            <a:ext cx="8424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3528" y="764704"/>
            <a:ext cx="842493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Перечень документов, направляемых на проверку достоверности сметной стоимости в государственную экспертизу</a:t>
            </a:r>
          </a:p>
          <a:p>
            <a:pPr algn="ctr"/>
            <a:r>
              <a:rPr lang="ru-RU" sz="1200" dirty="0" smtClean="0"/>
              <a:t>(постановление Правительства РФ от 18.05.2009 № 427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367190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/>
            <a:r>
              <a:rPr lang="ru-RU" sz="1200" b="1" i="1" dirty="0" smtClean="0">
                <a:solidFill>
                  <a:schemeClr val="accent2"/>
                </a:solidFill>
              </a:rPr>
              <a:t>1. Заявление</a:t>
            </a:r>
            <a:r>
              <a:rPr lang="ru-RU" sz="1200" i="1" dirty="0" smtClean="0">
                <a:solidFill>
                  <a:schemeClr val="accent2"/>
                </a:solidFill>
              </a:rPr>
              <a:t> </a:t>
            </a:r>
            <a:r>
              <a:rPr lang="ru-RU" sz="1200" i="1" dirty="0">
                <a:solidFill>
                  <a:schemeClr val="accent2"/>
                </a:solidFill>
              </a:rPr>
              <a:t>на имя руководителя ГАУ ТО «УГЭПД» о проведении проверки достоверности определения сметной стоимости, подписанное застройщиком (техническим заказчиком</a:t>
            </a:r>
            <a:r>
              <a:rPr lang="ru-RU" sz="1200" i="1" dirty="0" smtClean="0">
                <a:solidFill>
                  <a:schemeClr val="accent2"/>
                </a:solidFill>
              </a:rPr>
              <a:t>) по форме №1.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2. </a:t>
            </a:r>
            <a:r>
              <a:rPr lang="ru-RU" sz="1200" b="1" i="1" dirty="0" smtClean="0">
                <a:solidFill>
                  <a:schemeClr val="accent2"/>
                </a:solidFill>
              </a:rPr>
              <a:t>Ведомости объемов работ</a:t>
            </a:r>
            <a:r>
              <a:rPr lang="ru-RU" sz="1200" i="1" dirty="0" smtClean="0">
                <a:solidFill>
                  <a:schemeClr val="accent2"/>
                </a:solidFill>
              </a:rPr>
              <a:t>, учтенных в сметных расчетах.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3. </a:t>
            </a:r>
            <a:r>
              <a:rPr lang="ru-RU" sz="1200" b="1" i="1" dirty="0" smtClean="0">
                <a:solidFill>
                  <a:schemeClr val="accent2"/>
                </a:solidFill>
              </a:rPr>
              <a:t>Доверенность</a:t>
            </a:r>
            <a:r>
              <a:rPr lang="ru-RU" sz="1200" i="1" dirty="0" smtClean="0">
                <a:solidFill>
                  <a:schemeClr val="accent2"/>
                </a:solidFill>
              </a:rPr>
              <a:t> на право представления интересов застройщика (технического заказчика) (если заявитель не является застройщиком (техническим заказчиком)), по прилагаемому образцу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4. </a:t>
            </a:r>
            <a:r>
              <a:rPr lang="ru-RU" sz="1200" b="1" i="1" dirty="0" smtClean="0">
                <a:solidFill>
                  <a:schemeClr val="accent2"/>
                </a:solidFill>
              </a:rPr>
              <a:t>Решение</a:t>
            </a:r>
            <a:r>
              <a:rPr lang="ru-RU" sz="1200" i="1" dirty="0" smtClean="0">
                <a:solidFill>
                  <a:schemeClr val="accent2"/>
                </a:solidFill>
              </a:rPr>
              <a:t> по объекту капитального строительства государственной собственности ТО - </a:t>
            </a:r>
            <a:r>
              <a:rPr lang="ru-RU" sz="1200" b="1" i="1" dirty="0" smtClean="0">
                <a:solidFill>
                  <a:schemeClr val="accent2"/>
                </a:solidFill>
              </a:rPr>
              <a:t>решение о подготовке и реализации бюджетных инвестиций</a:t>
            </a:r>
            <a:r>
              <a:rPr lang="ru-RU" sz="1200" i="1" dirty="0" smtClean="0">
                <a:solidFill>
                  <a:schemeClr val="accent2"/>
                </a:solidFill>
              </a:rPr>
              <a:t> в объекты государственной собственности ТО, принятое в установленном порядке (государственная программа Тюменской области, соглашение о предоставлении субсидии).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5. </a:t>
            </a:r>
            <a:r>
              <a:rPr lang="ru-RU" sz="1200" b="1" i="1" dirty="0" smtClean="0">
                <a:solidFill>
                  <a:schemeClr val="accent2"/>
                </a:solidFill>
              </a:rPr>
              <a:t>Письмо</a:t>
            </a:r>
            <a:r>
              <a:rPr lang="ru-RU" sz="1200" i="1" dirty="0" smtClean="0">
                <a:solidFill>
                  <a:schemeClr val="accent2"/>
                </a:solidFill>
              </a:rPr>
              <a:t> на имя руководителя ГАУ ТО «УГЭПД» </a:t>
            </a:r>
            <a:r>
              <a:rPr lang="ru-RU" sz="1200" b="1" i="1" dirty="0" smtClean="0">
                <a:solidFill>
                  <a:schemeClr val="accent2"/>
                </a:solidFill>
              </a:rPr>
              <a:t>о предполагаемых источниках финансирования </a:t>
            </a:r>
            <a:r>
              <a:rPr lang="ru-RU" sz="1200" i="1" dirty="0" smtClean="0">
                <a:solidFill>
                  <a:schemeClr val="accent2"/>
                </a:solidFill>
              </a:rPr>
              <a:t>и подтверждении стоимости строительства объекта капитального строительства: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в отношении объектов капитального строительства государственной собственности ТО - письмо, подписанное директором Департамента </a:t>
            </a:r>
            <a:r>
              <a:rPr lang="ru-RU" sz="1200" i="1" dirty="0" smtClean="0">
                <a:solidFill>
                  <a:srgbClr val="FF0000"/>
                </a:solidFill>
              </a:rPr>
              <a:t>(в случае отсутствия решений, указанных в пункте 4, а также в случае превышения сметной стоимости объекта капитального строительства, установленной соответствующим решением) </a:t>
            </a:r>
            <a:r>
              <a:rPr lang="ru-RU" sz="1200" i="1" dirty="0" smtClean="0">
                <a:solidFill>
                  <a:schemeClr val="accent2"/>
                </a:solidFill>
              </a:rPr>
              <a:t>по прилагаемому образцу.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6. </a:t>
            </a:r>
            <a:r>
              <a:rPr lang="ru-RU" sz="1200" b="1" i="1" dirty="0" smtClean="0">
                <a:solidFill>
                  <a:schemeClr val="accent2"/>
                </a:solidFill>
              </a:rPr>
              <a:t>Решение</a:t>
            </a:r>
            <a:r>
              <a:rPr lang="ru-RU" sz="1200" i="1" dirty="0" smtClean="0">
                <a:solidFill>
                  <a:schemeClr val="accent2"/>
                </a:solidFill>
              </a:rPr>
              <a:t> согласно требованиям подпункта «и» пункта 8 Положения - </a:t>
            </a:r>
            <a:r>
              <a:rPr lang="ru-RU" sz="1200" i="1" dirty="0" smtClean="0">
                <a:solidFill>
                  <a:srgbClr val="FF0000"/>
                </a:solidFill>
              </a:rPr>
              <a:t>в случае подготовки проектной документации в отношении отдельного этапа капитального ремонта</a:t>
            </a:r>
            <a:r>
              <a:rPr lang="ru-RU" sz="1200" i="1" dirty="0" smtClean="0">
                <a:solidFill>
                  <a:schemeClr val="accent2"/>
                </a:solidFill>
              </a:rPr>
              <a:t> объекта капитального строительства.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7. </a:t>
            </a:r>
            <a:r>
              <a:rPr lang="ru-RU" sz="1200" b="1" i="1" dirty="0" smtClean="0">
                <a:solidFill>
                  <a:schemeClr val="accent2"/>
                </a:solidFill>
              </a:rPr>
              <a:t>Смета</a:t>
            </a:r>
            <a:r>
              <a:rPr lang="ru-RU" sz="1200" i="1" dirty="0" smtClean="0">
                <a:solidFill>
                  <a:schemeClr val="accent2"/>
                </a:solidFill>
              </a:rPr>
              <a:t> на капитальный ремонт, согласованная на предмет установления предполагаемой (предельной) стоимости капитального ремонта директором ДОН ТО по прилагаемому образцу.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8. </a:t>
            </a:r>
            <a:r>
              <a:rPr lang="ru-RU" sz="1200" b="1" i="1" dirty="0" smtClean="0">
                <a:solidFill>
                  <a:schemeClr val="accent2"/>
                </a:solidFill>
              </a:rPr>
              <a:t>Акт технического осмотра объекта </a:t>
            </a:r>
            <a:r>
              <a:rPr lang="ru-RU" sz="1200" i="1" dirty="0" smtClean="0">
                <a:solidFill>
                  <a:schemeClr val="accent2"/>
                </a:solidFill>
              </a:rPr>
              <a:t>капитального строительства, соответствующий требованиям подпункта «в» пункта 8(2) Положения и ГОСТ31937-2011.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9. </a:t>
            </a:r>
            <a:r>
              <a:rPr lang="ru-RU" sz="1200" b="1" i="1" dirty="0" smtClean="0">
                <a:solidFill>
                  <a:schemeClr val="accent2"/>
                </a:solidFill>
              </a:rPr>
              <a:t>Дефектная ведомость</a:t>
            </a:r>
            <a:r>
              <a:rPr lang="ru-RU" sz="1200" i="1" dirty="0" smtClean="0">
                <a:solidFill>
                  <a:schemeClr val="accent2"/>
                </a:solidFill>
              </a:rPr>
              <a:t>, соответствующая требованиям подпункта «г» пункта 8(2) Положения по прилагаемому образцу (рекомендуемый).</a:t>
            </a:r>
          </a:p>
          <a:p>
            <a:pPr indent="361950" algn="just"/>
            <a:r>
              <a:rPr lang="ru-RU" sz="1200" i="1" dirty="0" smtClean="0">
                <a:solidFill>
                  <a:schemeClr val="accent2"/>
                </a:solidFill>
              </a:rPr>
              <a:t>10. </a:t>
            </a:r>
            <a:r>
              <a:rPr lang="ru-RU" sz="1200" b="1" i="1" dirty="0" smtClean="0">
                <a:solidFill>
                  <a:schemeClr val="accent2"/>
                </a:solidFill>
              </a:rPr>
              <a:t>Иные разделы </a:t>
            </a:r>
            <a:r>
              <a:rPr lang="ru-RU" sz="1200" i="1" dirty="0" smtClean="0">
                <a:solidFill>
                  <a:schemeClr val="accent2"/>
                </a:solidFill>
              </a:rPr>
              <a:t>проектной документации (помимо сметной документации) - в случае если на основании задания застройщика или технического заказчика осуществлена подготовка иных разделов проектной документации.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28" y="5949280"/>
            <a:ext cx="842493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Вся документация представляется в электронном виде в формате, отвечающем требованиям Приказа Минстроя России от 12.05.2017 №783/пр.</a:t>
            </a:r>
            <a:endParaRPr lang="ru-RU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510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1243</Words>
  <Application>Microsoft Office PowerPoint</Application>
  <PresentationFormat>Экран (4:3)</PresentationFormat>
  <Paragraphs>66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Порядок согласования мероприятий по капитальному ремонту подведомственных ОУ</vt:lpstr>
      <vt:lpstr>Порядок согласования мероприятий по капитальному ремонту подведомственных ОУ</vt:lpstr>
      <vt:lpstr>Порядок согласования мероприятий по капитальному ремонту подведомственных ОУ</vt:lpstr>
      <vt:lpstr>Порядок согласования мероприятий по капитальному ремонту подведомственных ОУ</vt:lpstr>
      <vt:lpstr>Порядок согласования мероприятий по капитальному ремонту подведомственных ОУ</vt:lpstr>
      <vt:lpstr>Порядок согласования мероприятий по капитальному ремонту подведомственных ОУ</vt:lpstr>
      <vt:lpstr>Порядок согласования мероприятий по капитальному ремонту подведомственных ОУ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согласования мероприятий по капитальному ремонту подведомственных ОУ</dc:title>
  <dc:creator>Алыков Эдуард Раилович</dc:creator>
  <cp:lastModifiedBy>PC_204_S</cp:lastModifiedBy>
  <cp:revision>23</cp:revision>
  <dcterms:created xsi:type="dcterms:W3CDTF">2018-06-25T06:54:09Z</dcterms:created>
  <dcterms:modified xsi:type="dcterms:W3CDTF">2018-06-26T05:38:13Z</dcterms:modified>
</cp:coreProperties>
</file>