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4" r:id="rId3"/>
    <p:sldId id="258" r:id="rId4"/>
    <p:sldId id="257" r:id="rId5"/>
    <p:sldId id="260" r:id="rId6"/>
    <p:sldId id="261" r:id="rId7"/>
    <p:sldId id="259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74" autoAdjust="0"/>
  </p:normalViewPr>
  <p:slideViewPr>
    <p:cSldViewPr snapToGrid="0">
      <p:cViewPr varScale="1">
        <p:scale>
          <a:sx n="56" d="100"/>
          <a:sy n="56" d="100"/>
        </p:scale>
        <p:origin x="3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FCE333-8D4D-4922-A6CD-E881A9DEAA9C}" type="doc">
      <dgm:prSet loTypeId="urn:microsoft.com/office/officeart/2005/8/layout/pyramid2" loCatId="list" qsTypeId="urn:microsoft.com/office/officeart/2005/8/quickstyle/3d1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63B0FC4-912F-4A1C-94B4-3F930D01CFDB}">
      <dgm:prSet custT="1"/>
      <dgm:spPr/>
      <dgm:t>
        <a:bodyPr/>
        <a:lstStyle/>
        <a:p>
          <a:pPr algn="l"/>
          <a:r>
            <a:rPr lang="ru-RU" sz="2000" b="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Проектирование, разработка и корректировка основных образовательных программ и учебно-методических материалов по реализуемым и вновь открываемым направлениям подготовки, гарантирующих подготовку специалистов в соответствии с заказами работодателей и потребителей</a:t>
          </a:r>
          <a:endParaRPr lang="ru-RU" sz="2000" b="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ECC71C-21EA-44CD-B426-054F71795683}" type="parTrans" cxnId="{8036B6B4-0169-4FA1-A7F7-73F7CED0C5B8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4AA124-64D6-409F-A064-E0F2C5DBBACD}" type="sibTrans" cxnId="{8036B6B4-0169-4FA1-A7F7-73F7CED0C5B8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001003-C05A-4FC2-B85F-9931EA2EC128}">
      <dgm:prSet custT="1"/>
      <dgm:spPr/>
      <dgm:t>
        <a:bodyPr/>
        <a:lstStyle/>
        <a:p>
          <a:pPr algn="l"/>
          <a:r>
            <a:rPr lang="ru-RU" sz="2000" b="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Укрепление связи системы профессионального образования с работодателями, повышения эффективности сотрудничества</a:t>
          </a:r>
          <a:endParaRPr lang="ru-RU" sz="2000" b="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FEFF79-0448-4B07-A18A-B44ADA7F1FFD}" type="parTrans" cxnId="{98388E3A-3D79-4BD2-9B0D-895E99317564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D6C8B1-BDA3-48BC-B4FF-3757A982D184}" type="sibTrans" cxnId="{98388E3A-3D79-4BD2-9B0D-895E99317564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A86E6D-25EC-46B1-BC4E-46CCF43DB1C1}" type="pres">
      <dgm:prSet presAssocID="{DBFCE333-8D4D-4922-A6CD-E881A9DEAA9C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7EA98A13-1FD8-4951-9D71-8A58EB99548E}" type="pres">
      <dgm:prSet presAssocID="{DBFCE333-8D4D-4922-A6CD-E881A9DEAA9C}" presName="pyramid" presStyleLbl="node1" presStyleIdx="0" presStyleCnt="1" custLinFactNeighborX="35278" custLinFactNeighborY="1389"/>
      <dgm:spPr/>
      <dgm:t>
        <a:bodyPr/>
        <a:lstStyle/>
        <a:p>
          <a:endParaRPr lang="ru-RU"/>
        </a:p>
      </dgm:t>
    </dgm:pt>
    <dgm:pt modelId="{4CAF9E32-ABD4-4442-B708-0620AA4F1582}" type="pres">
      <dgm:prSet presAssocID="{DBFCE333-8D4D-4922-A6CD-E881A9DEAA9C}" presName="theList" presStyleCnt="0"/>
      <dgm:spPr/>
      <dgm:t>
        <a:bodyPr/>
        <a:lstStyle/>
        <a:p>
          <a:endParaRPr lang="ru-RU"/>
        </a:p>
      </dgm:t>
    </dgm:pt>
    <dgm:pt modelId="{A2EF9E85-D627-4B43-B891-3F101F33D741}" type="pres">
      <dgm:prSet presAssocID="{F63B0FC4-912F-4A1C-94B4-3F930D01CFDB}" presName="aNode" presStyleLbl="fgAcc1" presStyleIdx="0" presStyleCnt="2" custScaleX="231283" custScaleY="294817" custLinFactY="200000" custLinFactNeighborX="-8459" custLinFactNeighborY="2518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620322-75C3-45A1-B15B-A9AD2DB7D4F2}" type="pres">
      <dgm:prSet presAssocID="{F63B0FC4-912F-4A1C-94B4-3F930D01CFDB}" presName="aSpace" presStyleCnt="0"/>
      <dgm:spPr/>
      <dgm:t>
        <a:bodyPr/>
        <a:lstStyle/>
        <a:p>
          <a:endParaRPr lang="ru-RU"/>
        </a:p>
      </dgm:t>
    </dgm:pt>
    <dgm:pt modelId="{D9C9B2EB-7A5E-4834-AD6D-FEB8AAAF7704}" type="pres">
      <dgm:prSet presAssocID="{C3001003-C05A-4FC2-B85F-9931EA2EC128}" presName="aNode" presStyleLbl="fgAcc1" presStyleIdx="1" presStyleCnt="2" custScaleX="238538" custScaleY="224353" custLinFactY="-306512" custLinFactNeighborX="-6839" custLinFactNeighborY="-4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31DF2A-AD01-4EFC-8F72-C166F0FF0671}" type="pres">
      <dgm:prSet presAssocID="{C3001003-C05A-4FC2-B85F-9931EA2EC128}" presName="aSpace" presStyleCnt="0"/>
      <dgm:spPr/>
      <dgm:t>
        <a:bodyPr/>
        <a:lstStyle/>
        <a:p>
          <a:endParaRPr lang="ru-RU"/>
        </a:p>
      </dgm:t>
    </dgm:pt>
  </dgm:ptLst>
  <dgm:cxnLst>
    <dgm:cxn modelId="{98388E3A-3D79-4BD2-9B0D-895E99317564}" srcId="{DBFCE333-8D4D-4922-A6CD-E881A9DEAA9C}" destId="{C3001003-C05A-4FC2-B85F-9931EA2EC128}" srcOrd="1" destOrd="0" parTransId="{84FEFF79-0448-4B07-A18A-B44ADA7F1FFD}" sibTransId="{6ED6C8B1-BDA3-48BC-B4FF-3757A982D184}"/>
    <dgm:cxn modelId="{EB8A9BD7-5916-41EE-8FD0-F26CE449E7DC}" type="presOf" srcId="{C3001003-C05A-4FC2-B85F-9931EA2EC128}" destId="{D9C9B2EB-7A5E-4834-AD6D-FEB8AAAF7704}" srcOrd="0" destOrd="0" presId="urn:microsoft.com/office/officeart/2005/8/layout/pyramid2"/>
    <dgm:cxn modelId="{D83424B7-41DC-4B33-AEA3-D19C67942907}" type="presOf" srcId="{F63B0FC4-912F-4A1C-94B4-3F930D01CFDB}" destId="{A2EF9E85-D627-4B43-B891-3F101F33D741}" srcOrd="0" destOrd="0" presId="urn:microsoft.com/office/officeart/2005/8/layout/pyramid2"/>
    <dgm:cxn modelId="{8036B6B4-0169-4FA1-A7F7-73F7CED0C5B8}" srcId="{DBFCE333-8D4D-4922-A6CD-E881A9DEAA9C}" destId="{F63B0FC4-912F-4A1C-94B4-3F930D01CFDB}" srcOrd="0" destOrd="0" parTransId="{3DECC71C-21EA-44CD-B426-054F71795683}" sibTransId="{144AA124-64D6-409F-A064-E0F2C5DBBACD}"/>
    <dgm:cxn modelId="{749298D5-DB7D-4BBE-88AD-70DD7F63C018}" type="presOf" srcId="{DBFCE333-8D4D-4922-A6CD-E881A9DEAA9C}" destId="{C9A86E6D-25EC-46B1-BC4E-46CCF43DB1C1}" srcOrd="0" destOrd="0" presId="urn:microsoft.com/office/officeart/2005/8/layout/pyramid2"/>
    <dgm:cxn modelId="{CFAFD2C2-4486-45C2-A06F-492879CDE83B}" type="presParOf" srcId="{C9A86E6D-25EC-46B1-BC4E-46CCF43DB1C1}" destId="{7EA98A13-1FD8-4951-9D71-8A58EB99548E}" srcOrd="0" destOrd="0" presId="urn:microsoft.com/office/officeart/2005/8/layout/pyramid2"/>
    <dgm:cxn modelId="{4C0F5006-19C1-493E-95CD-9A854E2B4D2F}" type="presParOf" srcId="{C9A86E6D-25EC-46B1-BC4E-46CCF43DB1C1}" destId="{4CAF9E32-ABD4-4442-B708-0620AA4F1582}" srcOrd="1" destOrd="0" presId="urn:microsoft.com/office/officeart/2005/8/layout/pyramid2"/>
    <dgm:cxn modelId="{C4A5C07D-B76F-4314-871F-72EFD3C39392}" type="presParOf" srcId="{4CAF9E32-ABD4-4442-B708-0620AA4F1582}" destId="{A2EF9E85-D627-4B43-B891-3F101F33D741}" srcOrd="0" destOrd="0" presId="urn:microsoft.com/office/officeart/2005/8/layout/pyramid2"/>
    <dgm:cxn modelId="{8A1936D6-2C70-43B5-BB41-64905F702014}" type="presParOf" srcId="{4CAF9E32-ABD4-4442-B708-0620AA4F1582}" destId="{32620322-75C3-45A1-B15B-A9AD2DB7D4F2}" srcOrd="1" destOrd="0" presId="urn:microsoft.com/office/officeart/2005/8/layout/pyramid2"/>
    <dgm:cxn modelId="{48FEA4A7-1B00-43F9-ADAB-30517F8355F9}" type="presParOf" srcId="{4CAF9E32-ABD4-4442-B708-0620AA4F1582}" destId="{D9C9B2EB-7A5E-4834-AD6D-FEB8AAAF7704}" srcOrd="2" destOrd="0" presId="urn:microsoft.com/office/officeart/2005/8/layout/pyramid2"/>
    <dgm:cxn modelId="{19B53016-8CFF-4DA3-8504-785B04D03A9F}" type="presParOf" srcId="{4CAF9E32-ABD4-4442-B708-0620AA4F1582}" destId="{9F31DF2A-AD01-4EFC-8F72-C166F0FF0671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A98A13-1FD8-4951-9D71-8A58EB99548E}">
      <dsp:nvSpPr>
        <dsp:cNvPr id="0" name=""/>
        <dsp:cNvSpPr/>
      </dsp:nvSpPr>
      <dsp:spPr>
        <a:xfrm>
          <a:off x="2971520" y="0"/>
          <a:ext cx="5292670" cy="5292670"/>
        </a:xfrm>
        <a:prstGeom prst="triangl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2EF9E85-D627-4B43-B891-3F101F33D741}">
      <dsp:nvSpPr>
        <dsp:cNvPr id="0" name=""/>
        <dsp:cNvSpPr/>
      </dsp:nvSpPr>
      <dsp:spPr>
        <a:xfrm>
          <a:off x="1201475" y="2330656"/>
          <a:ext cx="7956679" cy="2291792"/>
        </a:xfrm>
        <a:prstGeom prst="round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Проектирование, разработка и корректировка основных образовательных программ и учебно-методических материалов по реализуемым и вновь открываемым направлениям подготовки, гарантирующих подготовку специалистов в соответствии с заказами работодателей и потребителей</a:t>
          </a:r>
          <a:endParaRPr lang="ru-RU" sz="2000" b="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13351" y="2442532"/>
        <a:ext cx="7732927" cy="2068040"/>
      </dsp:txXfrm>
    </dsp:sp>
    <dsp:sp modelId="{D9C9B2EB-7A5E-4834-AD6D-FEB8AAAF7704}">
      <dsp:nvSpPr>
        <dsp:cNvPr id="0" name=""/>
        <dsp:cNvSpPr/>
      </dsp:nvSpPr>
      <dsp:spPr>
        <a:xfrm>
          <a:off x="1132412" y="148829"/>
          <a:ext cx="8206268" cy="1744032"/>
        </a:xfrm>
        <a:prstGeom prst="round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Укрепление связи системы профессионального образования с работодателями, повышения эффективности сотрудничества</a:t>
          </a:r>
          <a:endParaRPr lang="ru-RU" sz="2000" b="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17549" y="233966"/>
        <a:ext cx="8035994" cy="1573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2E6F0-6FE5-404A-A72B-F9E5B3ABA4E0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7E72A-2ED6-4102-A295-6A216E706C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778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7E72A-2ED6-4102-A295-6A216E706C2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452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Программа развития отражает действительное состояние образовательного учреждения на настоящий момент, учитывает конкретные возможности, особенности деятельности техникума, представляет цели и вытекающие из этого задачи, объективно оценивает внешние и внутренние условия, определяет ресурсы, необходимые для достижения поставленных целей.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Формат Программы обеспечивает согласование действий и ответственности педагогов и руководителей, позволяет эффективно реализовывать мероприятия, направленные на совершенствование образовательного процесса как в части образовательных программ, так и в части условий и материально-технического оснащения процесса обучения.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B3E488-0235-4FAB-8A8D-F2BAA37CA66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823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7E72A-2ED6-4102-A295-6A216E706C2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31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7E72A-2ED6-4102-A295-6A216E706C2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148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7E72A-2ED6-4102-A295-6A216E706C2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677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C433-6F2F-4337-B0A7-61DF5F412FB6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91E2D-59E0-4033-AB3F-0D074FAE3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732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C433-6F2F-4337-B0A7-61DF5F412FB6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91E2D-59E0-4033-AB3F-0D074FAE3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827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C433-6F2F-4337-B0A7-61DF5F412FB6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91E2D-59E0-4033-AB3F-0D074FAE3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53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C433-6F2F-4337-B0A7-61DF5F412FB6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91E2D-59E0-4033-AB3F-0D074FAE3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00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C433-6F2F-4337-B0A7-61DF5F412FB6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91E2D-59E0-4033-AB3F-0D074FAE3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91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C433-6F2F-4337-B0A7-61DF5F412FB6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91E2D-59E0-4033-AB3F-0D074FAE3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554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C433-6F2F-4337-B0A7-61DF5F412FB6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91E2D-59E0-4033-AB3F-0D074FAE3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601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C433-6F2F-4337-B0A7-61DF5F412FB6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91E2D-59E0-4033-AB3F-0D074FAE3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750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C433-6F2F-4337-B0A7-61DF5F412FB6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91E2D-59E0-4033-AB3F-0D074FAE3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048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C433-6F2F-4337-B0A7-61DF5F412FB6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91E2D-59E0-4033-AB3F-0D074FAE3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46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C433-6F2F-4337-B0A7-61DF5F412FB6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91E2D-59E0-4033-AB3F-0D074FAE3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47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CC433-6F2F-4337-B0A7-61DF5F412FB6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91E2D-59E0-4033-AB3F-0D074FAE3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979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6580" y="2896572"/>
            <a:ext cx="9144000" cy="23876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работодателями в рамках реализация совместного сетевого проекта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Заводоуковского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агропромышленного техникума, ООО «Абсолют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Агро» и Тюменского областного государственного института развития регионального образования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047163" y="5472753"/>
            <a:ext cx="7533565" cy="9416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юнь, 2018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881" y="425416"/>
            <a:ext cx="2043397" cy="16160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259" y="122153"/>
            <a:ext cx="2210937" cy="20471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281" y="425416"/>
            <a:ext cx="1665026" cy="192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91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753" y="846869"/>
            <a:ext cx="10079065" cy="644297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000" b="1" dirty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Arial Narrow" pitchFamily="34" charset="0"/>
              </a:rPr>
            </a:br>
            <a:r>
              <a:rPr lang="en-US" sz="2000" b="1" dirty="0">
                <a:solidFill>
                  <a:srgbClr val="002060"/>
                </a:solidFill>
                <a:latin typeface="Arial Narrow" pitchFamily="34" charset="0"/>
              </a:rPr>
              <a:t>                     </a:t>
            </a: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</a:t>
            </a:r>
            <a:r>
              <a:rPr lang="ru-RU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Комплексное развитие техникума в целях обеспечения   условий для формирования гибкой, диверсифицированной   многоуровневой системы   профессионального образования и профессионального обучения, направленной на подготовку квалифицированных кадров для отраслей региона, способных гибко реагировать на социально-экономические изменения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/>
            </a:r>
            <a:br>
              <a:rPr lang="ru-RU" sz="1600" b="1" dirty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</a:br>
            <a:r>
              <a:rPr lang="ru-RU" sz="1800" b="1" dirty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</a:br>
            <a:endParaRPr lang="ru-RU" sz="1800" b="1" dirty="0">
              <a:solidFill>
                <a:srgbClr val="00206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753" y="1766807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100" b="1" dirty="0">
                <a:solidFill>
                  <a:srgbClr val="002060"/>
                </a:solidFill>
                <a:latin typeface="Arial Narrow" pitchFamily="34" charset="0"/>
              </a:rPr>
              <a:t>    </a:t>
            </a:r>
            <a:r>
              <a:rPr lang="ru-RU" sz="1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Задачи:</a:t>
            </a:r>
          </a:p>
          <a:p>
            <a:pPr marL="0" indent="0">
              <a:buNone/>
            </a:pPr>
            <a:endParaRPr lang="ru-RU" sz="1800" dirty="0">
              <a:solidFill>
                <a:srgbClr val="002060"/>
              </a:solidFill>
              <a:latin typeface="Arial Narrow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.</a:t>
            </a:r>
          </a:p>
          <a:p>
            <a:pPr marL="0" indent="0">
              <a:buNone/>
            </a:pPr>
            <a:endParaRPr lang="ru-RU" sz="1800" b="1" dirty="0">
              <a:solidFill>
                <a:srgbClr val="002060"/>
              </a:solidFill>
              <a:latin typeface="Arial Narrow" pitchFamily="34" charset="0"/>
            </a:endParaRPr>
          </a:p>
          <a:p>
            <a:pPr marL="0" indent="0">
              <a:buNone/>
            </a:pPr>
            <a:endParaRPr lang="ru-RU" sz="18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42555820"/>
              </p:ext>
            </p:extLst>
          </p:nvPr>
        </p:nvGraphicFramePr>
        <p:xfrm>
          <a:off x="526944" y="1766807"/>
          <a:ext cx="10678332" cy="5292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1661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980" y="1332854"/>
            <a:ext cx="3471621" cy="5163480"/>
          </a:xfrm>
        </p:spPr>
        <p:txBody>
          <a:bodyPr>
            <a:normAutofit fontScale="90000"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КОМПЛЕКСА ПО ВЫРАЩИВАНИЮ И ПЕРЕРАБОТКЕ ИНДЕЙКИ МОЩНОСТЬЮ 10 000 ТОНН ЖИВОЙ МАССЫ В ГОД</a:t>
            </a:r>
            <a:b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проекта:</a:t>
            </a:r>
            <a:b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 проекта – 2015-2017 гг.</a:t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инвестиций: 1 млрд. 655 млн. руб.</a:t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создаваемых рабочих мест – 120 человек</a:t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Идея проекта: содействие наиболее полному удовлетворению потребностей населения в продуктах питания высокого качества, а также более полного эффективного использования местных сырьевых и трудовых ресурсов.</a:t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проекта, освоение инвестиций и выход проекта на полную мощность по убою планируется в течение 1,5 лет.</a:t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348" y="1514967"/>
            <a:ext cx="3258354" cy="2165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947" y="3985936"/>
            <a:ext cx="3236220" cy="2157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Janna\Desktop\800px-A-00-414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0" t="6819" r="15908" b="-1"/>
          <a:stretch/>
        </p:blipFill>
        <p:spPr bwMode="auto">
          <a:xfrm>
            <a:off x="9055067" y="284281"/>
            <a:ext cx="956110" cy="1209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7033146" y="4684449"/>
            <a:ext cx="5049671" cy="12386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Соглашение о сотрудничестве в области подготовки работников квалифицированного труда ГАПОУ ТО «Заводоуковский агропромышленный техникум» и ООО «Абсолют-Агро»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(от 25.09.2017г. №1)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C:\Users\Janna\Desktop\zavodoukovsk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085" y="218173"/>
            <a:ext cx="1352282" cy="1313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257" y="1766550"/>
            <a:ext cx="1853576" cy="2781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2581702" y="633340"/>
            <a:ext cx="6048714" cy="10431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кадров для инвестиционных проектов, реализуемых на территории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Заводоуковского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городского округа и Юргинского района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4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61662"/>
            <a:ext cx="10515600" cy="60386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в кадрах (временной период 3-5 лет)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19" y="245660"/>
            <a:ext cx="1052251" cy="12146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83" y="205072"/>
            <a:ext cx="1719910" cy="13601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501787" y="476581"/>
            <a:ext cx="10515600" cy="6038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сотрудничества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982269" y="1745823"/>
            <a:ext cx="6209731" cy="6015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Уже подготовлено в рамках Соглашения о сотрудничестве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0500" y="2197291"/>
            <a:ext cx="4572002" cy="451740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ракторист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машинист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Водители  автомобиля (категория С, Д, Е)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Водитель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погрузчика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Птицевод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Слесарь по обслуживанию птичников 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Электромонтер по ремонту и обслуживанию электрооборудования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Слесарь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сантехник (монтажник санитарно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технических систем и оборудования)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Кладовщик (знание учета «складского хозяйства»)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Обвальщик тушек птицы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бработчик птицы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Аппаратчик производства технической продукции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714697" y="2381537"/>
            <a:ext cx="5186149" cy="118052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тракторист-машинист категории «С» – 7 чел.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водитель автомобиля категории «С»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 чел.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повар – 3 чел.</a:t>
            </a:r>
            <a:endParaRPr lang="ru-RU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633" y="3723539"/>
            <a:ext cx="3357350" cy="2929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543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162" y="150126"/>
            <a:ext cx="1158658" cy="13374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83" y="150482"/>
            <a:ext cx="1719910" cy="13601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501787" y="476581"/>
            <a:ext cx="10515600" cy="6038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сотрудничества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982269" y="1745823"/>
            <a:ext cx="6209731" cy="6015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2830" y="1610434"/>
            <a:ext cx="5936776" cy="500872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Проведения </a:t>
            </a:r>
            <a:r>
              <a:rPr lang="ru-RU" sz="2000" dirty="0">
                <a:solidFill>
                  <a:schemeClr val="tx1"/>
                </a:solidFill>
              </a:rPr>
              <a:t>лабораторно-практических работ, учебной и производственной практики на базе </a:t>
            </a:r>
            <a:r>
              <a:rPr lang="ru-RU" sz="2000" dirty="0" smtClean="0">
                <a:solidFill>
                  <a:schemeClr val="tx1"/>
                </a:solidFill>
              </a:rPr>
              <a:t>предприятия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 Разработка комплексных </a:t>
            </a:r>
            <a:r>
              <a:rPr lang="ru-RU" sz="2000" dirty="0">
                <a:solidFill>
                  <a:schemeClr val="tx1"/>
                </a:solidFill>
              </a:rPr>
              <a:t>курсовых и дипломных проектов на базе </a:t>
            </a:r>
            <a:r>
              <a:rPr lang="ru-RU" sz="2000" dirty="0" smtClean="0">
                <a:solidFill>
                  <a:schemeClr val="tx1"/>
                </a:solidFill>
              </a:rPr>
              <a:t>предприятия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Стажировка </a:t>
            </a:r>
            <a:r>
              <a:rPr lang="ru-RU" sz="2000" dirty="0">
                <a:solidFill>
                  <a:schemeClr val="tx1"/>
                </a:solidFill>
              </a:rPr>
              <a:t>преподавателей и мастеров производственного </a:t>
            </a:r>
            <a:r>
              <a:rPr lang="ru-RU" sz="2000" dirty="0" smtClean="0">
                <a:solidFill>
                  <a:schemeClr val="tx1"/>
                </a:solidFill>
              </a:rPr>
              <a:t>обучения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</a:rPr>
              <a:t>Т</a:t>
            </a:r>
            <a:r>
              <a:rPr lang="ru-RU" sz="2000" dirty="0" smtClean="0">
                <a:solidFill>
                  <a:schemeClr val="tx1"/>
                </a:solidFill>
              </a:rPr>
              <a:t>рудоустройство </a:t>
            </a:r>
            <a:r>
              <a:rPr lang="ru-RU" sz="2000" dirty="0">
                <a:solidFill>
                  <a:schemeClr val="tx1"/>
                </a:solidFill>
              </a:rPr>
              <a:t>выпускников техникума, обучавшихся по программам подготовки квалифицированных рабочих, служащих, специалистов среднего </a:t>
            </a:r>
            <a:r>
              <a:rPr lang="ru-RU" sz="2000" dirty="0" smtClean="0">
                <a:solidFill>
                  <a:schemeClr val="tx1"/>
                </a:solidFill>
              </a:rPr>
              <a:t>звена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dirty="0">
                <a:solidFill>
                  <a:schemeClr val="tx1"/>
                </a:solidFill>
              </a:rPr>
              <a:t>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730" y="1992573"/>
            <a:ext cx="5810527" cy="387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186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pp.userapi.com/c824201/v824201339/efb23/v_GhuvVyEw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80908" y="454484"/>
            <a:ext cx="2211092" cy="147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pp.userapi.com/c824201/v824201339/efb19/jF9TE2mzyI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661" y="1253372"/>
            <a:ext cx="2488519" cy="1660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345888" y="1253372"/>
            <a:ext cx="5835910" cy="5583498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Привлечение </a:t>
            </a:r>
            <a:r>
              <a:rPr lang="ru-RU" sz="2400" dirty="0"/>
              <a:t>работодателей к:</a:t>
            </a:r>
          </a:p>
          <a:p>
            <a:pPr marL="542925"/>
            <a:r>
              <a:rPr lang="ru-RU" sz="2400" dirty="0"/>
              <a:t> - оценке качества отдельных учебных </a:t>
            </a:r>
            <a:r>
              <a:rPr lang="ru-RU" sz="2400" dirty="0" smtClean="0"/>
              <a:t>курсов</a:t>
            </a:r>
          </a:p>
          <a:p>
            <a:pPr marL="542925"/>
            <a:r>
              <a:rPr lang="ru-RU" sz="2400" dirty="0" smtClean="0"/>
              <a:t> </a:t>
            </a:r>
            <a:r>
              <a:rPr lang="ru-RU" sz="2400" dirty="0"/>
              <a:t>- формированию и оценке профессиональных компетенций студентов и выпускников;</a:t>
            </a:r>
          </a:p>
          <a:p>
            <a:pPr marL="542925"/>
            <a:r>
              <a:rPr lang="ru-RU" sz="2400" dirty="0"/>
              <a:t>- оценке результатов производственных практик и стажировок студентов;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Привлечение  работодателей </a:t>
            </a:r>
            <a:r>
              <a:rPr lang="ru-RU" sz="2400" dirty="0"/>
              <a:t>в качестве внешних экспертов, </a:t>
            </a:r>
            <a:endParaRPr lang="ru-RU" sz="2400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Привлечение  </a:t>
            </a:r>
            <a:r>
              <a:rPr lang="ru-RU" sz="2400" dirty="0"/>
              <a:t>специалистов-практиков для чтения дисциплин профессионального цикла.</a:t>
            </a:r>
          </a:p>
          <a:p>
            <a:endParaRPr lang="ru-RU" sz="2400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479729" y="130607"/>
            <a:ext cx="726870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Участии работодателей в оценке</a:t>
            </a:r>
            <a:br>
              <a:rPr kumimoji="0" lang="ru-RU" alt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образовательных результатов</a:t>
            </a:r>
          </a:p>
        </p:txBody>
      </p:sp>
      <p:pic>
        <p:nvPicPr>
          <p:cNvPr id="1030" name="Picture 6" descr="https://pp.userapi.com/c824201/v824201339/efb37/V5Bb3Kr3Cbg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564" y="2083526"/>
            <a:ext cx="2441657" cy="162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itd3.mycdn.me/image?id=848879882718&amp;t=20&amp;plc=WEB&amp;tkn=*NKPoI3QvTmLs70oN88Hl9Z7u1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347" y="4035375"/>
            <a:ext cx="2215666" cy="62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global72.ru/usr/salon/2-149304306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7603" y="4388821"/>
            <a:ext cx="1388634" cy="138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00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9426" y="146760"/>
            <a:ext cx="9389661" cy="1368141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комплексных дипломных проектов на базе предприятия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96" y="580043"/>
            <a:ext cx="1692784" cy="1954041"/>
          </a:xfrm>
          <a:prstGeom prst="rect">
            <a:avLst/>
          </a:prstGeom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879679" y="1730092"/>
            <a:ext cx="8802804" cy="28016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1-го типа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специальности.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дипломный проект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все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разделы: специальный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технологический, организационно-экономический,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производственно-экологический и охрану труда.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2-го 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типа: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студенты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специальностей. </a:t>
            </a:r>
          </a:p>
          <a:p>
            <a:endParaRPr lang="ru-RU" sz="1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79678" y="4599294"/>
            <a:ext cx="85571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Комплексный дипломный проект должен иметь одну общую формулировку темы, но у каждого этапа должно быть свое название, отражающее его содержание. Каждый этап комплексного ДП выполняется одним студентом и оформляется отдельной пояснительной запиской и комплектом чертежей графической части.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82" y="2662678"/>
            <a:ext cx="1719910" cy="13601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82" y="4317211"/>
            <a:ext cx="1905653" cy="176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07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6719" y="664539"/>
            <a:ext cx="5650127" cy="492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Темы дипломных проектов по специальности </a:t>
            </a: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35.02.07 Механизация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хозяйства</a:t>
            </a: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механизация производственных процессов на птицеводческой ферме с разработкой технологической линии приготовления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кормов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35.02.08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Электрификация и автоматизация сельского хозяйства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Электрификация технологических процессов в птичнике-индюшатнике на 5 000 индюшек с разработкой установки энергосберегающего освещения в ООО «Абсолют-Агро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t-l.ru/i/n/266/205266/tn_205266_72991eaaffcef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4" r="7764"/>
          <a:stretch>
            <a:fillRect/>
          </a:stretch>
        </p:blipFill>
        <p:spPr bwMode="auto">
          <a:xfrm>
            <a:off x="8064923" y="610773"/>
            <a:ext cx="3367956" cy="265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dmtyumen.ru/images/ogv_to/photo_galleries/AksenovA/foto/_DSC5668-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397" y="3705582"/>
            <a:ext cx="3389186" cy="226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14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537</Words>
  <Application>Microsoft Office PowerPoint</Application>
  <PresentationFormat>Широкоэкранный</PresentationFormat>
  <Paragraphs>64</Paragraphs>
  <Slides>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Arial Narrow</vt:lpstr>
      <vt:lpstr>Calibri</vt:lpstr>
      <vt:lpstr>Calibri Light</vt:lpstr>
      <vt:lpstr>Times New Roman</vt:lpstr>
      <vt:lpstr>Wingdings</vt:lpstr>
      <vt:lpstr>Тема Office</vt:lpstr>
      <vt:lpstr>Взаимодействие с работодателями в рамках реализация совместного сетевого проекта Заводоуковского агропромышленного техникума, ООО «Абсолют-Агро» и Тюменского областного государственного института развития регионального образования </vt:lpstr>
      <vt:lpstr>                       Цель : Комплексное развитие техникума в целях обеспечения   условий для формирования гибкой, диверсифицированной   многоуровневой системы   профессионального образования и профессионального обучения, направленной на подготовку квалифицированных кадров для отраслей региона, способных гибко реагировать на социально-экономические изменения.      </vt:lpstr>
      <vt:lpstr>СТРОИТЕЛЬСТВО КОМПЛЕКСА ПО ВЫРАЩИВАНИЮ И ПЕРЕРАБОТКЕ ИНДЕЙКИ МОЩНОСТЬЮ 10 000 ТОНН ЖИВОЙ МАССЫ В ГОД  Параметры проекта:  Срок реализации проекта – 2015-2017 гг. Общий объем инвестиций: 1 млрд. 655 млн. руб. Количество создаваемых рабочих мест – 120 человек  Идея проекта: содействие наиболее полному удовлетворению потребностей населения в продуктах питания высокого качества, а также более полного эффективного использования местных сырьевых и трудовых ресурсов.    Реализация проекта, освоение инвестиций и выход проекта на полную мощность по убою планируется в течение 1,5 лет.     </vt:lpstr>
      <vt:lpstr>Потребность в кадрах (временной период 3-5 лет) </vt:lpstr>
      <vt:lpstr>Презентация PowerPoint</vt:lpstr>
      <vt:lpstr>Участии работодателей в оценке  образовательных результатов</vt:lpstr>
      <vt:lpstr>Разработка комплексных дипломных проектов на базе предприятия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с работодателями в рамках реализация совместного сетевого проекта Заводоуковского агропромышленного техникума, ООО «Абсолют-Агро» и Тюменского областного государственного института развития регионального образования</dc:title>
  <dc:creator>Janna</dc:creator>
  <cp:lastModifiedBy>Пользователь Windows</cp:lastModifiedBy>
  <cp:revision>28</cp:revision>
  <dcterms:created xsi:type="dcterms:W3CDTF">2018-05-19T03:11:18Z</dcterms:created>
  <dcterms:modified xsi:type="dcterms:W3CDTF">2018-05-31T11:10:19Z</dcterms:modified>
</cp:coreProperties>
</file>