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66" r:id="rId2"/>
    <p:sldId id="268" r:id="rId3"/>
    <p:sldId id="269" r:id="rId4"/>
    <p:sldId id="270" r:id="rId5"/>
    <p:sldId id="271" r:id="rId6"/>
    <p:sldId id="263" r:id="rId7"/>
    <p:sldId id="265" r:id="rId8"/>
    <p:sldId id="264" r:id="rId9"/>
    <p:sldId id="258" r:id="rId10"/>
    <p:sldId id="277" r:id="rId11"/>
    <p:sldId id="274" r:id="rId12"/>
    <p:sldId id="275" r:id="rId13"/>
    <p:sldId id="27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89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DEBBF7-5D11-41B3-AC4C-5B05AF39272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3EB217-2307-427F-9907-7864EE2F1B45}">
      <dgm:prSet phldrT="[Текст]" custT="1"/>
      <dgm:spPr>
        <a:solidFill>
          <a:schemeClr val="accent2"/>
        </a:solidFill>
      </dgm:spPr>
      <dgm:t>
        <a:bodyPr/>
        <a:lstStyle/>
        <a:p>
          <a:r>
            <a:rPr lang="ru-RU" sz="1100" dirty="0" smtClean="0">
              <a:solidFill>
                <a:schemeClr val="tx1"/>
              </a:solidFill>
            </a:rPr>
            <a:t>Проектирование</a:t>
          </a:r>
          <a:endParaRPr lang="ru-RU" sz="1100" dirty="0">
            <a:solidFill>
              <a:schemeClr val="tx1"/>
            </a:solidFill>
          </a:endParaRPr>
        </a:p>
      </dgm:t>
    </dgm:pt>
    <dgm:pt modelId="{5EA49935-997A-49A7-AEA0-2C143701C4F6}" type="parTrans" cxnId="{8A7A3AE0-E846-4541-95A4-321BA52A6FD4}">
      <dgm:prSet/>
      <dgm:spPr/>
      <dgm:t>
        <a:bodyPr/>
        <a:lstStyle/>
        <a:p>
          <a:endParaRPr lang="ru-RU"/>
        </a:p>
      </dgm:t>
    </dgm:pt>
    <dgm:pt modelId="{6650DEAD-56F5-49C4-9DD0-0D9AD829FD16}" type="sibTrans" cxnId="{8A7A3AE0-E846-4541-95A4-321BA52A6FD4}">
      <dgm:prSet/>
      <dgm:spPr/>
      <dgm:t>
        <a:bodyPr/>
        <a:lstStyle/>
        <a:p>
          <a:endParaRPr lang="ru-RU"/>
        </a:p>
      </dgm:t>
    </dgm:pt>
    <dgm:pt modelId="{DD87A896-AAD4-45E2-932A-E72EDE8B2CAD}">
      <dgm:prSet phldrT="[Текст]" custT="1"/>
      <dgm:spPr>
        <a:solidFill>
          <a:schemeClr val="accent2"/>
        </a:solidFill>
      </dgm:spPr>
      <dgm:t>
        <a:bodyPr/>
        <a:lstStyle/>
        <a:p>
          <a:r>
            <a:rPr lang="ru-RU" sz="1100" dirty="0" smtClean="0">
              <a:solidFill>
                <a:schemeClr val="tx1"/>
              </a:solidFill>
            </a:rPr>
            <a:t>Переговоры</a:t>
          </a:r>
          <a:endParaRPr lang="ru-RU" sz="1100" dirty="0">
            <a:solidFill>
              <a:schemeClr val="tx1"/>
            </a:solidFill>
          </a:endParaRPr>
        </a:p>
      </dgm:t>
    </dgm:pt>
    <dgm:pt modelId="{2DDDE3B9-DA5D-48EA-AA50-9AB703619E0E}" type="parTrans" cxnId="{201FA730-53C2-4EF0-AACB-1DBC55CD0A4C}">
      <dgm:prSet/>
      <dgm:spPr/>
      <dgm:t>
        <a:bodyPr/>
        <a:lstStyle/>
        <a:p>
          <a:endParaRPr lang="ru-RU"/>
        </a:p>
      </dgm:t>
    </dgm:pt>
    <dgm:pt modelId="{8B93CA3F-E8F1-4C0E-8451-5F526E82FE62}" type="sibTrans" cxnId="{201FA730-53C2-4EF0-AACB-1DBC55CD0A4C}">
      <dgm:prSet/>
      <dgm:spPr/>
      <dgm:t>
        <a:bodyPr/>
        <a:lstStyle/>
        <a:p>
          <a:endParaRPr lang="ru-RU"/>
        </a:p>
      </dgm:t>
    </dgm:pt>
    <dgm:pt modelId="{BB37CEF4-1101-4EA7-B1E1-520EA0BDAEC2}">
      <dgm:prSet phldrT="[Текст]" custT="1"/>
      <dgm:spPr>
        <a:solidFill>
          <a:schemeClr val="accent2"/>
        </a:solidFill>
      </dgm:spPr>
      <dgm:t>
        <a:bodyPr/>
        <a:lstStyle/>
        <a:p>
          <a:r>
            <a:rPr lang="ru-RU" sz="1100" dirty="0" smtClean="0">
              <a:solidFill>
                <a:schemeClr val="tx1"/>
              </a:solidFill>
            </a:rPr>
            <a:t>Подготовительная работа</a:t>
          </a:r>
          <a:endParaRPr lang="ru-RU" sz="1100" dirty="0">
            <a:solidFill>
              <a:schemeClr val="tx1"/>
            </a:solidFill>
          </a:endParaRPr>
        </a:p>
      </dgm:t>
    </dgm:pt>
    <dgm:pt modelId="{DD4A969C-36BA-4583-82DF-A91D08FBB995}" type="parTrans" cxnId="{14D7EC9C-F3D9-4A7A-AEC8-B03615ADCBF2}">
      <dgm:prSet/>
      <dgm:spPr/>
      <dgm:t>
        <a:bodyPr/>
        <a:lstStyle/>
        <a:p>
          <a:endParaRPr lang="ru-RU"/>
        </a:p>
      </dgm:t>
    </dgm:pt>
    <dgm:pt modelId="{1E0D7E20-67C0-4F4B-8EFA-970665245A30}" type="sibTrans" cxnId="{14D7EC9C-F3D9-4A7A-AEC8-B03615ADCBF2}">
      <dgm:prSet/>
      <dgm:spPr/>
      <dgm:t>
        <a:bodyPr/>
        <a:lstStyle/>
        <a:p>
          <a:endParaRPr lang="ru-RU"/>
        </a:p>
      </dgm:t>
    </dgm:pt>
    <dgm:pt modelId="{52184496-F7B8-4C70-9E56-C0E051986778}">
      <dgm:prSet phldrT="[Текст]" custT="1"/>
      <dgm:spPr>
        <a:solidFill>
          <a:srgbClr val="00B050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1100" dirty="0" smtClean="0">
              <a:solidFill>
                <a:schemeClr val="tx1"/>
              </a:solidFill>
            </a:rPr>
            <a:t>Создание ЦДПК на базе предприятия</a:t>
          </a:r>
          <a:endParaRPr lang="ru-RU" sz="1100" dirty="0"/>
        </a:p>
      </dgm:t>
    </dgm:pt>
    <dgm:pt modelId="{63FFBCA7-F84A-40D6-AD28-87BD087E4746}" type="parTrans" cxnId="{4D551F42-EA0F-4271-ADA7-CDA26FBEA1AA}">
      <dgm:prSet/>
      <dgm:spPr/>
      <dgm:t>
        <a:bodyPr/>
        <a:lstStyle/>
        <a:p>
          <a:endParaRPr lang="ru-RU"/>
        </a:p>
      </dgm:t>
    </dgm:pt>
    <dgm:pt modelId="{DA7098FD-5AA7-44E2-A25B-A8464F53642E}" type="sibTrans" cxnId="{4D551F42-EA0F-4271-ADA7-CDA26FBEA1AA}">
      <dgm:prSet/>
      <dgm:spPr/>
      <dgm:t>
        <a:bodyPr/>
        <a:lstStyle/>
        <a:p>
          <a:endParaRPr lang="ru-RU"/>
        </a:p>
      </dgm:t>
    </dgm:pt>
    <dgm:pt modelId="{5F22F637-E476-4482-8BE2-E8D2BED81830}">
      <dgm:prSet phldrT="[Текст]" custT="1"/>
      <dgm:spPr>
        <a:solidFill>
          <a:schemeClr val="accent2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100" dirty="0" smtClean="0">
              <a:solidFill>
                <a:schemeClr val="tx1"/>
              </a:solidFill>
            </a:rPr>
            <a:t>Разработка,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100" dirty="0" smtClean="0">
              <a:solidFill>
                <a:schemeClr val="tx1"/>
              </a:solidFill>
            </a:rPr>
            <a:t>утверждение</a:t>
          </a:r>
          <a:endParaRPr lang="ru-RU" sz="1100" dirty="0">
            <a:solidFill>
              <a:schemeClr val="tx1"/>
            </a:solidFill>
          </a:endParaRPr>
        </a:p>
      </dgm:t>
    </dgm:pt>
    <dgm:pt modelId="{AA90A321-547F-4C19-AC6D-55F7CA6D5396}" type="parTrans" cxnId="{9DBCEB9A-5750-4CA1-944D-3A8B3A43FDF8}">
      <dgm:prSet/>
      <dgm:spPr/>
      <dgm:t>
        <a:bodyPr/>
        <a:lstStyle/>
        <a:p>
          <a:endParaRPr lang="ru-RU"/>
        </a:p>
      </dgm:t>
    </dgm:pt>
    <dgm:pt modelId="{60A861DB-B7F2-4602-A669-22863BF731B7}" type="sibTrans" cxnId="{9DBCEB9A-5750-4CA1-944D-3A8B3A43FDF8}">
      <dgm:prSet/>
      <dgm:spPr/>
      <dgm:t>
        <a:bodyPr/>
        <a:lstStyle/>
        <a:p>
          <a:endParaRPr lang="ru-RU"/>
        </a:p>
      </dgm:t>
    </dgm:pt>
    <dgm:pt modelId="{6BA839CC-5D2E-4745-A4C8-4813859A0A28}">
      <dgm:prSet phldrT="[Текст]" custT="1"/>
      <dgm:spPr>
        <a:solidFill>
          <a:schemeClr val="accent2"/>
        </a:solidFill>
      </dgm:spPr>
      <dgm:t>
        <a:bodyPr/>
        <a:lstStyle/>
        <a:p>
          <a:r>
            <a:rPr lang="ru-RU" sz="1100" i="0" dirty="0" smtClean="0">
              <a:solidFill>
                <a:schemeClr val="tx1"/>
              </a:solidFill>
            </a:rPr>
            <a:t>Согласование</a:t>
          </a:r>
          <a:endParaRPr lang="ru-RU" sz="1100" i="0" dirty="0"/>
        </a:p>
      </dgm:t>
    </dgm:pt>
    <dgm:pt modelId="{9211AC50-1DAA-4E03-8B0E-1C504B6B4259}" type="sibTrans" cxnId="{A4E8D7C5-D8E4-4114-89FA-23B9268DB06D}">
      <dgm:prSet/>
      <dgm:spPr/>
      <dgm:t>
        <a:bodyPr/>
        <a:lstStyle/>
        <a:p>
          <a:endParaRPr lang="ru-RU"/>
        </a:p>
      </dgm:t>
    </dgm:pt>
    <dgm:pt modelId="{7623E53F-0832-4A37-9B4E-BE69AD903767}" type="parTrans" cxnId="{A4E8D7C5-D8E4-4114-89FA-23B9268DB06D}">
      <dgm:prSet/>
      <dgm:spPr/>
      <dgm:t>
        <a:bodyPr/>
        <a:lstStyle/>
        <a:p>
          <a:endParaRPr lang="ru-RU"/>
        </a:p>
      </dgm:t>
    </dgm:pt>
    <dgm:pt modelId="{CFE5E24F-B32C-4121-8F42-3F284FA428C6}" type="pres">
      <dgm:prSet presAssocID="{4FDEBBF7-5D11-41B3-AC4C-5B05AF39272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2EFBD1-BC11-481E-923E-7CAFB3C29272}" type="pres">
      <dgm:prSet presAssocID="{E53EB217-2307-427F-9907-7864EE2F1B45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28EC65-34C6-4BFB-A343-2BA60E62C344}" type="pres">
      <dgm:prSet presAssocID="{6650DEAD-56F5-49C4-9DD0-0D9AD829FD16}" presName="parTxOnlySpace" presStyleCnt="0"/>
      <dgm:spPr/>
    </dgm:pt>
    <dgm:pt modelId="{E9827B2D-DCDC-4C8A-B390-FEECFA0331B0}" type="pres">
      <dgm:prSet presAssocID="{DD87A896-AAD4-45E2-932A-E72EDE8B2CAD}" presName="parTxOnly" presStyleLbl="node1" presStyleIdx="1" presStyleCnt="6" custLinFactNeighborX="-7444" custLinFactNeighborY="11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A3B7DF-BB64-4322-9603-AF29C8FB39E4}" type="pres">
      <dgm:prSet presAssocID="{8B93CA3F-E8F1-4C0E-8451-5F526E82FE62}" presName="parTxOnlySpace" presStyleCnt="0"/>
      <dgm:spPr/>
    </dgm:pt>
    <dgm:pt modelId="{68059214-B290-4AE3-9879-8D03495D4E97}" type="pres">
      <dgm:prSet presAssocID="{BB37CEF4-1101-4EA7-B1E1-520EA0BDAEC2}" presName="parTxOnly" presStyleLbl="node1" presStyleIdx="2" presStyleCnt="6" custLinFactNeighborX="-10120" custLinFactNeighborY="33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CF9748-D1D8-4431-8FFD-C7C43383AE0F}" type="pres">
      <dgm:prSet presAssocID="{1E0D7E20-67C0-4F4B-8EFA-970665245A30}" presName="parTxOnlySpace" presStyleCnt="0"/>
      <dgm:spPr/>
    </dgm:pt>
    <dgm:pt modelId="{023A7459-5C6A-4451-A769-FF0AC4C6EF65}" type="pres">
      <dgm:prSet presAssocID="{6BA839CC-5D2E-4745-A4C8-4813859A0A28}" presName="parTxOnly" presStyleLbl="node1" presStyleIdx="3" presStyleCnt="6" custLinFactX="76927" custLinFactNeighborX="100000" custLinFactNeighborY="11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C0CFC4-5D3A-4939-82FE-89081D834891}" type="pres">
      <dgm:prSet presAssocID="{9211AC50-1DAA-4E03-8B0E-1C504B6B4259}" presName="parTxOnlySpace" presStyleCnt="0"/>
      <dgm:spPr/>
    </dgm:pt>
    <dgm:pt modelId="{3E21AD42-C567-4A45-B5A2-950F61524CE6}" type="pres">
      <dgm:prSet presAssocID="{52184496-F7B8-4C70-9E56-C0E051986778}" presName="parTxOnly" presStyleLbl="node1" presStyleIdx="4" presStyleCnt="6" custLinFactX="79463" custLinFactNeighborX="100000" custLinFactNeighborY="479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76B88A-2F41-4D63-A609-6721D5A2E2FF}" type="pres">
      <dgm:prSet presAssocID="{DA7098FD-5AA7-44E2-A25B-A8464F53642E}" presName="parTxOnlySpace" presStyleCnt="0"/>
      <dgm:spPr/>
    </dgm:pt>
    <dgm:pt modelId="{196A3EA0-CDC9-405A-98ED-FC5AF1B22A11}" type="pres">
      <dgm:prSet presAssocID="{5F22F637-E476-4482-8BE2-E8D2BED81830}" presName="parTxOnly" presStyleLbl="node1" presStyleIdx="5" presStyleCnt="6" custLinFactX="-162556" custLinFactNeighborX="-200000" custLinFactNeighborY="-8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9FF8EE-FB5C-4028-B912-E2B47670ED96}" type="presOf" srcId="{6BA839CC-5D2E-4745-A4C8-4813859A0A28}" destId="{023A7459-5C6A-4451-A769-FF0AC4C6EF65}" srcOrd="0" destOrd="0" presId="urn:microsoft.com/office/officeart/2005/8/layout/chevron1"/>
    <dgm:cxn modelId="{8A7A3AE0-E846-4541-95A4-321BA52A6FD4}" srcId="{4FDEBBF7-5D11-41B3-AC4C-5B05AF392723}" destId="{E53EB217-2307-427F-9907-7864EE2F1B45}" srcOrd="0" destOrd="0" parTransId="{5EA49935-997A-49A7-AEA0-2C143701C4F6}" sibTransId="{6650DEAD-56F5-49C4-9DD0-0D9AD829FD16}"/>
    <dgm:cxn modelId="{201FA730-53C2-4EF0-AACB-1DBC55CD0A4C}" srcId="{4FDEBBF7-5D11-41B3-AC4C-5B05AF392723}" destId="{DD87A896-AAD4-45E2-932A-E72EDE8B2CAD}" srcOrd="1" destOrd="0" parTransId="{2DDDE3B9-DA5D-48EA-AA50-9AB703619E0E}" sibTransId="{8B93CA3F-E8F1-4C0E-8451-5F526E82FE62}"/>
    <dgm:cxn modelId="{05DE3F43-4A05-435D-B8C8-BAB2E60849B2}" type="presOf" srcId="{DD87A896-AAD4-45E2-932A-E72EDE8B2CAD}" destId="{E9827B2D-DCDC-4C8A-B390-FEECFA0331B0}" srcOrd="0" destOrd="0" presId="urn:microsoft.com/office/officeart/2005/8/layout/chevron1"/>
    <dgm:cxn modelId="{AC5C94CA-7549-46FA-9E5C-9646A8D4F2E8}" type="presOf" srcId="{BB37CEF4-1101-4EA7-B1E1-520EA0BDAEC2}" destId="{68059214-B290-4AE3-9879-8D03495D4E97}" srcOrd="0" destOrd="0" presId="urn:microsoft.com/office/officeart/2005/8/layout/chevron1"/>
    <dgm:cxn modelId="{962B1A1D-B389-4CAA-9271-16FD6AE51D2B}" type="presOf" srcId="{52184496-F7B8-4C70-9E56-C0E051986778}" destId="{3E21AD42-C567-4A45-B5A2-950F61524CE6}" srcOrd="0" destOrd="0" presId="urn:microsoft.com/office/officeart/2005/8/layout/chevron1"/>
    <dgm:cxn modelId="{A4E8D7C5-D8E4-4114-89FA-23B9268DB06D}" srcId="{4FDEBBF7-5D11-41B3-AC4C-5B05AF392723}" destId="{6BA839CC-5D2E-4745-A4C8-4813859A0A28}" srcOrd="3" destOrd="0" parTransId="{7623E53F-0832-4A37-9B4E-BE69AD903767}" sibTransId="{9211AC50-1DAA-4E03-8B0E-1C504B6B4259}"/>
    <dgm:cxn modelId="{4D551F42-EA0F-4271-ADA7-CDA26FBEA1AA}" srcId="{4FDEBBF7-5D11-41B3-AC4C-5B05AF392723}" destId="{52184496-F7B8-4C70-9E56-C0E051986778}" srcOrd="4" destOrd="0" parTransId="{63FFBCA7-F84A-40D6-AD28-87BD087E4746}" sibTransId="{DA7098FD-5AA7-44E2-A25B-A8464F53642E}"/>
    <dgm:cxn modelId="{CBF84A50-E5CA-4A84-8265-0EA7C42590F3}" type="presOf" srcId="{4FDEBBF7-5D11-41B3-AC4C-5B05AF392723}" destId="{CFE5E24F-B32C-4121-8F42-3F284FA428C6}" srcOrd="0" destOrd="0" presId="urn:microsoft.com/office/officeart/2005/8/layout/chevron1"/>
    <dgm:cxn modelId="{6B7A1639-C52E-4ADC-BF19-5BF873639C17}" type="presOf" srcId="{5F22F637-E476-4482-8BE2-E8D2BED81830}" destId="{196A3EA0-CDC9-405A-98ED-FC5AF1B22A11}" srcOrd="0" destOrd="0" presId="urn:microsoft.com/office/officeart/2005/8/layout/chevron1"/>
    <dgm:cxn modelId="{EDF0DB21-9B28-449F-95B9-C1158BA0B010}" type="presOf" srcId="{E53EB217-2307-427F-9907-7864EE2F1B45}" destId="{082EFBD1-BC11-481E-923E-7CAFB3C29272}" srcOrd="0" destOrd="0" presId="urn:microsoft.com/office/officeart/2005/8/layout/chevron1"/>
    <dgm:cxn modelId="{9DBCEB9A-5750-4CA1-944D-3A8B3A43FDF8}" srcId="{4FDEBBF7-5D11-41B3-AC4C-5B05AF392723}" destId="{5F22F637-E476-4482-8BE2-E8D2BED81830}" srcOrd="5" destOrd="0" parTransId="{AA90A321-547F-4C19-AC6D-55F7CA6D5396}" sibTransId="{60A861DB-B7F2-4602-A669-22863BF731B7}"/>
    <dgm:cxn modelId="{14D7EC9C-F3D9-4A7A-AEC8-B03615ADCBF2}" srcId="{4FDEBBF7-5D11-41B3-AC4C-5B05AF392723}" destId="{BB37CEF4-1101-4EA7-B1E1-520EA0BDAEC2}" srcOrd="2" destOrd="0" parTransId="{DD4A969C-36BA-4583-82DF-A91D08FBB995}" sibTransId="{1E0D7E20-67C0-4F4B-8EFA-970665245A30}"/>
    <dgm:cxn modelId="{A66D507F-B8F0-47BC-A3B5-627D48DC8BB8}" type="presParOf" srcId="{CFE5E24F-B32C-4121-8F42-3F284FA428C6}" destId="{082EFBD1-BC11-481E-923E-7CAFB3C29272}" srcOrd="0" destOrd="0" presId="urn:microsoft.com/office/officeart/2005/8/layout/chevron1"/>
    <dgm:cxn modelId="{649CC91F-A829-4F3A-A104-4192571464D1}" type="presParOf" srcId="{CFE5E24F-B32C-4121-8F42-3F284FA428C6}" destId="{C528EC65-34C6-4BFB-A343-2BA60E62C344}" srcOrd="1" destOrd="0" presId="urn:microsoft.com/office/officeart/2005/8/layout/chevron1"/>
    <dgm:cxn modelId="{D1663F9F-4CC9-4DFD-871F-B907448FEBED}" type="presParOf" srcId="{CFE5E24F-B32C-4121-8F42-3F284FA428C6}" destId="{E9827B2D-DCDC-4C8A-B390-FEECFA0331B0}" srcOrd="2" destOrd="0" presId="urn:microsoft.com/office/officeart/2005/8/layout/chevron1"/>
    <dgm:cxn modelId="{135D7243-50AE-40CD-8373-E8245A2DD508}" type="presParOf" srcId="{CFE5E24F-B32C-4121-8F42-3F284FA428C6}" destId="{E4A3B7DF-BB64-4322-9603-AF29C8FB39E4}" srcOrd="3" destOrd="0" presId="urn:microsoft.com/office/officeart/2005/8/layout/chevron1"/>
    <dgm:cxn modelId="{2AF2B0AC-E071-4F78-BC38-19C48A620C5F}" type="presParOf" srcId="{CFE5E24F-B32C-4121-8F42-3F284FA428C6}" destId="{68059214-B290-4AE3-9879-8D03495D4E97}" srcOrd="4" destOrd="0" presId="urn:microsoft.com/office/officeart/2005/8/layout/chevron1"/>
    <dgm:cxn modelId="{8A36A1E2-4A03-4813-BB73-049325D66FBB}" type="presParOf" srcId="{CFE5E24F-B32C-4121-8F42-3F284FA428C6}" destId="{17CF9748-D1D8-4431-8FFD-C7C43383AE0F}" srcOrd="5" destOrd="0" presId="urn:microsoft.com/office/officeart/2005/8/layout/chevron1"/>
    <dgm:cxn modelId="{2BB8E0D3-8C57-4402-B9F4-996475AC7B4A}" type="presParOf" srcId="{CFE5E24F-B32C-4121-8F42-3F284FA428C6}" destId="{023A7459-5C6A-4451-A769-FF0AC4C6EF65}" srcOrd="6" destOrd="0" presId="urn:microsoft.com/office/officeart/2005/8/layout/chevron1"/>
    <dgm:cxn modelId="{BF13EF4B-FB09-4C22-8DC6-1D4938B934FD}" type="presParOf" srcId="{CFE5E24F-B32C-4121-8F42-3F284FA428C6}" destId="{EEC0CFC4-5D3A-4939-82FE-89081D834891}" srcOrd="7" destOrd="0" presId="urn:microsoft.com/office/officeart/2005/8/layout/chevron1"/>
    <dgm:cxn modelId="{B9D2E9BA-C71A-4607-94EE-869327F05FE5}" type="presParOf" srcId="{CFE5E24F-B32C-4121-8F42-3F284FA428C6}" destId="{3E21AD42-C567-4A45-B5A2-950F61524CE6}" srcOrd="8" destOrd="0" presId="urn:microsoft.com/office/officeart/2005/8/layout/chevron1"/>
    <dgm:cxn modelId="{0F9437C3-3805-41AF-AA0A-E4C1C323C190}" type="presParOf" srcId="{CFE5E24F-B32C-4121-8F42-3F284FA428C6}" destId="{0F76B88A-2F41-4D63-A609-6721D5A2E2FF}" srcOrd="9" destOrd="0" presId="urn:microsoft.com/office/officeart/2005/8/layout/chevron1"/>
    <dgm:cxn modelId="{B174DE71-55D4-4AFD-8C90-A3256D790341}" type="presParOf" srcId="{CFE5E24F-B32C-4121-8F42-3F284FA428C6}" destId="{196A3EA0-CDC9-405A-98ED-FC5AF1B22A1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274E1C-6E96-4ABD-ADE1-FB454648F896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9CC71A-4D3B-4396-B542-9D269DD78D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700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DE8D7-018E-4C6D-BD30-3CAE192138A3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140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3188" y="1144588"/>
            <a:ext cx="4111625" cy="3084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</a:p>
          <a:p>
            <a:r>
              <a:rPr lang="ru-RU" dirty="0" smtClean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8789">
              <a:defRPr/>
            </a:pPr>
            <a:fld id="{843D2259-0473-4195-B331-640336A2756B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918789">
                <a:defRPr/>
              </a:pPr>
              <a:t>11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65996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3188" y="1144588"/>
            <a:ext cx="4111625" cy="3084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</a:p>
          <a:p>
            <a:r>
              <a:rPr lang="ru-RU" dirty="0" smtClean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8789">
              <a:defRPr/>
            </a:pPr>
            <a:fld id="{843D2259-0473-4195-B331-640336A2756B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918789">
                <a:defRPr/>
              </a:pPr>
              <a:t>12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65996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DCE80-3AED-40E2-8246-69398A60AC8F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26257-B882-4731-AB51-7924ABDCD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DCE80-3AED-40E2-8246-69398A60AC8F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26257-B882-4731-AB51-7924ABDCD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DCE80-3AED-40E2-8246-69398A60AC8F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26257-B882-4731-AB51-7924ABDCD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DCE80-3AED-40E2-8246-69398A60AC8F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26257-B882-4731-AB51-7924ABDCD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DCE80-3AED-40E2-8246-69398A60AC8F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26257-B882-4731-AB51-7924ABDCD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DCE80-3AED-40E2-8246-69398A60AC8F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26257-B882-4731-AB51-7924ABDCDB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DCE80-3AED-40E2-8246-69398A60AC8F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26257-B882-4731-AB51-7924ABDCD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DCE80-3AED-40E2-8246-69398A60AC8F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26257-B882-4731-AB51-7924ABDCD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DCE80-3AED-40E2-8246-69398A60AC8F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26257-B882-4731-AB51-7924ABDCD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DCE80-3AED-40E2-8246-69398A60AC8F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9B26257-B882-4731-AB51-7924ABDCD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DCE80-3AED-40E2-8246-69398A60AC8F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26257-B882-4731-AB51-7924ABDCD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1DDCE80-3AED-40E2-8246-69398A60AC8F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09B26257-B882-4731-AB51-7924ABDCD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9542" y="1844824"/>
            <a:ext cx="7520940" cy="122413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Взаимодействие с работодателями. Реализация совместных сетевых проектов (ГАПК – ДАМАТЕ)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16632"/>
            <a:ext cx="79928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Департамент образования и науки Тюменской области</a:t>
            </a:r>
          </a:p>
          <a:p>
            <a:pPr algn="ctr"/>
            <a:r>
              <a:rPr lang="ru-RU" sz="1400" dirty="0"/>
              <a:t>государственное автономное профессиональное образовательное учреждение Тюменской области</a:t>
            </a:r>
          </a:p>
          <a:p>
            <a:pPr algn="ctr"/>
            <a:r>
              <a:rPr lang="ru-RU" sz="1400" dirty="0"/>
              <a:t>«</a:t>
            </a:r>
            <a:r>
              <a:rPr lang="ru-RU" sz="1400" dirty="0" err="1"/>
              <a:t>Голышмановский</a:t>
            </a:r>
            <a:r>
              <a:rPr lang="ru-RU" sz="1400" dirty="0"/>
              <a:t> агропедагогический колледж</a:t>
            </a:r>
            <a:r>
              <a:rPr lang="ru-RU" sz="1400" dirty="0" smtClean="0"/>
              <a:t>»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80012" y="5157192"/>
            <a:ext cx="3996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Прейс</a:t>
            </a:r>
            <a:r>
              <a:rPr lang="ru-RU" dirty="0" smtClean="0"/>
              <a:t> Галина Владимировна, директор ГАПОУ ТО «</a:t>
            </a:r>
            <a:r>
              <a:rPr lang="ru-RU" dirty="0" err="1" smtClean="0"/>
              <a:t>Голышмановский</a:t>
            </a:r>
            <a:r>
              <a:rPr lang="ru-RU" dirty="0" smtClean="0"/>
              <a:t> </a:t>
            </a:r>
            <a:r>
              <a:rPr lang="ru-RU" dirty="0" err="1" smtClean="0"/>
              <a:t>агропедколледж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180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60648"/>
            <a:ext cx="8280920" cy="52322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</a:rPr>
              <a:t>Для реализации проекта необходимо:</a:t>
            </a:r>
            <a:endParaRPr lang="ru-RU" sz="2800" b="1" dirty="0">
              <a:solidFill>
                <a:schemeClr val="accent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980728"/>
            <a:ext cx="8424936" cy="526297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/>
              <a:t>Педагогам пройти стажировку на базе ООО «ТМФ» по направлениям деятельности Предприятия.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Пересмотреть содержание программ учебных дисциплин, ПМ, МДК, УП, ПП.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Совместно с представителями ООО «ТМФ» разработать материалы для диагностики профессиональных компетенций.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Разработать элективные курсы для студентов (краткосрочные программы для наращивания компетенций, в том числе онлайн-курсы).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Разработать краткосрочные программы ДПО для сотрудников ООО «ТМФ».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Совершенствовать применение информационных технологий в профессиональной деятельности.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7825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86385" y="188640"/>
            <a:ext cx="8004333" cy="697121"/>
          </a:xfrm>
          <a:ln w="28575">
            <a:solidFill>
              <a:schemeClr val="accent2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b="1" dirty="0">
                <a:solidFill>
                  <a:schemeClr val="accent2"/>
                </a:solidFill>
                <a:latin typeface="+mn-lt"/>
              </a:rPr>
              <a:t>Дальнейшее развитие </a:t>
            </a:r>
            <a:r>
              <a:rPr lang="ru-RU" b="1" dirty="0" smtClean="0">
                <a:solidFill>
                  <a:schemeClr val="accent2"/>
                </a:solidFill>
                <a:latin typeface="+mn-lt"/>
              </a:rPr>
              <a:t>проекта</a:t>
            </a:r>
            <a:endParaRPr lang="ru-RU" sz="16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919" y="1678645"/>
            <a:ext cx="5081616" cy="3769253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 lIns="80095" tIns="40048" rIns="80095" bIns="40048">
            <a:spAutoFit/>
          </a:bodyPr>
          <a:lstStyle/>
          <a:p>
            <a:pPr algn="just" defTabSz="8644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100" b="1" dirty="0"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        Тиражирование</a:t>
            </a:r>
            <a:r>
              <a:rPr lang="ru-RU" sz="2100" dirty="0"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 полученного опыта в результате внедрения проекта  на другие предприятия агропромышленного комплекса Тюменской области и профессиональные образовательные организации.</a:t>
            </a:r>
          </a:p>
          <a:p>
            <a:pPr algn="just" defTabSz="8644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100" b="1" dirty="0"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       Заключение двусторонних соглашений </a:t>
            </a:r>
            <a:r>
              <a:rPr lang="ru-RU" sz="2100" dirty="0"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с предприятиями на проведение диагностики ПК и разработку краткосрочных программ ДПО по наращиванию компетенций.</a:t>
            </a:r>
            <a:endParaRPr lang="ru-RU" sz="21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1499" y="6458667"/>
            <a:ext cx="2133600" cy="365125"/>
          </a:xfrm>
        </p:spPr>
        <p:txBody>
          <a:bodyPr>
            <a:normAutofit lnSpcReduction="10000"/>
          </a:bodyPr>
          <a:lstStyle/>
          <a:p>
            <a:fld id="{4FAB73BC-B049-4115-A692-8D63A059BFB8}" type="slidenum">
              <a:rPr lang="en-US" smtClean="0">
                <a:solidFill>
                  <a:schemeClr val="tx1"/>
                </a:solidFill>
              </a:rPr>
              <a:pPr/>
              <a:t>11</a:t>
            </a:fld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Picture 2" descr="C:\Users\Директор AGROPED\Documents\Организационно-управленческая деятельность\Повышение квалификации\ГИНФО Прейс Г.В\ЦДП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536" y="3189172"/>
            <a:ext cx="1495790" cy="1090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6628821" y="1044211"/>
            <a:ext cx="2322716" cy="5427851"/>
            <a:chOff x="7857067" y="1285369"/>
            <a:chExt cx="2715885" cy="5983202"/>
          </a:xfrm>
        </p:grpSpPr>
        <p:sp>
          <p:nvSpPr>
            <p:cNvPr id="7" name="TextBox 6"/>
            <p:cNvSpPr txBox="1"/>
            <p:nvPr/>
          </p:nvSpPr>
          <p:spPr>
            <a:xfrm>
              <a:off x="8236152" y="1285369"/>
              <a:ext cx="2336800" cy="712460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ООО ПК «Молоко»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36152" y="2080650"/>
              <a:ext cx="2336800" cy="407120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ООО «</a:t>
              </a:r>
              <a:r>
                <a:rPr lang="ru-RU" dirty="0" err="1" smtClean="0"/>
                <a:t>Сибирия</a:t>
              </a:r>
              <a:r>
                <a:rPr lang="ru-RU" dirty="0" smtClean="0"/>
                <a:t>»</a:t>
              </a:r>
              <a:endParaRPr lang="ru-RU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194102" y="5709157"/>
              <a:ext cx="2343859" cy="712460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СПК «</a:t>
              </a:r>
              <a:r>
                <a:rPr lang="ru-RU" dirty="0" err="1" smtClean="0"/>
                <a:t>Емуртлинский</a:t>
              </a:r>
              <a:r>
                <a:rPr lang="ru-RU" dirty="0" smtClean="0"/>
                <a:t>»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217581" y="2580312"/>
              <a:ext cx="2336800" cy="712460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ЗАО «</a:t>
              </a:r>
              <a:r>
                <a:rPr lang="ru-RU" dirty="0" err="1" smtClean="0"/>
                <a:t>Падунское</a:t>
              </a:r>
              <a:r>
                <a:rPr lang="ru-RU" dirty="0" smtClean="0"/>
                <a:t>»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208310" y="4137180"/>
              <a:ext cx="2336800" cy="712460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 ОАО «Совхоз </a:t>
              </a:r>
              <a:r>
                <a:rPr lang="ru-RU" dirty="0" err="1" smtClean="0"/>
                <a:t>Червишевский</a:t>
              </a:r>
              <a:r>
                <a:rPr lang="ru-RU" dirty="0" smtClean="0"/>
                <a:t>»</a:t>
              </a:r>
              <a:endParaRPr lang="ru-RU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223118" y="3353109"/>
              <a:ext cx="2336800" cy="712460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 ООО «</a:t>
              </a:r>
              <a:r>
                <a:rPr lang="ru-RU" dirty="0" err="1" smtClean="0"/>
                <a:t>Першино</a:t>
              </a:r>
              <a:r>
                <a:rPr lang="ru-RU" dirty="0" smtClean="0"/>
                <a:t>»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201161" y="4921253"/>
              <a:ext cx="2336800" cy="712460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 ЗАО «Успенское»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194102" y="6556111"/>
              <a:ext cx="2343859" cy="712460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 другие предприятия</a:t>
              </a:r>
              <a:endParaRPr lang="ru-RU" dirty="0"/>
            </a:p>
          </p:txBody>
        </p:sp>
        <p:sp>
          <p:nvSpPr>
            <p:cNvPr id="4" name="Левая фигурная скобка 3"/>
            <p:cNvSpPr/>
            <p:nvPr/>
          </p:nvSpPr>
          <p:spPr>
            <a:xfrm>
              <a:off x="7857067" y="1691644"/>
              <a:ext cx="347133" cy="5318159"/>
            </a:xfrm>
            <a:prstGeom prst="leftBrace">
              <a:avLst/>
            </a:prstGeom>
            <a:ln w="28575">
              <a:solidFill>
                <a:srgbClr val="FF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75265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g3.stockfresh.com/files/c/coramax/m/38/7539356_stock-photo-businessma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1" y="1109904"/>
            <a:ext cx="1177155" cy="103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29109" y="188640"/>
            <a:ext cx="8004333" cy="697121"/>
          </a:xfrm>
          <a:ln w="28575">
            <a:solidFill>
              <a:schemeClr val="accent2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b="1" dirty="0">
                <a:solidFill>
                  <a:schemeClr val="accent2"/>
                </a:solidFill>
                <a:latin typeface="+mn-lt"/>
              </a:rPr>
              <a:t>Дальнейшее развитие </a:t>
            </a:r>
            <a:r>
              <a:rPr lang="ru-RU" b="1" dirty="0" smtClean="0">
                <a:solidFill>
                  <a:schemeClr val="accent2"/>
                </a:solidFill>
                <a:latin typeface="+mn-lt"/>
              </a:rPr>
              <a:t>проекта </a:t>
            </a:r>
            <a:endParaRPr lang="ru-RU" sz="16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1499" y="6458667"/>
            <a:ext cx="2133600" cy="365125"/>
          </a:xfrm>
        </p:spPr>
        <p:txBody>
          <a:bodyPr>
            <a:normAutofit lnSpcReduction="10000"/>
          </a:bodyPr>
          <a:lstStyle/>
          <a:p>
            <a:fld id="{4FAB73BC-B049-4115-A692-8D63A059BFB8}" type="slidenum">
              <a:rPr lang="en-US" smtClean="0">
                <a:solidFill>
                  <a:schemeClr val="tx1"/>
                </a:solidFill>
              </a:rPr>
              <a:pPr/>
              <a:t>12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771804" y="2950410"/>
            <a:ext cx="3941162" cy="1088843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 lIns="80095" tIns="40048" rIns="80095" bIns="40048">
            <a:spAutoFit/>
          </a:bodyPr>
          <a:lstStyle/>
          <a:p>
            <a:pPr defTabSz="8644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100" b="1" dirty="0"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Колледж: </a:t>
            </a:r>
            <a:r>
              <a:rPr lang="ru-RU" sz="2100" dirty="0"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Экзаменационный центр (ЭЦ)  </a:t>
            </a:r>
          </a:p>
          <a:p>
            <a:pPr defTabSz="8644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100" b="1" dirty="0"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       </a:t>
            </a:r>
            <a:endParaRPr lang="ru-RU" sz="21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43702" y="1462726"/>
            <a:ext cx="6256207" cy="681113"/>
          </a:xfrm>
          <a:prstGeom prst="rect">
            <a:avLst/>
          </a:prstGeom>
          <a:noFill/>
        </p:spPr>
        <p:txBody>
          <a:bodyPr wrap="square" lIns="80165" tIns="40083" rIns="80165" bIns="40083" rtlCol="0">
            <a:spAutoFit/>
          </a:bodyPr>
          <a:lstStyle/>
          <a:p>
            <a:r>
              <a:rPr lang="ru-RU" sz="2100" b="1" dirty="0">
                <a:cs typeface="Arial" panose="020B0604020202020204" pitchFamily="34" charset="0"/>
                <a:sym typeface="Symbol" panose="05050102010706020507" pitchFamily="18" charset="2"/>
              </a:rPr>
              <a:t>Новый формат взаимоотношений с Предприятием: </a:t>
            </a:r>
            <a:endParaRPr lang="ru-RU" sz="2100" dirty="0">
              <a:cs typeface="Arial" panose="020B0604020202020204" pitchFamily="34" charset="0"/>
              <a:sym typeface="Symbol" panose="05050102010706020507" pitchFamily="18" charset="2"/>
            </a:endParaRPr>
          </a:p>
          <a:p>
            <a:endParaRPr lang="ru-RU" dirty="0"/>
          </a:p>
        </p:txBody>
      </p:sp>
      <p:pic>
        <p:nvPicPr>
          <p:cNvPr id="22" name="Picture 2" descr="F:\XX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73" y="1958715"/>
            <a:ext cx="905522" cy="818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 descr="C:\Users\metod\Pictures\эмблемма\эмблема исп без фона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0642" y="2013683"/>
            <a:ext cx="1296135" cy="843577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Прямоугольник 26"/>
          <p:cNvSpPr/>
          <p:nvPr/>
        </p:nvSpPr>
        <p:spPr>
          <a:xfrm>
            <a:off x="547390" y="2950410"/>
            <a:ext cx="3941162" cy="1758946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 lIns="80095" tIns="40048" rIns="80095" bIns="40048">
            <a:spAutoFit/>
          </a:bodyPr>
          <a:lstStyle/>
          <a:p>
            <a:pPr defTabSz="8644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100" b="1" dirty="0"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ООО «ТМФ» ГК «ДАМАТЕ»: </a:t>
            </a:r>
            <a:r>
              <a:rPr lang="ru-RU" sz="2100" dirty="0"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Центр оценки квалификаций (ЦОК) в агропромышленном комплексе в Тюменской области</a:t>
            </a:r>
          </a:p>
          <a:p>
            <a:pPr defTabSz="8644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100" b="1" dirty="0"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       </a:t>
            </a:r>
            <a:endParaRPr lang="ru-RU" sz="21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24" name="Выгнутая вправо стрелка 23"/>
          <p:cNvSpPr/>
          <p:nvPr/>
        </p:nvSpPr>
        <p:spPr>
          <a:xfrm rot="4010712">
            <a:off x="5060250" y="3528948"/>
            <a:ext cx="809040" cy="2308703"/>
          </a:xfrm>
          <a:prstGeom prst="curvedLeftArrow">
            <a:avLst>
              <a:gd name="adj1" fmla="val 25000"/>
              <a:gd name="adj2" fmla="val 50000"/>
              <a:gd name="adj3" fmla="val 35635"/>
            </a:avLst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65" tIns="40083" rIns="80165" bIns="40083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076" name="Picture 4" descr="http://static.s0.drupay.ru/sb/obraleksin/sites/obraleksin.ru/files/enews/474/images/write-down-goals-to-accelerate-your-career-1777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594" y="4067481"/>
            <a:ext cx="2169831" cy="216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06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412776"/>
            <a:ext cx="6480720" cy="52322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</a:rPr>
              <a:t>БЛАГОДАРЮ ЗА ВНИМАНИЕ!</a:t>
            </a:r>
            <a:endParaRPr lang="ru-RU" sz="2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30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4624"/>
            <a:ext cx="7520940" cy="404624"/>
          </a:xfrm>
          <a:ln w="28575">
            <a:solidFill>
              <a:schemeClr val="accent2"/>
            </a:solidFill>
          </a:ln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accent2"/>
                </a:solidFill>
              </a:rPr>
              <a:t>Направления взаимодействия с работодателями</a:t>
            </a:r>
            <a:endParaRPr lang="ru-RU" sz="2000" dirty="0">
              <a:solidFill>
                <a:schemeClr val="accent2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05377"/>
              </p:ext>
            </p:extLst>
          </p:nvPr>
        </p:nvGraphicFramePr>
        <p:xfrm>
          <a:off x="107504" y="544035"/>
          <a:ext cx="8928992" cy="6330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982"/>
                <a:gridCol w="4318695"/>
                <a:gridCol w="1574059"/>
                <a:gridCol w="1152128"/>
                <a:gridCol w="1152128"/>
              </a:tblGrid>
              <a:tr h="70869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№ п/п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Наименование  направления взаимодействия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Ед. изм.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Значение 2016-2017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aseline="0" dirty="0" err="1" smtClean="0">
                          <a:solidFill>
                            <a:schemeClr val="tx1"/>
                          </a:solidFill>
                        </a:rPr>
                        <a:t>уч.г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Значение 2017-2018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aseline="0" dirty="0" err="1" smtClean="0">
                          <a:solidFill>
                            <a:schemeClr val="tx1"/>
                          </a:solidFill>
                        </a:rPr>
                        <a:t>уч.г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0199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Согласование ООП, экспертные заключения на ООП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шт.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10 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15 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0199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Организация производственной практики/дуального обучения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Кол-во чел.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450/18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525/21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0199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Проведение ЛПЗ на базе предприятий/на базе колледжа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(с привлечением работодателей)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Кол-во час.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1038/26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1184/34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0199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4.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Привлечение к проведению интегрированных занятий на базе колледжа.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Кол-во час./чел.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68/13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110/14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20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5.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Участие в работе ЭК, ГЭК/эксперты ДЭ.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Кол-во чел.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11/0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13/8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0199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6.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Предоставление возможности стажировки педагогам колледжа.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Кол-во </a:t>
                      </a:r>
                      <a:r>
                        <a:rPr lang="ru-RU" sz="1400" dirty="0" err="1" smtClean="0"/>
                        <a:t>предп</a:t>
                      </a:r>
                      <a:r>
                        <a:rPr lang="ru-RU" sz="1400" dirty="0" smtClean="0"/>
                        <a:t>.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20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7.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Участие в работе Попечительского совета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Кол-во чел.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20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8.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Участие в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</a:rPr>
                        <a:t>профориентационных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мероприятиях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Кол-во </a:t>
                      </a:r>
                      <a:r>
                        <a:rPr lang="ru-RU" sz="1400" dirty="0" err="1" smtClean="0"/>
                        <a:t>предп</a:t>
                      </a:r>
                      <a:r>
                        <a:rPr lang="ru-RU" sz="1400" dirty="0" smtClean="0"/>
                        <a:t>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0199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9.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Участие в конкурсных мероприятиях, выставках, форумах.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Кол-во чел.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05659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10.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Совместное участие в сетевых проектах.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Кол-во </a:t>
                      </a:r>
                      <a:r>
                        <a:rPr lang="ru-RU" sz="1400" dirty="0" err="1" smtClean="0"/>
                        <a:t>предп</a:t>
                      </a:r>
                      <a:r>
                        <a:rPr lang="ru-RU" sz="1400" dirty="0" smtClean="0"/>
                        <a:t>./проект.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7/1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8/2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6212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11.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Подготовка и переподготовка работников предприятий по программам профессиональной подготовки и дополнительного профессионального образования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Кол-во чел.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53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49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55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520940" cy="548640"/>
          </a:xfrm>
          <a:ln w="28575">
            <a:solidFill>
              <a:schemeClr val="accent2"/>
            </a:solidFill>
          </a:ln>
        </p:spPr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Основные Предприятия – базы практик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908720"/>
            <a:ext cx="4320480" cy="5632311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Партнеры по практико-ориентированному (дуальному) обучению</a:t>
            </a:r>
            <a:r>
              <a:rPr lang="ru-RU" b="1" dirty="0" smtClean="0"/>
              <a:t>:</a:t>
            </a:r>
          </a:p>
          <a:p>
            <a:pPr algn="ctr"/>
            <a:endParaRPr lang="ru-RU" dirty="0"/>
          </a:p>
          <a:p>
            <a:r>
              <a:rPr lang="ru-RU" dirty="0"/>
              <a:t>1. ООО «</a:t>
            </a:r>
            <a:r>
              <a:rPr lang="ru-RU" dirty="0" err="1" smtClean="0"/>
              <a:t>Голышмановский</a:t>
            </a:r>
            <a:r>
              <a:rPr lang="ru-RU" dirty="0" smtClean="0"/>
              <a:t> общепит </a:t>
            </a:r>
            <a:r>
              <a:rPr lang="ru-RU" dirty="0"/>
              <a:t>РПС</a:t>
            </a:r>
            <a:r>
              <a:rPr lang="ru-RU" dirty="0" smtClean="0"/>
              <a:t>».</a:t>
            </a:r>
            <a:endParaRPr lang="ru-RU" dirty="0"/>
          </a:p>
          <a:p>
            <a:r>
              <a:rPr lang="ru-RU" dirty="0"/>
              <a:t>2</a:t>
            </a:r>
            <a:r>
              <a:rPr lang="ru-RU" dirty="0" smtClean="0"/>
              <a:t>. ООО </a:t>
            </a:r>
            <a:r>
              <a:rPr lang="ru-RU" dirty="0"/>
              <a:t>«Русич</a:t>
            </a:r>
            <a:r>
              <a:rPr lang="ru-RU" dirty="0" smtClean="0"/>
              <a:t>».</a:t>
            </a:r>
            <a:endParaRPr lang="ru-RU" dirty="0"/>
          </a:p>
          <a:p>
            <a:r>
              <a:rPr lang="ru-RU" dirty="0"/>
              <a:t>3. ООО «Тюменские молочные фермы</a:t>
            </a:r>
            <a:r>
              <a:rPr lang="ru-RU" dirty="0" smtClean="0"/>
              <a:t>».</a:t>
            </a:r>
            <a:endParaRPr lang="ru-RU" dirty="0"/>
          </a:p>
          <a:p>
            <a:r>
              <a:rPr lang="ru-RU" dirty="0"/>
              <a:t>4. ООО «</a:t>
            </a:r>
            <a:r>
              <a:rPr lang="ru-RU" dirty="0" err="1"/>
              <a:t>Сибирия</a:t>
            </a:r>
            <a:r>
              <a:rPr lang="ru-RU" dirty="0"/>
              <a:t>».</a:t>
            </a:r>
          </a:p>
          <a:p>
            <a:r>
              <a:rPr lang="ru-RU" dirty="0" smtClean="0"/>
              <a:t>5. ЗАО </a:t>
            </a:r>
            <a:r>
              <a:rPr lang="ru-RU" dirty="0"/>
              <a:t>«</a:t>
            </a:r>
            <a:r>
              <a:rPr lang="ru-RU" dirty="0" err="1"/>
              <a:t>Автотранс</a:t>
            </a:r>
            <a:r>
              <a:rPr lang="ru-RU" dirty="0" smtClean="0"/>
              <a:t>».</a:t>
            </a:r>
            <a:endParaRPr lang="ru-RU" dirty="0"/>
          </a:p>
          <a:p>
            <a:r>
              <a:rPr lang="ru-RU" dirty="0"/>
              <a:t>6. </a:t>
            </a:r>
            <a:r>
              <a:rPr lang="ru-RU" dirty="0" smtClean="0"/>
              <a:t> </a:t>
            </a:r>
            <a:r>
              <a:rPr lang="ru-RU" dirty="0"/>
              <a:t>ООО «Силуэт».</a:t>
            </a:r>
          </a:p>
          <a:p>
            <a:r>
              <a:rPr lang="ru-RU" dirty="0" smtClean="0"/>
              <a:t>7.  ООО </a:t>
            </a:r>
            <a:r>
              <a:rPr lang="ru-RU" dirty="0"/>
              <a:t>СП «</a:t>
            </a:r>
            <a:r>
              <a:rPr lang="ru-RU" dirty="0" err="1"/>
              <a:t>Голышмановское</a:t>
            </a:r>
            <a:r>
              <a:rPr lang="ru-RU" dirty="0" smtClean="0"/>
              <a:t>».</a:t>
            </a:r>
            <a:endParaRPr lang="ru-RU" dirty="0"/>
          </a:p>
          <a:p>
            <a:r>
              <a:rPr lang="ru-RU" dirty="0"/>
              <a:t>8. ООО «Юг-</a:t>
            </a:r>
            <a:r>
              <a:rPr lang="ru-RU" dirty="0" err="1"/>
              <a:t>агро</a:t>
            </a:r>
            <a:r>
              <a:rPr lang="ru-RU" dirty="0"/>
              <a:t>».</a:t>
            </a:r>
          </a:p>
          <a:p>
            <a:r>
              <a:rPr lang="ru-RU" dirty="0" smtClean="0"/>
              <a:t>9</a:t>
            </a:r>
            <a:r>
              <a:rPr lang="ru-RU" dirty="0"/>
              <a:t>. Сеть ресторанов «Максим».</a:t>
            </a:r>
          </a:p>
          <a:p>
            <a:r>
              <a:rPr lang="ru-RU" dirty="0" smtClean="0"/>
              <a:t>10</a:t>
            </a:r>
            <a:r>
              <a:rPr lang="ru-RU" dirty="0"/>
              <a:t>. Сеть ресторанов «</a:t>
            </a:r>
            <a:r>
              <a:rPr lang="ru-RU" dirty="0" err="1"/>
              <a:t>Перчини</a:t>
            </a:r>
            <a:r>
              <a:rPr lang="ru-RU" dirty="0"/>
              <a:t>».</a:t>
            </a:r>
          </a:p>
          <a:p>
            <a:r>
              <a:rPr lang="ru-RU" dirty="0" smtClean="0"/>
              <a:t>11</a:t>
            </a:r>
            <a:r>
              <a:rPr lang="ru-RU" dirty="0"/>
              <a:t>. К(Ф)Х ИП </a:t>
            </a:r>
            <a:r>
              <a:rPr lang="ru-RU" dirty="0" err="1" smtClean="0"/>
              <a:t>Исмаков</a:t>
            </a:r>
            <a:r>
              <a:rPr lang="ru-RU" dirty="0"/>
              <a:t>.</a:t>
            </a:r>
          </a:p>
          <a:p>
            <a:r>
              <a:rPr lang="ru-RU" dirty="0"/>
              <a:t>12. СПК «</a:t>
            </a:r>
            <a:r>
              <a:rPr lang="ru-RU" dirty="0" err="1" smtClean="0"/>
              <a:t>Слободчиковский</a:t>
            </a:r>
            <a:r>
              <a:rPr lang="ru-RU" dirty="0" smtClean="0"/>
              <a:t>».</a:t>
            </a:r>
            <a:endParaRPr lang="ru-RU" dirty="0"/>
          </a:p>
          <a:p>
            <a:r>
              <a:rPr lang="ru-RU" dirty="0"/>
              <a:t>13. Кафе «Весна</a:t>
            </a:r>
            <a:r>
              <a:rPr lang="ru-RU" dirty="0" smtClean="0"/>
              <a:t>».</a:t>
            </a:r>
            <a:endParaRPr lang="ru-RU" dirty="0"/>
          </a:p>
          <a:p>
            <a:r>
              <a:rPr lang="ru-RU" dirty="0"/>
              <a:t>14. КРЦ «Пегас».</a:t>
            </a:r>
          </a:p>
          <a:p>
            <a:r>
              <a:rPr lang="ru-RU" dirty="0" smtClean="0"/>
              <a:t>15</a:t>
            </a:r>
            <a:r>
              <a:rPr lang="ru-RU" dirty="0"/>
              <a:t>. К(Ф)Х «Васькин».</a:t>
            </a:r>
          </a:p>
          <a:p>
            <a:r>
              <a:rPr lang="ru-RU" dirty="0" smtClean="0"/>
              <a:t>16</a:t>
            </a:r>
            <a:r>
              <a:rPr lang="ru-RU" dirty="0"/>
              <a:t>. ООО «</a:t>
            </a:r>
            <a:r>
              <a:rPr lang="ru-RU" dirty="0" err="1"/>
              <a:t>Козловское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91952" y="908720"/>
            <a:ext cx="4179118" cy="452431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/>
              <a:t>Трехсторонние соглашения </a:t>
            </a:r>
            <a:r>
              <a:rPr lang="ru-RU" b="1" dirty="0"/>
              <a:t>о сотрудничестве в области подготовки работников квалифицированного </a:t>
            </a:r>
            <a:r>
              <a:rPr lang="ru-RU" b="1" dirty="0" smtClean="0"/>
              <a:t>труда:</a:t>
            </a:r>
          </a:p>
          <a:p>
            <a:pPr lvl="0"/>
            <a:endParaRPr lang="ru-RU" b="1" dirty="0" smtClean="0"/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ООО СП «</a:t>
            </a:r>
            <a:r>
              <a:rPr lang="ru-RU" dirty="0" err="1"/>
              <a:t>Малышенское</a:t>
            </a:r>
            <a:r>
              <a:rPr lang="ru-RU" dirty="0"/>
              <a:t>».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ООО СП «</a:t>
            </a:r>
            <a:r>
              <a:rPr lang="ru-RU" dirty="0" err="1"/>
              <a:t>Голышмановское</a:t>
            </a:r>
            <a:r>
              <a:rPr lang="ru-RU" dirty="0"/>
              <a:t>».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ООО «Техно-Центр».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ООО «</a:t>
            </a:r>
            <a:r>
              <a:rPr lang="ru-RU" dirty="0" err="1"/>
              <a:t>Сибирия</a:t>
            </a:r>
            <a:r>
              <a:rPr lang="ru-RU" dirty="0"/>
              <a:t>».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ООО «</a:t>
            </a:r>
            <a:r>
              <a:rPr lang="ru-RU" dirty="0" err="1"/>
              <a:t>Голышмановоагропромстрой</a:t>
            </a:r>
            <a:r>
              <a:rPr lang="ru-RU" dirty="0"/>
              <a:t>».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ЗАО «</a:t>
            </a:r>
            <a:r>
              <a:rPr lang="ru-RU" dirty="0" err="1"/>
              <a:t>Автотранс</a:t>
            </a:r>
            <a:r>
              <a:rPr lang="ru-RU" dirty="0"/>
              <a:t>».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ПО «Центральное».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ООО «</a:t>
            </a:r>
            <a:r>
              <a:rPr lang="ru-RU" dirty="0" err="1"/>
              <a:t>Голышмановский</a:t>
            </a:r>
            <a:r>
              <a:rPr lang="ru-RU" dirty="0"/>
              <a:t> общепит РПС</a:t>
            </a:r>
            <a:r>
              <a:rPr lang="ru-RU" dirty="0" smtClean="0"/>
              <a:t>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/>
              <a:t>ООО </a:t>
            </a:r>
            <a:r>
              <a:rPr lang="ru-RU" dirty="0"/>
              <a:t>«Тюменские молочные фермы</a:t>
            </a:r>
            <a:r>
              <a:rPr lang="ru-RU" dirty="0" smtClean="0"/>
              <a:t>».</a:t>
            </a:r>
          </a:p>
          <a:p>
            <a:pPr marL="342900" lvl="0" indent="-342900">
              <a:buFont typeface="+mj-lt"/>
              <a:buAutoNum type="arabicPeriod"/>
            </a:pPr>
            <a:endParaRPr lang="ru-RU" dirty="0"/>
          </a:p>
          <a:p>
            <a:pPr lvl="0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6644" y="5517232"/>
            <a:ext cx="4179118" cy="1200329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/>
              <a:t>двусторонние </a:t>
            </a:r>
            <a:r>
              <a:rPr lang="ru-RU" b="1" dirty="0"/>
              <a:t>соглашения </a:t>
            </a:r>
            <a:r>
              <a:rPr lang="ru-RU" b="1" dirty="0" smtClean="0"/>
              <a:t>или договоры о </a:t>
            </a:r>
            <a:r>
              <a:rPr lang="ru-RU" b="1" dirty="0"/>
              <a:t>сотрудничестве в области подготовки работников квалифицированного </a:t>
            </a:r>
            <a:r>
              <a:rPr lang="ru-RU" b="1" dirty="0" smtClean="0"/>
              <a:t>труда </a:t>
            </a:r>
            <a:r>
              <a:rPr lang="ru-RU" b="1" dirty="0" smtClean="0">
                <a:solidFill>
                  <a:schemeClr val="accent2"/>
                </a:solidFill>
              </a:rPr>
              <a:t>- 32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6398" y="4890095"/>
            <a:ext cx="4070226" cy="2616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b="1" dirty="0"/>
              <a:t>Правительство Тюменской </a:t>
            </a:r>
            <a:r>
              <a:rPr lang="ru-RU" sz="1100" b="1" dirty="0" smtClean="0"/>
              <a:t>области – Предприятие – Колледж </a:t>
            </a:r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195736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141528" cy="548640"/>
          </a:xfrm>
          <a:ln w="28575">
            <a:solidFill>
              <a:schemeClr val="accent2"/>
            </a:solidFill>
          </a:ln>
        </p:spPr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Реализация совместных сетевых проектов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1331640" y="1614122"/>
            <a:ext cx="7520940" cy="23042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«Будущее в руках молодых!»</a:t>
            </a:r>
          </a:p>
          <a:p>
            <a:r>
              <a:rPr lang="ru-RU" sz="1800" dirty="0" smtClean="0">
                <a:solidFill>
                  <a:srgbClr val="0070C0"/>
                </a:solidFill>
              </a:rPr>
              <a:t>Цель проекта:</a:t>
            </a:r>
          </a:p>
          <a:p>
            <a:r>
              <a:rPr lang="ru-RU" sz="1800" dirty="0" smtClean="0"/>
              <a:t>Обеспечение подготовки высококвалифицированных рабочих кадров в соответствии с современными стандартами и передовыми технологиями, обеспечив увеличение к концу 2020 года до 40 выпускников колледжа , продемонстрировавших уровень подготовки, соответствующий стандартам </a:t>
            </a:r>
            <a:r>
              <a:rPr lang="ru-RU" sz="1800" dirty="0" err="1" smtClean="0"/>
              <a:t>Ворлдскиллс</a:t>
            </a:r>
            <a:r>
              <a:rPr lang="ru-RU" sz="1800" dirty="0" smtClean="0"/>
              <a:t> Россия.</a:t>
            </a:r>
          </a:p>
          <a:p>
            <a:endParaRPr lang="ru-RU" sz="18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061934" y="908720"/>
            <a:ext cx="471262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Приоритетный проект в сфере образования </a:t>
            </a:r>
            <a:br>
              <a:rPr lang="ru-RU" sz="1600" b="1" dirty="0" smtClean="0">
                <a:solidFill>
                  <a:schemeClr val="tx2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chemeClr val="tx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«Рабочие кадры для передовых технологий»</a:t>
            </a:r>
            <a:br>
              <a:rPr lang="ru-RU" sz="1600" b="1" dirty="0" smtClean="0">
                <a:solidFill>
                  <a:schemeClr val="tx2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endParaRPr lang="ru-RU" sz="16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851" y="833134"/>
            <a:ext cx="630083" cy="762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Выгнутая влево стрелка 5"/>
          <p:cNvSpPr/>
          <p:nvPr/>
        </p:nvSpPr>
        <p:spPr>
          <a:xfrm>
            <a:off x="251520" y="1232756"/>
            <a:ext cx="1180331" cy="2423120"/>
          </a:xfrm>
          <a:prstGeom prst="curv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11560" y="1302411"/>
            <a:ext cx="864096" cy="633394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/>
                </a:solidFill>
              </a:rPr>
              <a:t>1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41685" y="4077072"/>
            <a:ext cx="8010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41685" y="4149080"/>
            <a:ext cx="8010895" cy="240065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Создание центра диагностики профессиональных компетенций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 на базе работодателя в рамках сетевого взаимодействия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 «Колледж – ВУЗ – Предприятие</a:t>
            </a:r>
            <a:r>
              <a:rPr lang="ru-RU" sz="2000" b="1" dirty="0" smtClean="0">
                <a:solidFill>
                  <a:srgbClr val="0070C0"/>
                </a:solidFill>
              </a:rPr>
              <a:t>»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Цель </a:t>
            </a:r>
            <a:r>
              <a:rPr lang="ru-RU" b="1" dirty="0">
                <a:solidFill>
                  <a:srgbClr val="0070C0"/>
                </a:solidFill>
              </a:rPr>
              <a:t>проекта:</a:t>
            </a:r>
          </a:p>
          <a:p>
            <a:r>
              <a:rPr lang="ru-RU" b="1" dirty="0"/>
              <a:t>Обеспечение подготовки высококвалифицированных,  востребованных специалистов  на основе диагностики профессиональных компетенций, в соответствии с современными стандартами и передовыми технологиями для ООО «Тюменские молочные фермы» ГК «ДАМАТЕ</a:t>
            </a:r>
            <a:r>
              <a:rPr lang="ru-RU" b="1" dirty="0" smtClean="0"/>
              <a:t>»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12" name="Выгнутая влево стрелка 11"/>
          <p:cNvSpPr/>
          <p:nvPr/>
        </p:nvSpPr>
        <p:spPr>
          <a:xfrm>
            <a:off x="0" y="4126617"/>
            <a:ext cx="978408" cy="2423120"/>
          </a:xfrm>
          <a:prstGeom prst="curv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09637" y="3945041"/>
            <a:ext cx="864096" cy="633394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4425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73323" y="-1012677"/>
            <a:ext cx="6597352" cy="914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539552" y="116632"/>
            <a:ext cx="7947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Центр диагностики профессиональных компетенций </a:t>
            </a:r>
            <a:r>
              <a:rPr lang="en-US" b="1" dirty="0" smtClean="0">
                <a:solidFill>
                  <a:schemeClr val="accent2"/>
                </a:solidFill>
              </a:rPr>
              <a:t>Start</a:t>
            </a:r>
            <a:r>
              <a:rPr lang="ru-RU" b="1" dirty="0" smtClean="0">
                <a:solidFill>
                  <a:srgbClr val="00B050"/>
                </a:solidFill>
              </a:rPr>
              <a:t>Профи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1027" name="Picture 3" descr="E:\Программа ТМФ\программ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3096344" cy="4259371"/>
          </a:xfrm>
          <a:prstGeom prst="rect">
            <a:avLst/>
          </a:prstGeom>
          <a:noFill/>
          <a:ln w="28575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соглашение ТМФ\соглашение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777" y="1052736"/>
            <a:ext cx="3713157" cy="5107867"/>
          </a:xfrm>
          <a:prstGeom prst="rect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Соглашение о сотрудничестве\договор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752" y="2852936"/>
            <a:ext cx="2875697" cy="3955846"/>
          </a:xfrm>
          <a:prstGeom prst="rect">
            <a:avLst/>
          </a:prstGeom>
          <a:noFill/>
          <a:ln w="28575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E:\Соглашение о сотрудничестве\договор1 — копи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9" y="6144233"/>
            <a:ext cx="6549646" cy="660703"/>
          </a:xfrm>
          <a:prstGeom prst="rect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Выгнутая вправо стрелка 12"/>
          <p:cNvSpPr/>
          <p:nvPr/>
        </p:nvSpPr>
        <p:spPr>
          <a:xfrm rot="6123547">
            <a:off x="7069239" y="5580822"/>
            <a:ext cx="403880" cy="2046778"/>
          </a:xfrm>
          <a:prstGeom prst="curved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26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Галина\Pictures\_dsc9302-1_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450" y="75982"/>
            <a:ext cx="3312784" cy="2430227"/>
          </a:xfrm>
          <a:prstGeom prst="rect">
            <a:avLst/>
          </a:prstGeom>
          <a:noFill/>
          <a:ln w="7620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3528" y="75982"/>
            <a:ext cx="5328592" cy="36933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Актуальность и проблематика темы проекта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548680"/>
            <a:ext cx="5328592" cy="108012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1"/>
                </a:solidFill>
              </a:rPr>
              <a:t>Описание ситуации:</a:t>
            </a:r>
          </a:p>
          <a:p>
            <a:r>
              <a:rPr lang="ru-RU" dirty="0"/>
              <a:t>Приход крупного инвестора и строительство на территории района высокотехнологичного молочно-товарного комплекса.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536" y="1916832"/>
            <a:ext cx="5256584" cy="17281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2"/>
                </a:solidFill>
              </a:rPr>
              <a:t>Проблема:</a:t>
            </a:r>
            <a:endParaRPr lang="en-US" b="1" dirty="0">
              <a:solidFill>
                <a:schemeClr val="accent2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dirty="0" smtClean="0"/>
              <a:t>выявляет </a:t>
            </a:r>
            <a:r>
              <a:rPr lang="ru-RU" dirty="0"/>
              <a:t>проблему </a:t>
            </a:r>
            <a:r>
              <a:rPr lang="ru-RU" dirty="0" smtClean="0"/>
              <a:t>дефицита </a:t>
            </a:r>
            <a:r>
              <a:rPr lang="ru-RU" dirty="0"/>
              <a:t>рабочих </a:t>
            </a:r>
            <a:r>
              <a:rPr lang="ru-RU" dirty="0" smtClean="0"/>
              <a:t>кадров </a:t>
            </a:r>
            <a:r>
              <a:rPr lang="ru-RU" dirty="0"/>
              <a:t>необходимой квалификации;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низкую </a:t>
            </a:r>
            <a:r>
              <a:rPr lang="ru-RU" dirty="0"/>
              <a:t>занятость собственного населения при привлечении специалистов из других регионов.</a:t>
            </a:r>
          </a:p>
        </p:txBody>
      </p:sp>
      <p:sp>
        <p:nvSpPr>
          <p:cNvPr id="2" name="Выгнутая влево стрелка 1"/>
          <p:cNvSpPr/>
          <p:nvPr/>
        </p:nvSpPr>
        <p:spPr>
          <a:xfrm>
            <a:off x="0" y="1088740"/>
            <a:ext cx="467544" cy="1116124"/>
          </a:xfrm>
          <a:prstGeom prst="curved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3528" y="3789040"/>
            <a:ext cx="5256584" cy="204758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00B050"/>
                </a:solidFill>
              </a:rPr>
              <a:t>Как будем решать проблему?</a:t>
            </a:r>
          </a:p>
          <a:p>
            <a:r>
              <a:rPr lang="ru-RU" dirty="0"/>
              <a:t>Создаем центр диагностики </a:t>
            </a:r>
            <a:r>
              <a:rPr lang="ru-RU" dirty="0" smtClean="0"/>
              <a:t>профессиональных компетенций на </a:t>
            </a:r>
            <a:r>
              <a:rPr lang="ru-RU" dirty="0"/>
              <a:t>базе Предприятия, который своевременно выявляет </a:t>
            </a:r>
            <a:r>
              <a:rPr lang="ru-RU" dirty="0" smtClean="0"/>
              <a:t>дефициты </a:t>
            </a:r>
            <a:r>
              <a:rPr lang="ru-RU" dirty="0"/>
              <a:t>и устраняет их при помощи краткосрочных образовательных </a:t>
            </a:r>
            <a:r>
              <a:rPr lang="ru-RU" dirty="0" smtClean="0"/>
              <a:t>программ.</a:t>
            </a:r>
            <a:endParaRPr lang="ru-RU" dirty="0"/>
          </a:p>
        </p:txBody>
      </p:sp>
      <p:sp>
        <p:nvSpPr>
          <p:cNvPr id="13" name="Выгнутая влево стрелка 12"/>
          <p:cNvSpPr/>
          <p:nvPr/>
        </p:nvSpPr>
        <p:spPr>
          <a:xfrm>
            <a:off x="0" y="3086962"/>
            <a:ext cx="557300" cy="1124234"/>
          </a:xfrm>
          <a:prstGeom prst="curved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Picture 2" descr="C:\Users\Директор AGROPED\Documents\Организационно-управленческая деятельность\Повышение квалификации\ГИНФО Прейс Г.В\ЦДП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976" y="3086962"/>
            <a:ext cx="2879504" cy="197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6130" y="5780782"/>
            <a:ext cx="9087870" cy="1077218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defTabSz="1042873">
              <a:defRPr/>
            </a:pPr>
            <a:r>
              <a:rPr lang="ru-RU" sz="1600" b="1" dirty="0" smtClean="0"/>
              <a:t>Организации -партнеры ПРОЕКТА</a:t>
            </a:r>
            <a:r>
              <a:rPr lang="ru-RU" sz="1600" b="1" dirty="0"/>
              <a:t>: </a:t>
            </a:r>
            <a:r>
              <a:rPr lang="ru-RU" sz="1600" dirty="0" smtClean="0"/>
              <a:t>СДС «Всероссийский регистр, </a:t>
            </a:r>
            <a:r>
              <a:rPr lang="ru-RU" sz="1600" dirty="0"/>
              <a:t>ФГБОУ ВО «Государственный аграрный университет Северного Зауралья</a:t>
            </a:r>
            <a:r>
              <a:rPr lang="ru-RU" sz="1600" dirty="0" smtClean="0"/>
              <a:t>».</a:t>
            </a:r>
          </a:p>
          <a:p>
            <a:pPr defTabSz="1042873">
              <a:defRPr/>
            </a:pPr>
            <a:r>
              <a:rPr lang="ru-RU" sz="1600" b="1" dirty="0" smtClean="0"/>
              <a:t>Координатор проекта</a:t>
            </a:r>
            <a:r>
              <a:rPr lang="ru-RU" sz="1600" dirty="0" smtClean="0"/>
              <a:t>: </a:t>
            </a:r>
            <a:r>
              <a:rPr lang="ru-RU" sz="1600" dirty="0"/>
              <a:t>ЦНПО </a:t>
            </a:r>
            <a:r>
              <a:rPr lang="ru-RU" sz="1600" dirty="0" smtClean="0"/>
              <a:t>ТОГИРРО.</a:t>
            </a:r>
            <a:endParaRPr lang="ru-RU" sz="1600" dirty="0"/>
          </a:p>
          <a:p>
            <a:endParaRPr lang="ru-RU" sz="1600" dirty="0"/>
          </a:p>
        </p:txBody>
      </p:sp>
      <p:sp>
        <p:nvSpPr>
          <p:cNvPr id="4" name="Выгнутая вправо стрелка 3"/>
          <p:cNvSpPr/>
          <p:nvPr/>
        </p:nvSpPr>
        <p:spPr>
          <a:xfrm>
            <a:off x="8172400" y="2636912"/>
            <a:ext cx="648072" cy="1264786"/>
          </a:xfrm>
          <a:prstGeom prst="curvedLeftArrow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39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3828822" y="4102884"/>
            <a:ext cx="93569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</a:t>
            </a:r>
            <a:endParaRPr lang="ru-RU" sz="36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48064" y="4749215"/>
            <a:ext cx="3918780" cy="53165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 smtClean="0"/>
              <a:t>- обучение выпускников колледжа по ускоренной программе в ВУЗе</a:t>
            </a:r>
            <a:endParaRPr lang="ru-RU" sz="16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150777" y="5947516"/>
            <a:ext cx="6928357" cy="5072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r>
              <a:rPr lang="ru-RU" sz="1600" dirty="0" smtClean="0"/>
              <a:t>обучение сотрудников на основе диагностики </a:t>
            </a:r>
          </a:p>
          <a:p>
            <a:pPr algn="ctr"/>
            <a:r>
              <a:rPr lang="ru-RU" sz="1600" dirty="0" smtClean="0"/>
              <a:t>профессиональных компетенций через краткосрочные программы; </a:t>
            </a:r>
            <a:endParaRPr lang="ru-RU" sz="1600" dirty="0"/>
          </a:p>
        </p:txBody>
      </p:sp>
      <p:sp>
        <p:nvSpPr>
          <p:cNvPr id="76" name="TextBox 75"/>
          <p:cNvSpPr txBox="1"/>
          <p:nvPr/>
        </p:nvSpPr>
        <p:spPr>
          <a:xfrm>
            <a:off x="7384232" y="46166"/>
            <a:ext cx="1682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Start</a:t>
            </a:r>
            <a:r>
              <a:rPr lang="ru-RU" b="1" dirty="0" smtClean="0">
                <a:solidFill>
                  <a:srgbClr val="00B050"/>
                </a:solidFill>
              </a:rPr>
              <a:t>Профи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77" name="Овал 76"/>
          <p:cNvSpPr/>
          <p:nvPr/>
        </p:nvSpPr>
        <p:spPr>
          <a:xfrm>
            <a:off x="996755" y="5669557"/>
            <a:ext cx="1437984" cy="7880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До 10 программ/ 120 чел.  к 2020 г.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8" name="Овал 77"/>
          <p:cNvSpPr/>
          <p:nvPr/>
        </p:nvSpPr>
        <p:spPr>
          <a:xfrm>
            <a:off x="4098680" y="4683704"/>
            <a:ext cx="1139394" cy="6281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до 6 чел. к 2020 г.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0" name="Овал 79"/>
          <p:cNvSpPr/>
          <p:nvPr/>
        </p:nvSpPr>
        <p:spPr>
          <a:xfrm>
            <a:off x="4934901" y="3723988"/>
            <a:ext cx="1227445" cy="63750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до 8 чел. к 2020 г.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964" y="476672"/>
            <a:ext cx="7498314" cy="36933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Модель сетевого взаимодействия «Колледж – ВУЗ – Предприятие»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148064" y="877387"/>
            <a:ext cx="55035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</a:t>
            </a:r>
            <a:endParaRPr lang="ru-RU" sz="36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268211" y="1556294"/>
            <a:ext cx="2798634" cy="338554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- стажировки педагогов;</a:t>
            </a:r>
            <a:endParaRPr lang="ru-RU" sz="1600" dirty="0"/>
          </a:p>
        </p:txBody>
      </p:sp>
      <p:sp>
        <p:nvSpPr>
          <p:cNvPr id="67" name="Овал 66"/>
          <p:cNvSpPr/>
          <p:nvPr/>
        </p:nvSpPr>
        <p:spPr>
          <a:xfrm>
            <a:off x="5005388" y="1912211"/>
            <a:ext cx="1086472" cy="51230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</a:rPr>
              <a:t>до 30% к 2020 г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508103" y="974699"/>
            <a:ext cx="36564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</a:rPr>
              <a:t>Новое образовательное </a:t>
            </a:r>
            <a:r>
              <a:rPr lang="ru-RU" sz="1600" b="1" dirty="0" smtClean="0">
                <a:solidFill>
                  <a:srgbClr val="C00000"/>
                </a:solidFill>
              </a:rPr>
              <a:t/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 smtClean="0">
                <a:solidFill>
                  <a:srgbClr val="C00000"/>
                </a:solidFill>
              </a:rPr>
              <a:t>пространство </a:t>
            </a:r>
            <a:r>
              <a:rPr lang="ru-RU" sz="1600" b="1" dirty="0">
                <a:solidFill>
                  <a:srgbClr val="C00000"/>
                </a:solidFill>
              </a:rPr>
              <a:t>с МТБ</a:t>
            </a:r>
            <a:r>
              <a:rPr lang="ru-RU" sz="1600" dirty="0"/>
              <a:t> </a:t>
            </a:r>
            <a:r>
              <a:rPr lang="ru-RU" sz="1600" b="1" dirty="0">
                <a:solidFill>
                  <a:srgbClr val="C00000"/>
                </a:solidFill>
              </a:rPr>
              <a:t>Предприятия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6084167" y="1975385"/>
            <a:ext cx="2982677" cy="36933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1600" dirty="0" smtClean="0"/>
              <a:t>- ЛПЗ </a:t>
            </a:r>
            <a:r>
              <a:rPr lang="ru-RU" sz="1600" dirty="0"/>
              <a:t>и дуальное </a:t>
            </a:r>
            <a:r>
              <a:rPr lang="ru-RU" sz="1600" dirty="0" smtClean="0"/>
              <a:t>обучение;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91231" y="2450801"/>
            <a:ext cx="31756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</a:rPr>
              <a:t>Целевое обучение </a:t>
            </a:r>
            <a:r>
              <a:rPr lang="ru-RU" sz="1600" b="1" dirty="0" smtClean="0">
                <a:solidFill>
                  <a:srgbClr val="C00000"/>
                </a:solidFill>
              </a:rPr>
              <a:t>студентов</a:t>
            </a:r>
            <a:endParaRPr lang="ru-RU" sz="1600" dirty="0"/>
          </a:p>
        </p:txBody>
      </p:sp>
      <p:sp>
        <p:nvSpPr>
          <p:cNvPr id="71" name="TextBox 70"/>
          <p:cNvSpPr txBox="1"/>
          <p:nvPr/>
        </p:nvSpPr>
        <p:spPr>
          <a:xfrm>
            <a:off x="5548624" y="2853259"/>
            <a:ext cx="3518220" cy="338554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ru-RU" sz="1600" dirty="0" smtClean="0">
                <a:solidFill>
                  <a:srgbClr val="000000"/>
                </a:solidFill>
              </a:rPr>
              <a:t>- элективные курсы </a:t>
            </a:r>
            <a:r>
              <a:rPr lang="ru-RU" sz="1600" dirty="0">
                <a:solidFill>
                  <a:srgbClr val="000000"/>
                </a:solidFill>
              </a:rPr>
              <a:t>для студентов</a:t>
            </a:r>
            <a:r>
              <a:rPr lang="ru-RU" sz="1200" dirty="0" smtClean="0">
                <a:solidFill>
                  <a:srgbClr val="000000"/>
                </a:solidFill>
              </a:rPr>
              <a:t>;</a:t>
            </a:r>
            <a:endParaRPr lang="ru-RU" sz="1200" dirty="0">
              <a:solidFill>
                <a:srgbClr val="00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228184" y="3846871"/>
            <a:ext cx="2838660" cy="36933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ru-RU" dirty="0" smtClean="0">
                <a:solidFill>
                  <a:srgbClr val="000000"/>
                </a:solidFill>
              </a:rPr>
              <a:t>- комплексные КР и ВКР</a:t>
            </a:r>
            <a:r>
              <a:rPr lang="ru-RU" sz="1200" dirty="0" smtClean="0">
                <a:solidFill>
                  <a:srgbClr val="000000"/>
                </a:solidFill>
              </a:rPr>
              <a:t>;</a:t>
            </a:r>
            <a:endParaRPr lang="ru-RU" sz="1200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77117" y="3222591"/>
            <a:ext cx="37470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</a:rPr>
              <a:t>Погружение в </a:t>
            </a:r>
            <a:r>
              <a:rPr lang="ru-RU" sz="1600" b="1" dirty="0" smtClean="0">
                <a:solidFill>
                  <a:srgbClr val="C00000"/>
                </a:solidFill>
              </a:rPr>
              <a:t>научно-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исследовательскую </a:t>
            </a:r>
            <a:r>
              <a:rPr lang="ru-RU" sz="1600" b="1" dirty="0">
                <a:solidFill>
                  <a:srgbClr val="C00000"/>
                </a:solidFill>
              </a:rPr>
              <a:t>деятельность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27984" y="4354702"/>
            <a:ext cx="47580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Приток мотивированных студентов в ВУЗ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460002" y="5311829"/>
            <a:ext cx="57587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err="1">
                <a:solidFill>
                  <a:srgbClr val="C00000"/>
                </a:solidFill>
              </a:rPr>
              <a:t>Профподготовка</a:t>
            </a:r>
            <a:r>
              <a:rPr lang="ru-RU" sz="1600" b="1" dirty="0">
                <a:solidFill>
                  <a:srgbClr val="C00000"/>
                </a:solidFill>
              </a:rPr>
              <a:t>, переподготовка </a:t>
            </a:r>
            <a:r>
              <a:rPr lang="ru-RU" sz="1600" b="1" dirty="0" smtClean="0">
                <a:solidFill>
                  <a:srgbClr val="C00000"/>
                </a:solidFill>
              </a:rPr>
              <a:t>сотрудников</a:t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>
                <a:solidFill>
                  <a:srgbClr val="C00000"/>
                </a:solidFill>
              </a:rPr>
              <a:t>без отрыва от </a:t>
            </a:r>
            <a:r>
              <a:rPr lang="ru-RU" sz="1600" b="1" dirty="0" smtClean="0">
                <a:solidFill>
                  <a:srgbClr val="C00000"/>
                </a:solidFill>
              </a:rPr>
              <a:t>производства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3319393" y="5243923"/>
            <a:ext cx="57296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</a:t>
            </a:r>
            <a:endParaRPr lang="ru-RU" sz="36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1977229" y="6454806"/>
            <a:ext cx="7089616" cy="3326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- постоянный приток молодых кадров с разным уровнем образования. </a:t>
            </a:r>
            <a:endParaRPr lang="ru-RU" sz="1600" dirty="0"/>
          </a:p>
        </p:txBody>
      </p:sp>
      <p:sp>
        <p:nvSpPr>
          <p:cNvPr id="74" name="TextBox 73"/>
          <p:cNvSpPr txBox="1"/>
          <p:nvPr/>
        </p:nvSpPr>
        <p:spPr>
          <a:xfrm>
            <a:off x="64377" y="4003343"/>
            <a:ext cx="3219454" cy="830997"/>
          </a:xfrm>
          <a:prstGeom prst="rect">
            <a:avLst/>
          </a:prstGeom>
          <a:noFill/>
          <a:ln w="28575">
            <a:solidFill>
              <a:schemeClr val="accent2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К </a:t>
            </a:r>
            <a:r>
              <a:rPr lang="ru-RU" sz="1600" dirty="0" smtClean="0"/>
              <a:t>– Колледж (ГАПК);</a:t>
            </a:r>
          </a:p>
          <a:p>
            <a:r>
              <a:rPr lang="ru-RU" sz="1600" b="1" dirty="0" smtClean="0">
                <a:solidFill>
                  <a:srgbClr val="C00000"/>
                </a:solidFill>
              </a:rPr>
              <a:t>В</a:t>
            </a:r>
            <a:r>
              <a:rPr lang="ru-RU" sz="1600" dirty="0" smtClean="0"/>
              <a:t> – ВУЗ (</a:t>
            </a:r>
            <a:r>
              <a:rPr lang="ru-RU" sz="1600" dirty="0"/>
              <a:t>ФГБОУ ВО </a:t>
            </a:r>
            <a:r>
              <a:rPr lang="ru-RU" sz="1600" dirty="0" smtClean="0"/>
              <a:t>ГАУСЗ);</a:t>
            </a:r>
          </a:p>
          <a:p>
            <a:r>
              <a:rPr lang="ru-RU" sz="1600" b="1" dirty="0" smtClean="0">
                <a:solidFill>
                  <a:srgbClr val="C00000"/>
                </a:solidFill>
              </a:rPr>
              <a:t>П</a:t>
            </a:r>
            <a:r>
              <a:rPr lang="ru-RU" sz="1600" dirty="0" smtClean="0"/>
              <a:t> – Предприятие (ООО «ТМФ»</a:t>
            </a:r>
            <a:endParaRPr lang="ru-RU" sz="1600" dirty="0"/>
          </a:p>
        </p:txBody>
      </p:sp>
      <p:sp>
        <p:nvSpPr>
          <p:cNvPr id="81" name="Овал 80"/>
          <p:cNvSpPr/>
          <p:nvPr/>
        </p:nvSpPr>
        <p:spPr>
          <a:xfrm>
            <a:off x="4296671" y="2569518"/>
            <a:ext cx="1419423" cy="73849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до 6 программ)/ 40 студентов </a:t>
            </a:r>
            <a:endParaRPr lang="ru-RU" sz="1200" dirty="0">
              <a:solidFill>
                <a:schemeClr val="tx1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64377" y="1006765"/>
            <a:ext cx="3894488" cy="2869766"/>
            <a:chOff x="181769" y="1017057"/>
            <a:chExt cx="3894488" cy="2869766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181769" y="1017057"/>
              <a:ext cx="3894488" cy="2869766"/>
              <a:chOff x="319196" y="1049278"/>
              <a:chExt cx="4566633" cy="3142806"/>
            </a:xfrm>
          </p:grpSpPr>
          <p:grpSp>
            <p:nvGrpSpPr>
              <p:cNvPr id="89" name="Группа 88"/>
              <p:cNvGrpSpPr/>
              <p:nvPr/>
            </p:nvGrpSpPr>
            <p:grpSpPr>
              <a:xfrm>
                <a:off x="319196" y="1049278"/>
                <a:ext cx="4566633" cy="3142806"/>
                <a:chOff x="6019701" y="2127179"/>
                <a:chExt cx="4566633" cy="3142806"/>
              </a:xfrm>
            </p:grpSpPr>
            <p:cxnSp>
              <p:nvCxnSpPr>
                <p:cNvPr id="94" name="Прямая со стрелкой 93"/>
                <p:cNvCxnSpPr/>
                <p:nvPr/>
              </p:nvCxnSpPr>
              <p:spPr>
                <a:xfrm flipV="1">
                  <a:off x="6847806" y="3555775"/>
                  <a:ext cx="1078625" cy="355848"/>
                </a:xfrm>
                <a:prstGeom prst="straightConnector1">
                  <a:avLst/>
                </a:prstGeom>
                <a:ln w="28575">
                  <a:solidFill>
                    <a:srgbClr val="853137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95" name="Группа 94"/>
                <p:cNvGrpSpPr/>
                <p:nvPr/>
              </p:nvGrpSpPr>
              <p:grpSpPr>
                <a:xfrm>
                  <a:off x="6019701" y="2127179"/>
                  <a:ext cx="4566633" cy="3142806"/>
                  <a:chOff x="6123072" y="2198662"/>
                  <a:chExt cx="4566633" cy="3142806"/>
                </a:xfrm>
              </p:grpSpPr>
              <p:grpSp>
                <p:nvGrpSpPr>
                  <p:cNvPr id="96" name="Группа 95"/>
                  <p:cNvGrpSpPr/>
                  <p:nvPr/>
                </p:nvGrpSpPr>
                <p:grpSpPr>
                  <a:xfrm>
                    <a:off x="6123072" y="2198662"/>
                    <a:ext cx="4566633" cy="3142806"/>
                    <a:chOff x="5784100" y="1528355"/>
                    <a:chExt cx="4643244" cy="3209023"/>
                  </a:xfrm>
                </p:grpSpPr>
                <p:grpSp>
                  <p:nvGrpSpPr>
                    <p:cNvPr id="107" name="Группа 106"/>
                    <p:cNvGrpSpPr/>
                    <p:nvPr/>
                  </p:nvGrpSpPr>
                  <p:grpSpPr>
                    <a:xfrm>
                      <a:off x="5784100" y="1528355"/>
                      <a:ext cx="4643244" cy="3209023"/>
                      <a:chOff x="5334324" y="1406635"/>
                      <a:chExt cx="5088058" cy="3452751"/>
                    </a:xfrm>
                  </p:grpSpPr>
                  <p:sp>
                    <p:nvSpPr>
                      <p:cNvPr id="120" name="Прямоугольник 119"/>
                      <p:cNvSpPr/>
                      <p:nvPr/>
                    </p:nvSpPr>
                    <p:spPr>
                      <a:xfrm>
                        <a:off x="6699531" y="2560068"/>
                        <a:ext cx="3338557" cy="229931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prstDash val="soli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sp>
                    <p:nvSpPr>
                      <p:cNvPr id="121" name="Прямоугольник 120"/>
                      <p:cNvSpPr/>
                      <p:nvPr/>
                    </p:nvSpPr>
                    <p:spPr>
                      <a:xfrm>
                        <a:off x="5334324" y="1645292"/>
                        <a:ext cx="3270238" cy="2537509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prstDash val="sys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sp>
                    <p:nvSpPr>
                      <p:cNvPr id="122" name="Прямоугольник 121"/>
                      <p:cNvSpPr/>
                      <p:nvPr/>
                    </p:nvSpPr>
                    <p:spPr>
                      <a:xfrm>
                        <a:off x="7297082" y="1406635"/>
                        <a:ext cx="3125300" cy="2002621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prstDash val="soli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grpSp>
                    <p:nvGrpSpPr>
                      <p:cNvPr id="123" name="Группа 122"/>
                      <p:cNvGrpSpPr/>
                      <p:nvPr/>
                    </p:nvGrpSpPr>
                    <p:grpSpPr>
                      <a:xfrm>
                        <a:off x="5908384" y="2003420"/>
                        <a:ext cx="348600" cy="1579011"/>
                        <a:chOff x="1133182" y="1900412"/>
                        <a:chExt cx="432048" cy="2018156"/>
                      </a:xfrm>
                    </p:grpSpPr>
                    <p:sp>
                      <p:nvSpPr>
                        <p:cNvPr id="142" name="Овал 141"/>
                        <p:cNvSpPr/>
                        <p:nvPr/>
                      </p:nvSpPr>
                      <p:spPr>
                        <a:xfrm>
                          <a:off x="1187624" y="1900412"/>
                          <a:ext cx="323165" cy="323165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sp>
                      <p:nvSpPr>
                        <p:cNvPr id="143" name="Блок-схема: объединение 142"/>
                        <p:cNvSpPr/>
                        <p:nvPr/>
                      </p:nvSpPr>
                      <p:spPr>
                        <a:xfrm>
                          <a:off x="1133182" y="2276501"/>
                          <a:ext cx="432048" cy="453417"/>
                        </a:xfrm>
                        <a:prstGeom prst="flowChartMerge">
                          <a:avLst/>
                        </a:prstGeom>
                        <a:solidFill>
                          <a:schemeClr val="bg1"/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sp>
                      <p:nvSpPr>
                        <p:cNvPr id="144" name="Овал 143"/>
                        <p:cNvSpPr/>
                        <p:nvPr/>
                      </p:nvSpPr>
                      <p:spPr>
                        <a:xfrm>
                          <a:off x="1187624" y="3089063"/>
                          <a:ext cx="323165" cy="323165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sp>
                      <p:nvSpPr>
                        <p:cNvPr id="145" name="Блок-схема: объединение 144"/>
                        <p:cNvSpPr/>
                        <p:nvPr/>
                      </p:nvSpPr>
                      <p:spPr>
                        <a:xfrm>
                          <a:off x="1133182" y="3465152"/>
                          <a:ext cx="432048" cy="453416"/>
                        </a:xfrm>
                        <a:prstGeom prst="flowChartMerge">
                          <a:avLst/>
                        </a:prstGeom>
                        <a:solidFill>
                          <a:schemeClr val="bg1"/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</p:grpSp>
                  <p:cxnSp>
                    <p:nvCxnSpPr>
                      <p:cNvPr id="124" name="Прямая со стрелкой 123"/>
                      <p:cNvCxnSpPr/>
                      <p:nvPr/>
                    </p:nvCxnSpPr>
                    <p:spPr>
                      <a:xfrm>
                        <a:off x="6256982" y="2129844"/>
                        <a:ext cx="1196094" cy="803580"/>
                      </a:xfrm>
                      <a:prstGeom prst="straightConnector1">
                        <a:avLst/>
                      </a:prstGeom>
                      <a:ln>
                        <a:solidFill>
                          <a:srgbClr val="00B050"/>
                        </a:solidFill>
                        <a:prstDash val="sysDash"/>
                        <a:tailEnd type="arrow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25" name="TextBox 124"/>
                      <p:cNvSpPr txBox="1"/>
                      <p:nvPr/>
                    </p:nvSpPr>
                    <p:spPr>
                      <a:xfrm>
                        <a:off x="5392787" y="3673802"/>
                        <a:ext cx="332383" cy="432086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ru-RU" sz="2400" b="1" dirty="0" smtClean="0">
                            <a:solidFill>
                              <a:srgbClr val="C00000"/>
                            </a:solidFill>
                          </a:rPr>
                          <a:t>К</a:t>
                        </a:r>
                        <a:endParaRPr lang="ru-RU" sz="2400" b="1" dirty="0">
                          <a:solidFill>
                            <a:srgbClr val="C00000"/>
                          </a:solidFill>
                        </a:endParaRPr>
                      </a:p>
                    </p:txBody>
                  </p:sp>
                  <p:sp>
                    <p:nvSpPr>
                      <p:cNvPr id="126" name="TextBox 125"/>
                      <p:cNvSpPr txBox="1"/>
                      <p:nvPr/>
                    </p:nvSpPr>
                    <p:spPr>
                      <a:xfrm>
                        <a:off x="10000570" y="1476398"/>
                        <a:ext cx="275860" cy="432086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r"/>
                        <a:r>
                          <a:rPr lang="ru-RU" sz="2400" b="1" dirty="0">
                            <a:solidFill>
                              <a:srgbClr val="C00000"/>
                            </a:solidFill>
                          </a:rPr>
                          <a:t>В</a:t>
                        </a:r>
                      </a:p>
                    </p:txBody>
                  </p:sp>
                  <p:sp>
                    <p:nvSpPr>
                      <p:cNvPr id="127" name="TextBox 126"/>
                      <p:cNvSpPr txBox="1"/>
                      <p:nvPr/>
                    </p:nvSpPr>
                    <p:spPr>
                      <a:xfrm>
                        <a:off x="9348956" y="4291879"/>
                        <a:ext cx="275860" cy="432086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r"/>
                        <a:r>
                          <a:rPr lang="ru-RU" sz="2400" b="1" dirty="0" smtClean="0">
                            <a:solidFill>
                              <a:srgbClr val="C00000"/>
                            </a:solidFill>
                          </a:rPr>
                          <a:t>П</a:t>
                        </a:r>
                        <a:endParaRPr lang="ru-RU" sz="2400" b="1" dirty="0">
                          <a:solidFill>
                            <a:srgbClr val="C00000"/>
                          </a:solidFill>
                        </a:endParaRPr>
                      </a:p>
                    </p:txBody>
                  </p:sp>
                  <p:grpSp>
                    <p:nvGrpSpPr>
                      <p:cNvPr id="128" name="Группа 127"/>
                      <p:cNvGrpSpPr/>
                      <p:nvPr/>
                    </p:nvGrpSpPr>
                    <p:grpSpPr>
                      <a:xfrm>
                        <a:off x="8530308" y="1593009"/>
                        <a:ext cx="1167815" cy="3203704"/>
                        <a:chOff x="379668" y="1861762"/>
                        <a:chExt cx="1447366" cy="4094698"/>
                      </a:xfrm>
                    </p:grpSpPr>
                    <p:sp>
                      <p:nvSpPr>
                        <p:cNvPr id="134" name="Овал 133"/>
                        <p:cNvSpPr/>
                        <p:nvPr/>
                      </p:nvSpPr>
                      <p:spPr>
                        <a:xfrm>
                          <a:off x="434110" y="5126955"/>
                          <a:ext cx="323164" cy="323165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sp>
                      <p:nvSpPr>
                        <p:cNvPr id="135" name="Блок-схема: объединение 134"/>
                        <p:cNvSpPr/>
                        <p:nvPr/>
                      </p:nvSpPr>
                      <p:spPr>
                        <a:xfrm>
                          <a:off x="379668" y="5503042"/>
                          <a:ext cx="432049" cy="453418"/>
                        </a:xfrm>
                        <a:prstGeom prst="flowChartMerge">
                          <a:avLst/>
                        </a:prstGeom>
                        <a:solidFill>
                          <a:schemeClr val="bg1"/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sp>
                      <p:nvSpPr>
                        <p:cNvPr id="136" name="Овал 135"/>
                        <p:cNvSpPr/>
                        <p:nvPr/>
                      </p:nvSpPr>
                      <p:spPr>
                        <a:xfrm>
                          <a:off x="1449428" y="2180000"/>
                          <a:ext cx="323165" cy="323165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sp>
                      <p:nvSpPr>
                        <p:cNvPr id="137" name="Блок-схема: объединение 136"/>
                        <p:cNvSpPr/>
                        <p:nvPr/>
                      </p:nvSpPr>
                      <p:spPr>
                        <a:xfrm>
                          <a:off x="1394986" y="2556091"/>
                          <a:ext cx="432048" cy="453416"/>
                        </a:xfrm>
                        <a:prstGeom prst="flowChartMerge">
                          <a:avLst/>
                        </a:prstGeom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sp>
                      <p:nvSpPr>
                        <p:cNvPr id="138" name="Овал 137"/>
                        <p:cNvSpPr/>
                        <p:nvPr/>
                      </p:nvSpPr>
                      <p:spPr>
                        <a:xfrm>
                          <a:off x="1403648" y="4355076"/>
                          <a:ext cx="323164" cy="323165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sp>
                      <p:nvSpPr>
                        <p:cNvPr id="139" name="Блок-схема: объединение 138"/>
                        <p:cNvSpPr/>
                        <p:nvPr/>
                      </p:nvSpPr>
                      <p:spPr>
                        <a:xfrm>
                          <a:off x="1349206" y="4731163"/>
                          <a:ext cx="432050" cy="453418"/>
                        </a:xfrm>
                        <a:prstGeom prst="flowChartMerge">
                          <a:avLst/>
                        </a:prstGeom>
                        <a:solidFill>
                          <a:schemeClr val="bg1"/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sp>
                      <p:nvSpPr>
                        <p:cNvPr id="140" name="Овал 139"/>
                        <p:cNvSpPr/>
                        <p:nvPr/>
                      </p:nvSpPr>
                      <p:spPr>
                        <a:xfrm>
                          <a:off x="632902" y="1861762"/>
                          <a:ext cx="323164" cy="323165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sp>
                      <p:nvSpPr>
                        <p:cNvPr id="141" name="Блок-схема: объединение 140"/>
                        <p:cNvSpPr/>
                        <p:nvPr/>
                      </p:nvSpPr>
                      <p:spPr>
                        <a:xfrm>
                          <a:off x="578460" y="2237847"/>
                          <a:ext cx="432049" cy="453418"/>
                        </a:xfrm>
                        <a:prstGeom prst="flowChartMerge">
                          <a:avLst/>
                        </a:prstGeom>
                        <a:solidFill>
                          <a:schemeClr val="bg1"/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</p:grpSp>
                  <p:cxnSp>
                    <p:nvCxnSpPr>
                      <p:cNvPr id="129" name="Прямая со стрелкой 128"/>
                      <p:cNvCxnSpPr/>
                      <p:nvPr/>
                    </p:nvCxnSpPr>
                    <p:spPr>
                      <a:xfrm flipH="1">
                        <a:off x="8398739" y="2297675"/>
                        <a:ext cx="950216" cy="635749"/>
                      </a:xfrm>
                      <a:prstGeom prst="straightConnector1">
                        <a:avLst/>
                      </a:prstGeom>
                      <a:ln>
                        <a:solidFill>
                          <a:srgbClr val="800000"/>
                        </a:solidFill>
                        <a:tailEnd type="arrow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31" name="Равнобедренный треугольник 130"/>
                      <p:cNvSpPr/>
                      <p:nvPr/>
                    </p:nvSpPr>
                    <p:spPr>
                      <a:xfrm rot="10800000">
                        <a:off x="8781506" y="3807598"/>
                        <a:ext cx="341021" cy="360213"/>
                      </a:xfrm>
                      <a:prstGeom prst="triangle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sp>
                    <p:nvSpPr>
                      <p:cNvPr id="132" name="Овал 131"/>
                      <p:cNvSpPr/>
                      <p:nvPr/>
                    </p:nvSpPr>
                    <p:spPr>
                      <a:xfrm>
                        <a:off x="8814564" y="3514644"/>
                        <a:ext cx="248411" cy="233917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cxnSp>
                    <p:nvCxnSpPr>
                      <p:cNvPr id="133" name="Прямая со стрелкой 132"/>
                      <p:cNvCxnSpPr/>
                      <p:nvPr/>
                    </p:nvCxnSpPr>
                    <p:spPr>
                      <a:xfrm flipH="1" flipV="1">
                        <a:off x="8398738" y="3137005"/>
                        <a:ext cx="382768" cy="460113"/>
                      </a:xfrm>
                      <a:prstGeom prst="straightConnector1">
                        <a:avLst/>
                      </a:prstGeom>
                      <a:ln w="28575">
                        <a:solidFill>
                          <a:srgbClr val="820000"/>
                        </a:solidFill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109" name="Группа 108"/>
                    <p:cNvGrpSpPr/>
                    <p:nvPr/>
                  </p:nvGrpSpPr>
                  <p:grpSpPr>
                    <a:xfrm>
                      <a:off x="7682733" y="2717455"/>
                      <a:ext cx="897883" cy="584774"/>
                      <a:chOff x="7378058" y="2652429"/>
                      <a:chExt cx="1130303" cy="649797"/>
                    </a:xfrm>
                  </p:grpSpPr>
                  <p:grpSp>
                    <p:nvGrpSpPr>
                      <p:cNvPr id="110" name="Группа 109"/>
                      <p:cNvGrpSpPr/>
                      <p:nvPr/>
                    </p:nvGrpSpPr>
                    <p:grpSpPr>
                      <a:xfrm>
                        <a:off x="7378058" y="2663880"/>
                        <a:ext cx="348600" cy="625130"/>
                        <a:chOff x="1133182" y="1900412"/>
                        <a:chExt cx="432048" cy="829506"/>
                      </a:xfrm>
                    </p:grpSpPr>
                    <p:sp>
                      <p:nvSpPr>
                        <p:cNvPr id="118" name="Овал 117"/>
                        <p:cNvSpPr/>
                        <p:nvPr/>
                      </p:nvSpPr>
                      <p:spPr>
                        <a:xfrm>
                          <a:off x="1187624" y="1900412"/>
                          <a:ext cx="323165" cy="323165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sp>
                      <p:nvSpPr>
                        <p:cNvPr id="119" name="Блок-схема: объединение 118"/>
                        <p:cNvSpPr/>
                        <p:nvPr/>
                      </p:nvSpPr>
                      <p:spPr>
                        <a:xfrm>
                          <a:off x="1133182" y="2276501"/>
                          <a:ext cx="432048" cy="453417"/>
                        </a:xfrm>
                        <a:prstGeom prst="flowChartMerge">
                          <a:avLst/>
                        </a:prstGeom>
                        <a:solidFill>
                          <a:schemeClr val="bg1"/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</p:grpSp>
                  <p:grpSp>
                    <p:nvGrpSpPr>
                      <p:cNvPr id="112" name="Группа 111"/>
                      <p:cNvGrpSpPr/>
                      <p:nvPr/>
                    </p:nvGrpSpPr>
                    <p:grpSpPr>
                      <a:xfrm>
                        <a:off x="8159761" y="2652429"/>
                        <a:ext cx="348600" cy="649797"/>
                        <a:chOff x="1133182" y="1900412"/>
                        <a:chExt cx="432048" cy="829506"/>
                      </a:xfrm>
                    </p:grpSpPr>
                    <p:sp>
                      <p:nvSpPr>
                        <p:cNvPr id="116" name="Овал 115"/>
                        <p:cNvSpPr/>
                        <p:nvPr/>
                      </p:nvSpPr>
                      <p:spPr>
                        <a:xfrm>
                          <a:off x="1187624" y="1900412"/>
                          <a:ext cx="323165" cy="323165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sp>
                      <p:nvSpPr>
                        <p:cNvPr id="117" name="Блок-схема: объединение 116"/>
                        <p:cNvSpPr/>
                        <p:nvPr/>
                      </p:nvSpPr>
                      <p:spPr>
                        <a:xfrm>
                          <a:off x="1133182" y="2276501"/>
                          <a:ext cx="432048" cy="453417"/>
                        </a:xfrm>
                        <a:prstGeom prst="flowChartMerge">
                          <a:avLst/>
                        </a:prstGeom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</p:grpSp>
                  <p:cxnSp>
                    <p:nvCxnSpPr>
                      <p:cNvPr id="114" name="Прямая со стрелкой 113"/>
                      <p:cNvCxnSpPr/>
                      <p:nvPr/>
                    </p:nvCxnSpPr>
                    <p:spPr>
                      <a:xfrm>
                        <a:off x="7726658" y="2991240"/>
                        <a:ext cx="433102" cy="0"/>
                      </a:xfrm>
                      <a:prstGeom prst="straightConnector1">
                        <a:avLst/>
                      </a:prstGeom>
                      <a:ln w="28575">
                        <a:solidFill>
                          <a:schemeClr val="accent2">
                            <a:lumMod val="50000"/>
                          </a:schemeClr>
                        </a:solidFill>
                        <a:headEnd type="arrow"/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97" name="Группа 96"/>
                  <p:cNvGrpSpPr/>
                  <p:nvPr/>
                </p:nvGrpSpPr>
                <p:grpSpPr>
                  <a:xfrm>
                    <a:off x="6809060" y="2255045"/>
                    <a:ext cx="3649933" cy="2813383"/>
                    <a:chOff x="6809060" y="2255045"/>
                    <a:chExt cx="3649933" cy="2813383"/>
                  </a:xfrm>
                </p:grpSpPr>
                <p:sp>
                  <p:nvSpPr>
                    <p:cNvPr id="101" name="TextBox 100"/>
                    <p:cNvSpPr txBox="1"/>
                    <p:nvPr/>
                  </p:nvSpPr>
                  <p:spPr>
                    <a:xfrm>
                      <a:off x="9358133" y="2255045"/>
                      <a:ext cx="317343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2000" dirty="0" smtClean="0"/>
                        <a:t>*</a:t>
                      </a:r>
                      <a:endParaRPr lang="ru-RU" sz="2000" dirty="0"/>
                    </a:p>
                  </p:txBody>
                </p:sp>
                <p:sp>
                  <p:nvSpPr>
                    <p:cNvPr id="102" name="TextBox 101"/>
                    <p:cNvSpPr txBox="1"/>
                    <p:nvPr/>
                  </p:nvSpPr>
                  <p:spPr>
                    <a:xfrm>
                      <a:off x="9174915" y="4668318"/>
                      <a:ext cx="317343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2000" dirty="0" smtClean="0"/>
                        <a:t>*</a:t>
                      </a:r>
                      <a:endParaRPr lang="ru-RU" sz="2000" dirty="0"/>
                    </a:p>
                  </p:txBody>
                </p:sp>
                <p:sp>
                  <p:nvSpPr>
                    <p:cNvPr id="103" name="TextBox 102"/>
                    <p:cNvSpPr txBox="1"/>
                    <p:nvPr/>
                  </p:nvSpPr>
                  <p:spPr>
                    <a:xfrm>
                      <a:off x="9883231" y="4079096"/>
                      <a:ext cx="575762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2000" dirty="0" smtClean="0"/>
                        <a:t>**</a:t>
                      </a:r>
                      <a:endParaRPr lang="ru-RU" sz="2000" dirty="0"/>
                    </a:p>
                  </p:txBody>
                </p:sp>
                <p:sp>
                  <p:nvSpPr>
                    <p:cNvPr id="104" name="Полилиния 103"/>
                    <p:cNvSpPr/>
                    <p:nvPr/>
                  </p:nvSpPr>
                  <p:spPr>
                    <a:xfrm>
                      <a:off x="9508067" y="2438368"/>
                      <a:ext cx="863600" cy="1772344"/>
                    </a:xfrm>
                    <a:custGeom>
                      <a:avLst/>
                      <a:gdLst>
                        <a:gd name="connsiteX0" fmla="*/ 0 w 863600"/>
                        <a:gd name="connsiteY0" fmla="*/ 135499 h 1772344"/>
                        <a:gd name="connsiteX1" fmla="*/ 397933 w 863600"/>
                        <a:gd name="connsiteY1" fmla="*/ 32 h 1772344"/>
                        <a:gd name="connsiteX2" fmla="*/ 685800 w 863600"/>
                        <a:gd name="connsiteY2" fmla="*/ 127032 h 1772344"/>
                        <a:gd name="connsiteX3" fmla="*/ 863600 w 863600"/>
                        <a:gd name="connsiteY3" fmla="*/ 499565 h 1772344"/>
                        <a:gd name="connsiteX4" fmla="*/ 685800 w 863600"/>
                        <a:gd name="connsiteY4" fmla="*/ 965232 h 1772344"/>
                        <a:gd name="connsiteX5" fmla="*/ 558800 w 863600"/>
                        <a:gd name="connsiteY5" fmla="*/ 1337765 h 1772344"/>
                        <a:gd name="connsiteX6" fmla="*/ 465666 w 863600"/>
                        <a:gd name="connsiteY6" fmla="*/ 1752632 h 1772344"/>
                        <a:gd name="connsiteX7" fmla="*/ 465666 w 863600"/>
                        <a:gd name="connsiteY7" fmla="*/ 1710299 h 17723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863600" h="1772344">
                          <a:moveTo>
                            <a:pt x="0" y="135499"/>
                          </a:moveTo>
                          <a:cubicBezTo>
                            <a:pt x="141816" y="68471"/>
                            <a:pt x="283633" y="1443"/>
                            <a:pt x="397933" y="32"/>
                          </a:cubicBezTo>
                          <a:cubicBezTo>
                            <a:pt x="512233" y="-1379"/>
                            <a:pt x="608189" y="43776"/>
                            <a:pt x="685800" y="127032"/>
                          </a:cubicBezTo>
                          <a:cubicBezTo>
                            <a:pt x="763411" y="210288"/>
                            <a:pt x="863600" y="359865"/>
                            <a:pt x="863600" y="499565"/>
                          </a:cubicBezTo>
                          <a:cubicBezTo>
                            <a:pt x="863600" y="639265"/>
                            <a:pt x="736600" y="825532"/>
                            <a:pt x="685800" y="965232"/>
                          </a:cubicBezTo>
                          <a:cubicBezTo>
                            <a:pt x="635000" y="1104932"/>
                            <a:pt x="595489" y="1206532"/>
                            <a:pt x="558800" y="1337765"/>
                          </a:cubicBezTo>
                          <a:cubicBezTo>
                            <a:pt x="522111" y="1468998"/>
                            <a:pt x="481188" y="1690543"/>
                            <a:pt x="465666" y="1752632"/>
                          </a:cubicBezTo>
                          <a:cubicBezTo>
                            <a:pt x="450144" y="1814721"/>
                            <a:pt x="465666" y="1710299"/>
                            <a:pt x="465666" y="1710299"/>
                          </a:cubicBezTo>
                        </a:path>
                      </a:pathLst>
                    </a:custGeom>
                    <a:noFill/>
                    <a:ln w="38100">
                      <a:solidFill>
                        <a:srgbClr val="00B050"/>
                      </a:solidFill>
                      <a:prstDash val="sys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05" name="TextBox 104"/>
                    <p:cNvSpPr txBox="1"/>
                    <p:nvPr/>
                  </p:nvSpPr>
                  <p:spPr>
                    <a:xfrm>
                      <a:off x="6809060" y="2438368"/>
                      <a:ext cx="539312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dirty="0" smtClean="0"/>
                        <a:t>St</a:t>
                      </a:r>
                      <a:endParaRPr lang="ru-RU" dirty="0"/>
                    </a:p>
                  </p:txBody>
                </p:sp>
                <p:sp>
                  <p:nvSpPr>
                    <p:cNvPr id="106" name="TextBox 105"/>
                    <p:cNvSpPr txBox="1"/>
                    <p:nvPr/>
                  </p:nvSpPr>
                  <p:spPr>
                    <a:xfrm>
                      <a:off x="6809060" y="3363224"/>
                      <a:ext cx="678874" cy="40447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dirty="0" err="1" smtClean="0"/>
                        <a:t>Pr</a:t>
                      </a:r>
                      <a:endParaRPr lang="ru-RU" dirty="0"/>
                    </a:p>
                  </p:txBody>
                </p:sp>
              </p:grpSp>
            </p:grpSp>
          </p:grpSp>
          <p:cxnSp>
            <p:nvCxnSpPr>
              <p:cNvPr id="13" name="Прямая со стрелкой 12"/>
              <p:cNvCxnSpPr>
                <a:endCxn id="104" idx="6"/>
              </p:cNvCxnSpPr>
              <p:nvPr/>
            </p:nvCxnSpPr>
            <p:spPr>
              <a:xfrm flipH="1">
                <a:off x="4169857" y="2868303"/>
                <a:ext cx="68890" cy="173313"/>
              </a:xfrm>
              <a:prstGeom prst="straightConnector1">
                <a:avLst/>
              </a:prstGeom>
              <a:ln w="38100">
                <a:solidFill>
                  <a:srgbClr val="00B05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" name="Прямая со стрелкой 8"/>
            <p:cNvCxnSpPr/>
            <p:nvPr/>
          </p:nvCxnSpPr>
          <p:spPr>
            <a:xfrm flipV="1">
              <a:off x="2006498" y="1513077"/>
              <a:ext cx="744303" cy="674585"/>
            </a:xfrm>
            <a:prstGeom prst="straightConnector1">
              <a:avLst/>
            </a:prstGeom>
            <a:ln w="38100">
              <a:solidFill>
                <a:srgbClr val="00B05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 стрелкой 10"/>
            <p:cNvCxnSpPr/>
            <p:nvPr/>
          </p:nvCxnSpPr>
          <p:spPr>
            <a:xfrm>
              <a:off x="1977229" y="2569518"/>
              <a:ext cx="650802" cy="885312"/>
            </a:xfrm>
            <a:prstGeom prst="straightConnector1">
              <a:avLst/>
            </a:prstGeom>
            <a:ln w="38100">
              <a:solidFill>
                <a:srgbClr val="00B05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7369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316" y="52236"/>
            <a:ext cx="6992797" cy="523220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Основные вехи реализации проекта</a:t>
            </a:r>
            <a:endParaRPr lang="ru-RU" sz="2800" dirty="0" smtClean="0"/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1517259724"/>
              </p:ext>
            </p:extLst>
          </p:nvPr>
        </p:nvGraphicFramePr>
        <p:xfrm>
          <a:off x="11834" y="996118"/>
          <a:ext cx="8992962" cy="100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57701" y="584765"/>
            <a:ext cx="360040" cy="57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65437" y="652400"/>
            <a:ext cx="360040" cy="57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22515" y="590693"/>
            <a:ext cx="360040" cy="57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7458" y="623029"/>
            <a:ext cx="360040" cy="57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12356" y="539820"/>
            <a:ext cx="360040" cy="57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Прямоугольник 22"/>
          <p:cNvSpPr/>
          <p:nvPr/>
        </p:nvSpPr>
        <p:spPr>
          <a:xfrm>
            <a:off x="-1" y="1916832"/>
            <a:ext cx="157160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05.02-07.03.2018</a:t>
            </a:r>
            <a:endParaRPr lang="ru-RU" sz="12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457701" y="1916831"/>
            <a:ext cx="129875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/>
              <a:t>07.03-30.03.2018</a:t>
            </a:r>
            <a:endParaRPr lang="ru-RU" sz="12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892896" y="1916832"/>
            <a:ext cx="15096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30.03-30.04.2018</a:t>
            </a:r>
            <a:endParaRPr lang="ru-RU" sz="12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447612" y="1916830"/>
            <a:ext cx="129875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/>
              <a:t>01.05-20.06.2018</a:t>
            </a:r>
            <a:endParaRPr lang="ru-RU" sz="12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946212" y="1916829"/>
            <a:ext cx="13404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/>
              <a:t>20.06.-23.10.2018</a:t>
            </a:r>
            <a:endParaRPr lang="ru-RU" sz="12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572396" y="1916832"/>
            <a:ext cx="13404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/>
              <a:t>23.10.-09.11.2018</a:t>
            </a:r>
            <a:endParaRPr lang="ru-RU" sz="12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1834" y="2319028"/>
            <a:ext cx="13573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AutoNum type="arabicPeriod"/>
            </a:pPr>
            <a:r>
              <a:rPr lang="ru-RU" sz="1200" dirty="0" smtClean="0">
                <a:latin typeface="+mj-lt"/>
                <a:cs typeface="Times New Roman" panose="02020603050405020304" pitchFamily="18" charset="0"/>
              </a:rPr>
              <a:t>Изучение нормативной базы для создания </a:t>
            </a:r>
          </a:p>
          <a:p>
            <a:r>
              <a:rPr lang="ru-RU" sz="1200" dirty="0" smtClean="0">
                <a:latin typeface="+mj-lt"/>
                <a:cs typeface="Times New Roman" panose="02020603050405020304" pitchFamily="18" charset="0"/>
              </a:rPr>
              <a:t>ЦДПК на базе предприятия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321260" y="2699713"/>
            <a:ext cx="15716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AutoNum type="arabicPeriod"/>
            </a:pPr>
            <a:r>
              <a:rPr lang="ru-RU" sz="1200" dirty="0" smtClean="0">
                <a:latin typeface="+mj-lt"/>
                <a:cs typeface="Times New Roman" panose="02020603050405020304" pitchFamily="18" charset="0"/>
              </a:rPr>
              <a:t>Переговоры с ВУЗом о сетевом взаимодействии</a:t>
            </a:r>
          </a:p>
          <a:p>
            <a:pPr marL="228600" indent="-228600">
              <a:buAutoNum type="arabicPeriod"/>
            </a:pPr>
            <a:r>
              <a:rPr lang="ru-RU" sz="1200" dirty="0" smtClean="0">
                <a:latin typeface="+mj-lt"/>
                <a:cs typeface="Times New Roman" panose="02020603050405020304" pitchFamily="18" charset="0"/>
              </a:rPr>
              <a:t>Переговоры с ВУЗом о сокращении срока обучения программы ВПО за счет программ СПО</a:t>
            </a:r>
          </a:p>
          <a:p>
            <a:pPr marL="228600" indent="-228600">
              <a:buAutoNum type="arabicPeriod"/>
            </a:pPr>
            <a:r>
              <a:rPr lang="ru-RU" sz="1200" dirty="0" smtClean="0">
                <a:latin typeface="+mj-lt"/>
                <a:cs typeface="Times New Roman" panose="02020603050405020304" pitchFamily="18" charset="0"/>
              </a:rPr>
              <a:t>Рабочее совещание с представителями ООО «ТМФ» ГК «ДАМАТЕ»</a:t>
            </a:r>
            <a:endParaRPr lang="ru-RU" dirty="0" smtClean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863922" y="2525916"/>
            <a:ext cx="135732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AutoNum type="arabicPeriod"/>
            </a:pPr>
            <a:r>
              <a:rPr lang="ru-RU" sz="1200" dirty="0" smtClean="0">
                <a:latin typeface="+mj-lt"/>
                <a:cs typeface="Times New Roman" panose="02020603050405020304" pitchFamily="18" charset="0"/>
              </a:rPr>
              <a:t>Подготовка проектов договоров  о сетевом взаимодействии, проекта положения о ЦДПК</a:t>
            </a:r>
          </a:p>
          <a:p>
            <a:pPr marL="228600" indent="-228600">
              <a:buAutoNum type="arabicPeriod"/>
            </a:pPr>
            <a:r>
              <a:rPr lang="ru-RU" sz="1200" dirty="0" smtClean="0">
                <a:latin typeface="+mj-lt"/>
                <a:cs typeface="Times New Roman" panose="02020603050405020304" pitchFamily="18" charset="0"/>
              </a:rPr>
              <a:t>Утверждение команды проекта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143372" y="2525916"/>
            <a:ext cx="192882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AutoNum type="arabicPeriod"/>
            </a:pPr>
            <a:r>
              <a:rPr lang="ru-RU" sz="1200" dirty="0" smtClean="0">
                <a:latin typeface="+mj-lt"/>
                <a:cs typeface="Times New Roman" panose="02020603050405020304" pitchFamily="18" charset="0"/>
              </a:rPr>
              <a:t>Разработка материалов для диагностики ПК сотрудников </a:t>
            </a:r>
            <a:r>
              <a:rPr lang="ru-RU" sz="1200" dirty="0">
                <a:latin typeface="+mj-lt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+mj-lt"/>
                <a:cs typeface="Times New Roman" panose="02020603050405020304" pitchFamily="18" charset="0"/>
              </a:rPr>
              <a:t>редприятия и студентов.</a:t>
            </a:r>
          </a:p>
          <a:p>
            <a:pPr marL="228600" indent="-228600">
              <a:buAutoNum type="arabicPeriod"/>
            </a:pPr>
            <a:r>
              <a:rPr lang="ru-RU" sz="1200" dirty="0" smtClean="0">
                <a:latin typeface="+mj-lt"/>
                <a:cs typeface="Times New Roman" panose="02020603050405020304" pitchFamily="18" charset="0"/>
              </a:rPr>
              <a:t>Проекты краткосрочных программ ДПО для наращивания компетенций.</a:t>
            </a:r>
          </a:p>
          <a:p>
            <a:pPr marL="228600" indent="-228600">
              <a:buAutoNum type="arabicPeriod"/>
            </a:pPr>
            <a:r>
              <a:rPr lang="ru-RU" sz="1200" dirty="0" smtClean="0">
                <a:latin typeface="+mj-lt"/>
                <a:cs typeface="Times New Roman" panose="02020603050405020304" pitchFamily="18" charset="0"/>
              </a:rPr>
              <a:t>Стажировка преподавателей и мастеров п/о на предприятии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793922" y="2805964"/>
            <a:ext cx="223446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FontTx/>
              <a:buAutoNum type="arabicPeriod"/>
            </a:pPr>
            <a:r>
              <a:rPr lang="ru-RU" sz="1200" dirty="0">
                <a:latin typeface="+mj-lt"/>
                <a:cs typeface="Times New Roman" panose="02020603050405020304" pitchFamily="18" charset="0"/>
              </a:rPr>
              <a:t>Согласование создания ЦДПК на базе предприятия с советом акционеров ГК «ДАМАТЕ</a:t>
            </a:r>
            <a:r>
              <a:rPr lang="ru-RU" sz="1200" dirty="0" smtClean="0">
                <a:latin typeface="+mj-lt"/>
                <a:cs typeface="Times New Roman" panose="02020603050405020304" pitchFamily="18" charset="0"/>
              </a:rPr>
              <a:t>».</a:t>
            </a:r>
            <a:endParaRPr lang="ru-RU" sz="1200" dirty="0">
              <a:latin typeface="+mj-lt"/>
              <a:cs typeface="Times New Roman" panose="02020603050405020304" pitchFamily="18" charset="0"/>
            </a:endParaRPr>
          </a:p>
          <a:p>
            <a:pPr marL="228600" indent="-228600">
              <a:buAutoNum type="arabicPeriod"/>
            </a:pPr>
            <a:r>
              <a:rPr lang="ru-RU" sz="1200" dirty="0" smtClean="0">
                <a:latin typeface="+mj-lt"/>
                <a:cs typeface="Times New Roman" panose="02020603050405020304" pitchFamily="18" charset="0"/>
              </a:rPr>
              <a:t>Согласование материалов диагностики ПК с Предприятием.</a:t>
            </a:r>
          </a:p>
          <a:p>
            <a:pPr marL="228600" indent="-228600">
              <a:buAutoNum type="arabicPeriod"/>
            </a:pPr>
            <a:r>
              <a:rPr lang="ru-RU" sz="1200" dirty="0" smtClean="0">
                <a:latin typeface="+mj-lt"/>
                <a:cs typeface="Times New Roman" panose="02020603050405020304" pitchFamily="18" charset="0"/>
              </a:rPr>
              <a:t>Согласование УП с ВУЗом</a:t>
            </a:r>
          </a:p>
          <a:p>
            <a:pPr marL="228600" indent="-228600">
              <a:buAutoNum type="arabicPeriod"/>
            </a:pPr>
            <a:r>
              <a:rPr lang="ru-RU" sz="1200" dirty="0" smtClean="0">
                <a:latin typeface="+mj-lt"/>
                <a:cs typeface="Times New Roman" panose="02020603050405020304" pitchFamily="18" charset="0"/>
              </a:rPr>
              <a:t>Согласование графиков ЛПЗ, дуального обучения  с ООО «ТМФ».</a:t>
            </a:r>
          </a:p>
          <a:p>
            <a:pPr marL="228600" indent="-228600">
              <a:buFontTx/>
              <a:buAutoNum type="arabicPeriod"/>
            </a:pPr>
            <a:r>
              <a:rPr lang="ru-RU" sz="1200" dirty="0">
                <a:latin typeface="+mj-lt"/>
                <a:cs typeface="Times New Roman" panose="02020603050405020304" pitchFamily="18" charset="0"/>
              </a:rPr>
              <a:t>Согласование тем комплексных КР, ВКР с ВУЗом и </a:t>
            </a:r>
            <a:r>
              <a:rPr lang="ru-RU" sz="1200" dirty="0" smtClean="0">
                <a:latin typeface="+mj-lt"/>
                <a:cs typeface="Times New Roman" panose="02020603050405020304" pitchFamily="18" charset="0"/>
              </a:rPr>
              <a:t>Предприятием</a:t>
            </a:r>
            <a:endParaRPr lang="ru-RU" sz="1200" dirty="0">
              <a:latin typeface="+mj-lt"/>
              <a:cs typeface="Times New Roman" panose="02020603050405020304" pitchFamily="18" charset="0"/>
            </a:endParaRPr>
          </a:p>
          <a:p>
            <a:pPr marL="228600" indent="-228600">
              <a:buAutoNum type="arabicPeriod"/>
            </a:pPr>
            <a:r>
              <a:rPr lang="ru-RU" sz="1200" dirty="0" smtClean="0">
                <a:latin typeface="+mj-lt"/>
                <a:cs typeface="Times New Roman" panose="02020603050405020304" pitchFamily="18" charset="0"/>
              </a:rPr>
              <a:t>Подписание пакета документов.</a:t>
            </a:r>
          </a:p>
          <a:p>
            <a:pPr marL="228600" indent="-228600">
              <a:buAutoNum type="arabicPeriod"/>
            </a:pP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AutoNum type="arabicPeriod"/>
            </a:pP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62188" y="940530"/>
            <a:ext cx="278410" cy="441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42976" y="2786058"/>
            <a:ext cx="269875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14612" y="3357562"/>
            <a:ext cx="208163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30374" y="3957077"/>
            <a:ext cx="269875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27603" y="4987394"/>
            <a:ext cx="269875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7389700" y="129180"/>
            <a:ext cx="1615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Start</a:t>
            </a:r>
            <a:r>
              <a:rPr lang="ru-RU" b="1" dirty="0" smtClean="0">
                <a:solidFill>
                  <a:srgbClr val="00B050"/>
                </a:solidFill>
              </a:rPr>
              <a:t>Профи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-1" y="6080292"/>
            <a:ext cx="9087870" cy="738664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ДАЛЬНЕЙШЕЕ РАЗВИТИЕ </a:t>
            </a:r>
            <a:r>
              <a:rPr lang="ru-RU" sz="1400" b="1" dirty="0"/>
              <a:t>ПРОЕКТА: </a:t>
            </a:r>
            <a:r>
              <a:rPr lang="ru-RU" sz="1400" b="1" dirty="0">
                <a:cs typeface="Arial" panose="020B0604020202020204" pitchFamily="34" charset="0"/>
                <a:sym typeface="Symbol" panose="05050102010706020507" pitchFamily="18" charset="2"/>
              </a:rPr>
              <a:t>Тиражирование</a:t>
            </a:r>
            <a:r>
              <a:rPr lang="ru-RU" sz="1400" dirty="0">
                <a:cs typeface="Arial" panose="020B0604020202020204" pitchFamily="34" charset="0"/>
                <a:sym typeface="Symbol" panose="05050102010706020507" pitchFamily="18" charset="2"/>
              </a:rPr>
              <a:t> полученного опыта в результате внедрения проекта  на другие предприятия агропромышленного комплекса Тюменской </a:t>
            </a:r>
            <a:r>
              <a:rPr lang="ru-RU" sz="1400" dirty="0" smtClean="0">
                <a:cs typeface="Arial" panose="020B0604020202020204" pitchFamily="34" charset="0"/>
                <a:sym typeface="Symbol" panose="05050102010706020507" pitchFamily="18" charset="2"/>
              </a:rPr>
              <a:t>области и профессиональные образовательные организации.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3288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2076</TotalTime>
  <Words>1121</Words>
  <Application>Microsoft Office PowerPoint</Application>
  <PresentationFormat>Экран (4:3)</PresentationFormat>
  <Paragraphs>220</Paragraphs>
  <Slides>13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Calibri</vt:lpstr>
      <vt:lpstr>Franklin Gothic Book</vt:lpstr>
      <vt:lpstr>Franklin Gothic Medium</vt:lpstr>
      <vt:lpstr>Symbol</vt:lpstr>
      <vt:lpstr>Times New Roman</vt:lpstr>
      <vt:lpstr>Tunga</vt:lpstr>
      <vt:lpstr>Wingdings</vt:lpstr>
      <vt:lpstr>Углы</vt:lpstr>
      <vt:lpstr>Взаимодействие с работодателями. Реализация совместных сетевых проектов (ГАПК – ДАМАТЕ)</vt:lpstr>
      <vt:lpstr>Направления взаимодействия с работодателями</vt:lpstr>
      <vt:lpstr>Основные Предприятия – базы практик</vt:lpstr>
      <vt:lpstr>Реализация совместных сетевых проектов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Дальнейшее развитие проекта</vt:lpstr>
      <vt:lpstr>Дальнейшее развитие проекта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102</cp:revision>
  <dcterms:created xsi:type="dcterms:W3CDTF">2018-04-18T17:53:02Z</dcterms:created>
  <dcterms:modified xsi:type="dcterms:W3CDTF">2018-05-31T11:11:21Z</dcterms:modified>
</cp:coreProperties>
</file>