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notesSlides/notesSlide16.xml" ContentType="application/vnd.openxmlformats-officedocument.presentationml.notesSlide+xml"/>
  <Override PartName="/ppt/charts/chart5.xml" ContentType="application/vnd.openxmlformats-officedocument.drawingml.chart+xml"/>
  <Override PartName="/ppt/notesSlides/notesSlide17.xml" ContentType="application/vnd.openxmlformats-officedocument.presentationml.notesSlide+xml"/>
  <Override PartName="/ppt/charts/chart6.xml" ContentType="application/vnd.openxmlformats-officedocument.drawingml.chart+xml"/>
  <Override PartName="/ppt/notesSlides/notesSlide18.xml" ContentType="application/vnd.openxmlformats-officedocument.presentationml.notesSlide+xml"/>
  <Override PartName="/ppt/charts/chart7.xml" ContentType="application/vnd.openxmlformats-officedocument.drawingml.chart+xml"/>
  <Override PartName="/ppt/notesSlides/notesSlide19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20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3.xml" ContentType="application/vnd.openxmlformats-officedocument.presentationml.notesSlide+xml"/>
  <Override PartName="/ppt/charts/chart12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3.xml" ContentType="application/vnd.openxmlformats-officedocument.drawingml.chart+xml"/>
  <Override PartName="/ppt/notesSlides/notesSlide26.xml" ContentType="application/vnd.openxmlformats-officedocument.presentationml.notesSlide+xml"/>
  <Override PartName="/ppt/charts/chart14.xml" ContentType="application/vnd.openxmlformats-officedocument.drawingml.chart+xml"/>
  <Override PartName="/ppt/notesSlides/notesSlide27.xml" ContentType="application/vnd.openxmlformats-officedocument.presentationml.notesSlide+xml"/>
  <Override PartName="/ppt/charts/chart15.xml" ContentType="application/vnd.openxmlformats-officedocument.drawingml.chart+xml"/>
  <Override PartName="/ppt/notesSlides/notesSlide28.xml" ContentType="application/vnd.openxmlformats-officedocument.presentationml.notesSlide+xml"/>
  <Override PartName="/ppt/charts/chart16.xml" ContentType="application/vnd.openxmlformats-officedocument.drawingml.chart+xml"/>
  <Override PartName="/ppt/notesSlides/notesSlide29.xml" ContentType="application/vnd.openxmlformats-officedocument.presentationml.notesSlide+xml"/>
  <Override PartName="/ppt/charts/chart17.xml" ContentType="application/vnd.openxmlformats-officedocument.drawingml.chart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95" r:id="rId2"/>
    <p:sldId id="335" r:id="rId3"/>
    <p:sldId id="323" r:id="rId4"/>
    <p:sldId id="309" r:id="rId5"/>
    <p:sldId id="325" r:id="rId6"/>
    <p:sldId id="326" r:id="rId7"/>
    <p:sldId id="336" r:id="rId8"/>
    <p:sldId id="357" r:id="rId9"/>
    <p:sldId id="359" r:id="rId10"/>
    <p:sldId id="308" r:id="rId11"/>
    <p:sldId id="349" r:id="rId12"/>
    <p:sldId id="330" r:id="rId13"/>
    <p:sldId id="331" r:id="rId14"/>
    <p:sldId id="341" r:id="rId15"/>
    <p:sldId id="340" r:id="rId16"/>
    <p:sldId id="337" r:id="rId17"/>
    <p:sldId id="333" r:id="rId18"/>
    <p:sldId id="334" r:id="rId19"/>
    <p:sldId id="338" r:id="rId20"/>
    <p:sldId id="339" r:id="rId21"/>
    <p:sldId id="347" r:id="rId22"/>
    <p:sldId id="348" r:id="rId23"/>
    <p:sldId id="343" r:id="rId24"/>
    <p:sldId id="384" r:id="rId25"/>
    <p:sldId id="342" r:id="rId26"/>
    <p:sldId id="365" r:id="rId27"/>
    <p:sldId id="345" r:id="rId28"/>
    <p:sldId id="351" r:id="rId29"/>
    <p:sldId id="353" r:id="rId30"/>
    <p:sldId id="314" r:id="rId31"/>
    <p:sldId id="385" r:id="rId32"/>
    <p:sldId id="395" r:id="rId33"/>
    <p:sldId id="387" r:id="rId34"/>
    <p:sldId id="397" r:id="rId35"/>
    <p:sldId id="394" r:id="rId36"/>
    <p:sldId id="392" r:id="rId37"/>
    <p:sldId id="356" r:id="rId38"/>
    <p:sldId id="388" r:id="rId39"/>
    <p:sldId id="389" r:id="rId40"/>
    <p:sldId id="390" r:id="rId41"/>
    <p:sldId id="391" r:id="rId42"/>
    <p:sldId id="393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89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50;\0\1%20&#1052;&#1054;&#1048;%20&#1054;&#1041;&#1071;&#1047;&#1040;&#1053;&#1053;&#1054;&#1057;&#1058;&#1048;\&#1044;&#1083;&#1103;%20&#1057;&#1072;&#1083;&#1084;&#1080;&#1085;&#1072;%20&#1040;&#1083;&#1077;&#1082;&#1089;&#1077;&#1103;%20&#1055;&#1072;&#1074;&#1083;&#1086;&#1074;&#1080;&#1095;&#1072;\&#1050;&#1088;&#1091;&#1075;&#1083;&#1099;&#1081;%20&#1089;&#1090;&#1086;&#1083;%20&#1044;&#1091;&#1084;&#1072;%20&#1074;&#1077;&#1089;&#1085;&#1072;%202018\&#1063;&#1080;&#1089;&#1083;&#1077;&#1085;&#1085;&#1086;&#1089;&#1090;&#1100;%20&#1092;&#1077;&#1074;&#1088;&#1072;&#1083;&#1100;%202018%20&#1089;%20&#1088;&#1072;&#1089;&#1095;&#1077;&#1090;&#1072;&#1084;&#1080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50;\0\1%20&#1052;&#1054;&#1048;%20&#1054;&#1041;&#1071;&#1047;&#1040;&#1053;&#1053;&#1054;&#1057;&#1058;&#1048;\&#1044;&#1083;&#1103;%20&#1057;&#1072;&#1083;&#1084;&#1080;&#1085;&#1072;%20&#1040;&#1083;&#1077;&#1082;&#1089;&#1077;&#1103;%20&#1055;&#1072;&#1074;&#1083;&#1086;&#1074;&#1080;&#1095;&#1072;\&#1050;&#1088;&#1091;&#1075;&#1083;&#1099;&#1081;%20&#1089;&#1090;&#1086;&#1083;%20&#1044;&#1091;&#1084;&#1072;%20&#1074;&#1077;&#1089;&#1085;&#1072;%202018\&#1063;&#1080;&#1089;&#1083;&#1077;&#1085;&#1085;&#1086;&#1089;&#1090;&#1100;%20&#1092;&#1077;&#1074;&#1088;&#1072;&#1083;&#1100;%202018%20&#1089;%20&#1088;&#1072;&#1089;&#1095;&#1077;&#1090;&#1072;&#1084;&#1080;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50;\0\1%20&#1052;&#1054;&#1048;%20&#1054;&#1041;&#1071;&#1047;&#1040;&#1053;&#1053;&#1054;&#1057;&#1058;&#1048;\&#1044;&#1083;&#1103;%20&#1057;&#1072;&#1083;&#1084;&#1080;&#1085;&#1072;%20&#1040;&#1083;&#1077;&#1082;&#1089;&#1077;&#1103;%20&#1055;&#1072;&#1074;&#1083;&#1086;&#1074;&#1080;&#1095;&#1072;\&#1050;&#1088;&#1091;&#1075;&#1083;&#1099;&#1081;%20&#1089;&#1090;&#1086;&#1083;%20&#1044;&#1091;&#1084;&#1072;%20&#1074;&#1077;&#1089;&#1085;&#1072;%202018\&#1063;&#1080;&#1089;&#1083;&#1077;&#1085;&#1085;&#1086;&#1089;&#1090;&#1100;%20&#1092;&#1077;&#1074;&#1088;&#1072;&#1083;&#1100;%202018%20&#1089;%20&#1088;&#1072;&#1089;&#1095;&#1077;&#1090;&#1072;&#1084;&#1080;%202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50;\0\1%20&#1052;&#1054;&#1048;%20&#1054;&#1041;&#1071;&#1047;&#1040;&#1053;&#1053;&#1054;&#1057;&#1058;&#1048;\&#1044;&#1083;&#1103;%20&#1057;&#1072;&#1083;&#1084;&#1080;&#1085;&#1072;%20&#1040;&#1083;&#1077;&#1082;&#1089;&#1077;&#1103;%20&#1055;&#1072;&#1074;&#1083;&#1086;&#1074;&#1080;&#1095;&#1072;\&#1050;&#1088;&#1091;&#1075;&#1083;&#1099;&#1081;%20&#1089;&#1090;&#1086;&#1083;%20&#1044;&#1091;&#1084;&#1072;%20&#1074;&#1077;&#1089;&#1085;&#1072;%202018\&#1063;&#1080;&#1089;&#1083;&#1077;&#1085;&#1085;&#1086;&#1089;&#1090;&#1100;%20&#1092;&#1077;&#1074;&#1088;&#1072;&#1083;&#1100;%202018%20&#1089;%20&#1088;&#1072;&#1089;&#1095;&#1077;&#1090;&#1072;&#1084;&#1080;%202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50;\0\1%20&#1052;&#1054;&#1048;%20&#1054;&#1041;&#1071;&#1047;&#1040;&#1053;&#1053;&#1054;&#1057;&#1058;&#1048;\&#1044;&#1083;&#1103;%20&#1057;&#1072;&#1083;&#1084;&#1080;&#1085;&#1072;%20&#1040;&#1083;&#1077;&#1082;&#1089;&#1077;&#1103;%20&#1055;&#1072;&#1074;&#1083;&#1086;&#1074;&#1080;&#1095;&#1072;\&#1050;&#1088;&#1091;&#1075;&#1083;&#1099;&#1081;%20&#1089;&#1090;&#1086;&#1083;%20&#1044;&#1091;&#1084;&#1072;%20&#1074;&#1077;&#1089;&#1085;&#1072;%202018\&#1063;&#1080;&#1089;&#1083;&#1077;&#1085;&#1085;&#1086;&#1089;&#1090;&#1100;%20&#1092;&#1077;&#1074;&#1088;&#1072;&#1083;&#1100;%202018%20&#1089;%20&#1088;&#1072;&#1089;&#1095;&#1077;&#1090;&#1072;&#1084;&#1080;%202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50;\0\1%20&#1052;&#1054;&#1048;%20&#1054;&#1041;&#1071;&#1047;&#1040;&#1053;&#1053;&#1054;&#1057;&#1058;&#1048;\&#1044;&#1083;&#1103;%20&#1057;&#1072;&#1083;&#1084;&#1080;&#1085;&#1072;%20&#1040;&#1083;&#1077;&#1082;&#1089;&#1077;&#1103;%20&#1055;&#1072;&#1074;&#1083;&#1086;&#1074;&#1080;&#1095;&#1072;\&#1050;&#1088;&#1091;&#1075;&#1083;&#1099;&#1081;%20&#1089;&#1090;&#1086;&#1083;%20&#1044;&#1091;&#1084;&#1072;%20&#1074;&#1077;&#1089;&#1085;&#1072;%202018\&#1063;&#1080;&#1089;&#1083;&#1077;&#1085;&#1085;&#1086;&#1089;&#1090;&#1100;%20&#1092;&#1077;&#1074;&#1088;&#1072;&#1083;&#1100;%202018%20&#1089;%20&#1088;&#1072;&#1089;&#1095;&#1077;&#1090;&#1072;&#1084;&#1080;%202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50;\0\1%20&#1052;&#1054;&#1048;%20&#1054;&#1041;&#1071;&#1047;&#1040;&#1053;&#1053;&#1054;&#1057;&#1058;&#1048;\&#1044;&#1083;&#1103;%20&#1057;&#1072;&#1083;&#1084;&#1080;&#1085;&#1072;%20&#1040;&#1083;&#1077;&#1082;&#1089;&#1077;&#1103;%20&#1055;&#1072;&#1074;&#1083;&#1086;&#1074;&#1080;&#1095;&#1072;\&#1050;&#1088;&#1091;&#1075;&#1083;&#1099;&#1081;%20&#1089;&#1090;&#1086;&#1083;%20&#1044;&#1091;&#1084;&#1072;%20&#1074;&#1077;&#1089;&#1085;&#1072;%202018\&#1063;&#1080;&#1089;&#1083;&#1077;&#1085;&#1085;&#1086;&#1089;&#1090;&#1100;%20&#1092;&#1077;&#1074;&#1088;&#1072;&#1083;&#1100;%202018%20&#1089;%20&#1088;&#1072;&#1089;&#1095;&#1077;&#1090;&#1072;&#1084;&#1080;%202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50;\0\1%20&#1052;&#1054;&#1048;%20&#1054;&#1041;&#1071;&#1047;&#1040;&#1053;&#1053;&#1054;&#1057;&#1058;&#1048;\&#1044;&#1083;&#1103;%20&#1057;&#1072;&#1083;&#1084;&#1080;&#1085;&#1072;%20&#1040;&#1083;&#1077;&#1082;&#1089;&#1077;&#1103;%20&#1055;&#1072;&#1074;&#1083;&#1086;&#1074;&#1080;&#1095;&#1072;\&#1050;&#1088;&#1091;&#1075;&#1083;&#1099;&#1081;%20&#1089;&#1090;&#1086;&#1083;%20&#1044;&#1091;&#1084;&#1072;%20&#1074;&#1077;&#1089;&#1085;&#1072;%202018\&#1063;&#1080;&#1089;&#1083;&#1077;&#1085;&#1085;&#1086;&#1089;&#1090;&#1100;%20&#1092;&#1077;&#1074;&#1088;&#1072;&#1083;&#1100;%202018%20&#1089;%20&#1088;&#1072;&#1089;&#1095;&#1077;&#1090;&#1072;&#1084;&#1080;%20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50;\0\1%20&#1052;&#1054;&#1048;%20&#1054;&#1041;&#1071;&#1047;&#1040;&#1053;&#1053;&#1054;&#1057;&#1058;&#1048;\&#1044;&#1083;&#1103;%20&#1057;&#1072;&#1083;&#1084;&#1080;&#1085;&#1072;%20&#1040;&#1083;&#1077;&#1082;&#1089;&#1077;&#1103;%20&#1055;&#1072;&#1074;&#1083;&#1086;&#1074;&#1080;&#1095;&#1072;\&#1050;&#1088;&#1091;&#1075;&#1083;&#1099;&#1081;%20&#1089;&#1090;&#1086;&#1083;%20&#1044;&#1091;&#1084;&#1072;%20&#1074;&#1077;&#1089;&#1085;&#1072;%202018\&#1063;&#1080;&#1089;&#1083;&#1077;&#1085;&#1085;&#1086;&#1089;&#1090;&#1100;%20&#1092;&#1077;&#1074;&#1088;&#1072;&#1083;&#1100;%202018%20&#1089;%20&#1088;&#1072;&#1089;&#1095;&#1077;&#1090;&#1072;&#1084;&#108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50;\0\1%20&#1052;&#1054;&#1048;%20&#1054;&#1041;&#1071;&#1047;&#1040;&#1053;&#1053;&#1054;&#1057;&#1058;&#1048;\&#1044;&#1083;&#1103;%20&#1057;&#1072;&#1083;&#1084;&#1080;&#1085;&#1072;%20&#1040;&#1083;&#1077;&#1082;&#1089;&#1077;&#1103;%20&#1055;&#1072;&#1074;&#1083;&#1086;&#1074;&#1080;&#1095;&#1072;\&#1050;&#1088;&#1091;&#1075;&#1083;&#1099;&#1081;%20&#1089;&#1090;&#1086;&#1083;%20&#1044;&#1091;&#1084;&#1072;%20&#1074;&#1077;&#1089;&#1085;&#1072;%202018\&#1063;&#1080;&#1089;&#1083;&#1077;&#1085;&#1085;&#1086;&#1089;&#1090;&#1100;%20&#1092;&#1077;&#1074;&#1088;&#1072;&#1083;&#1100;%202018%20&#1089;%20&#1088;&#1072;&#1089;&#1095;&#1077;&#1090;&#1072;&#1084;&#1080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50;\0\1%20&#1052;&#1054;&#1048;%20&#1054;&#1041;&#1071;&#1047;&#1040;&#1053;&#1053;&#1054;&#1057;&#1058;&#1048;\&#1044;&#1083;&#1103;%20&#1057;&#1072;&#1083;&#1084;&#1080;&#1085;&#1072;%20&#1040;&#1083;&#1077;&#1082;&#1089;&#1077;&#1103;%20&#1055;&#1072;&#1074;&#1083;&#1086;&#1074;&#1080;&#1095;&#1072;\&#1050;&#1088;&#1091;&#1075;&#1083;&#1099;&#1081;%20&#1089;&#1090;&#1086;&#1083;%20&#1044;&#1091;&#1084;&#1072;%20&#1074;&#1077;&#1089;&#1085;&#1072;%202018\&#1063;&#1080;&#1089;&#1083;&#1077;&#1085;&#1085;&#1086;&#1089;&#1090;&#1100;%20&#1092;&#1077;&#1074;&#1088;&#1072;&#1083;&#1100;%202018%20&#1089;%20&#1088;&#1072;&#1089;&#1095;&#1077;&#1090;&#1072;&#1084;&#1080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50;\0\1%20&#1052;&#1054;&#1048;%20&#1054;&#1041;&#1071;&#1047;&#1040;&#1053;&#1053;&#1054;&#1057;&#1058;&#1048;\&#1044;&#1083;&#1103;%20&#1057;&#1072;&#1083;&#1084;&#1080;&#1085;&#1072;%20&#1040;&#1083;&#1077;&#1082;&#1089;&#1077;&#1103;%20&#1055;&#1072;&#1074;&#1083;&#1086;&#1074;&#1080;&#1095;&#1072;\&#1050;&#1088;&#1091;&#1075;&#1083;&#1099;&#1081;%20&#1089;&#1090;&#1086;&#1083;%20&#1044;&#1091;&#1084;&#1072;%20&#1074;&#1077;&#1089;&#1085;&#1072;%202018\&#1063;&#1080;&#1089;&#1083;&#1077;&#1085;&#1085;&#1086;&#1089;&#1090;&#1100;%20&#1092;&#1077;&#1074;&#1088;&#1072;&#1083;&#1100;%202018%20&#1089;%20&#1088;&#1072;&#1089;&#1095;&#1077;&#1090;&#1072;&#1084;&#1080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50;\0\1%20&#1052;&#1054;&#1048;%20&#1054;&#1041;&#1071;&#1047;&#1040;&#1053;&#1053;&#1054;&#1057;&#1058;&#1048;\&#1044;&#1083;&#1103;%20&#1057;&#1072;&#1083;&#1084;&#1080;&#1085;&#1072;%20&#1040;&#1083;&#1077;&#1082;&#1089;&#1077;&#1103;%20&#1055;&#1072;&#1074;&#1083;&#1086;&#1074;&#1080;&#1095;&#1072;\&#1050;&#1088;&#1091;&#1075;&#1083;&#1099;&#1081;%20&#1089;&#1090;&#1086;&#1083;%20&#1044;&#1091;&#1084;&#1072;%20&#1074;&#1077;&#1089;&#1085;&#1072;%202018\&#1063;&#1080;&#1089;&#1083;&#1077;&#1085;&#1085;&#1086;&#1089;&#1090;&#1100;%20&#1092;&#1077;&#1074;&#1088;&#1072;&#1083;&#1100;%202018%20&#1089;%20&#1088;&#1072;&#1089;&#1095;&#1077;&#1090;&#1072;&#1084;&#1080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50;\0\1%20&#1052;&#1054;&#1048;%20&#1054;&#1041;&#1071;&#1047;&#1040;&#1053;&#1053;&#1054;&#1057;&#1058;&#1048;\&#1044;&#1083;&#1103;%20&#1057;&#1072;&#1083;&#1084;&#1080;&#1085;&#1072;%20&#1040;&#1083;&#1077;&#1082;&#1089;&#1077;&#1103;%20&#1055;&#1072;&#1074;&#1083;&#1086;&#1074;&#1080;&#1095;&#1072;\&#1050;&#1088;&#1091;&#1075;&#1083;&#1099;&#1081;%20&#1089;&#1090;&#1086;&#1083;%20&#1044;&#1091;&#1084;&#1072;%20&#1074;&#1077;&#1089;&#1085;&#1072;%202018\&#1063;&#1080;&#1089;&#1083;&#1077;&#1085;&#1085;&#1086;&#1089;&#1090;&#1100;%20&#1092;&#1077;&#1074;&#1088;&#1072;&#1083;&#1100;%202018%20&#1089;%20&#1088;&#1072;&#1089;&#1095;&#1077;&#1090;&#1072;&#1084;&#1080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50;\0\1%20&#1052;&#1054;&#1048;%20&#1054;&#1041;&#1071;&#1047;&#1040;&#1053;&#1053;&#1054;&#1057;&#1058;&#1048;\&#1044;&#1083;&#1103;%20&#1057;&#1072;&#1083;&#1084;&#1080;&#1085;&#1072;%20&#1040;&#1083;&#1077;&#1082;&#1089;&#1077;&#1103;%20&#1055;&#1072;&#1074;&#1083;&#1086;&#1074;&#1080;&#1095;&#1072;\&#1050;&#1088;&#1091;&#1075;&#1083;&#1099;&#1081;%20&#1089;&#1090;&#1086;&#1083;%20&#1044;&#1091;&#1084;&#1072;%20&#1074;&#1077;&#1089;&#1085;&#1072;%202018\&#1063;&#1080;&#1089;&#1083;&#1077;&#1085;&#1085;&#1086;&#1089;&#1090;&#1100;%20&#1092;&#1077;&#1074;&#1088;&#1072;&#1083;&#1100;%202018%20&#1089;%20&#1088;&#1072;&#1089;&#1095;&#1077;&#1090;&#1072;&#1084;&#1080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50;\0\1%20&#1052;&#1054;&#1048;%20&#1054;&#1041;&#1071;&#1047;&#1040;&#1053;&#1053;&#1054;&#1057;&#1058;&#1048;\&#1044;&#1083;&#1103;%20&#1057;&#1072;&#1083;&#1084;&#1080;&#1085;&#1072;%20&#1040;&#1083;&#1077;&#1082;&#1089;&#1077;&#1103;%20&#1055;&#1072;&#1074;&#1083;&#1086;&#1074;&#1080;&#1095;&#1072;\&#1050;&#1088;&#1091;&#1075;&#1083;&#1099;&#1081;%20&#1089;&#1090;&#1086;&#1083;%20&#1044;&#1091;&#1084;&#1072;%20&#1074;&#1077;&#1089;&#1085;&#1072;%202018\&#1063;&#1080;&#1089;&#1083;&#1077;&#1085;&#1085;&#1086;&#1089;&#1090;&#1100;%20&#1092;&#1077;&#1074;&#1088;&#1072;&#1083;&#1100;%202018%20&#1089;%20&#1088;&#1072;&#1089;&#1095;&#1077;&#1090;&#1072;&#1084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522 095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492344</c:v>
                </c:pt>
                <c:pt idx="1">
                  <c:v>502689</c:v>
                </c:pt>
                <c:pt idx="2">
                  <c:v>509489</c:v>
                </c:pt>
                <c:pt idx="3" formatCode="General">
                  <c:v>522095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5817688"/>
        <c:axId val="335822392"/>
      </c:barChart>
      <c:catAx>
        <c:axId val="335817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335822392"/>
        <c:crosses val="autoZero"/>
        <c:auto val="1"/>
        <c:lblAlgn val="ctr"/>
        <c:lblOffset val="100"/>
        <c:noMultiLvlLbl val="0"/>
      </c:catAx>
      <c:valAx>
        <c:axId val="335822392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one"/>
        <c:crossAx val="3358176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FF00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smtClean="0"/>
                      <a:t>100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5</a:t>
                    </a:r>
                    <a:r>
                      <a:rPr lang="ru-RU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ФИО!$E$2:$E$4</c:f>
              <c:strCache>
                <c:ptCount val="3"/>
                <c:pt idx="0">
                  <c:v>Потребность максимум</c:v>
                </c:pt>
                <c:pt idx="1">
                  <c:v>Потребность минимум</c:v>
                </c:pt>
                <c:pt idx="2">
                  <c:v>Текущее предложение</c:v>
                </c:pt>
              </c:strCache>
            </c:strRef>
          </c:cat>
          <c:val>
            <c:numRef>
              <c:f>(ФИО!$L$13,ФИО!$L$15:$L$16)</c:f>
              <c:numCache>
                <c:formatCode>0</c:formatCode>
                <c:ptCount val="3"/>
                <c:pt idx="0">
                  <c:v>118.67280238025558</c:v>
                </c:pt>
                <c:pt idx="1">
                  <c:v>50.859772448681042</c:v>
                </c:pt>
                <c:pt idx="2" formatCode="General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8618368"/>
        <c:axId val="412987928"/>
      </c:barChart>
      <c:catAx>
        <c:axId val="3386183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412987928"/>
        <c:crosses val="autoZero"/>
        <c:auto val="1"/>
        <c:lblAlgn val="ctr"/>
        <c:lblOffset val="100"/>
        <c:noMultiLvlLbl val="0"/>
      </c:catAx>
      <c:valAx>
        <c:axId val="412987928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3386183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323097112860919"/>
          <c:y val="7.4548702245552642E-2"/>
          <c:w val="0.86928937007874063"/>
          <c:h val="0.832619568387284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FF00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13</a:t>
                    </a:r>
                    <a:r>
                      <a:rPr lang="ru-RU" smtClean="0"/>
                      <a:t>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5</a:t>
                    </a:r>
                    <a:r>
                      <a:rPr lang="ru-RU" smtClean="0"/>
                      <a:t>50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ФИО!$E$2:$E$4</c:f>
              <c:strCache>
                <c:ptCount val="3"/>
                <c:pt idx="0">
                  <c:v>Потребность максимум</c:v>
                </c:pt>
                <c:pt idx="1">
                  <c:v>Потребность минимум</c:v>
                </c:pt>
                <c:pt idx="2">
                  <c:v>Текущее предложение</c:v>
                </c:pt>
              </c:strCache>
            </c:strRef>
          </c:cat>
          <c:val>
            <c:numRef>
              <c:f>(ФИО!$S$13,ФИО!$S$15:$S$16)</c:f>
              <c:numCache>
                <c:formatCode>0</c:formatCode>
                <c:ptCount val="3"/>
                <c:pt idx="0">
                  <c:v>1313.0929925083854</c:v>
                </c:pt>
                <c:pt idx="1">
                  <c:v>562.75413964645281</c:v>
                </c:pt>
                <c:pt idx="2" formatCode="General">
                  <c:v>190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2992632"/>
        <c:axId val="412982440"/>
      </c:barChart>
      <c:catAx>
        <c:axId val="4129926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412982440"/>
        <c:crosses val="autoZero"/>
        <c:auto val="1"/>
        <c:lblAlgn val="ctr"/>
        <c:lblOffset val="100"/>
        <c:noMultiLvlLbl val="0"/>
      </c:catAx>
      <c:valAx>
        <c:axId val="41298244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4129926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095888013998242"/>
          <c:y val="5.555555555555549E-2"/>
          <c:w val="0.53888888888888942"/>
          <c:h val="0.89814814814814814"/>
        </c:manualLayout>
      </c:layout>
      <c:pieChart>
        <c:varyColors val="1"/>
        <c:ser>
          <c:idx val="0"/>
          <c:order val="0"/>
          <c:explosion val="25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50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smtClean="0"/>
                      <a:t>300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smtClean="0"/>
                      <a:t>250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smtClean="0"/>
                      <a:t>200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10</a:t>
                    </a:r>
                    <a:r>
                      <a:rPr lang="ru-RU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smtClean="0"/>
                      <a:t>20</a:t>
                    </a:r>
                    <a:r>
                      <a:rPr lang="ru-RU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(ФИО!$N$1:$R$1;ФИО!$T$1)</c:f>
              <c:strCache>
                <c:ptCount val="6"/>
                <c:pt idx="0">
                  <c:v>жестянщиков (восстановление геометрии, правка, сварка)</c:v>
                </c:pt>
                <c:pt idx="1">
                  <c:v>арматурщиков (разборка и сборка авто)</c:v>
                </c:pt>
                <c:pt idx="2">
                  <c:v>подготовщиков (грунтовка, шпатлевка, подготовка поверхностей к покраске)</c:v>
                </c:pt>
                <c:pt idx="3">
                  <c:v>колористов (подбор лаков, автоэмалей, цвета)</c:v>
                </c:pt>
                <c:pt idx="4">
                  <c:v>автомаляров (нанесение автоэмалей на элементы авто)</c:v>
                </c:pt>
                <c:pt idx="5">
                  <c:v>приемщиков кузовного (техэксперты, посредники между клиентом и страховой компанией)</c:v>
                </c:pt>
              </c:strCache>
            </c:strRef>
          </c:cat>
          <c:val>
            <c:numRef>
              <c:f>(ФИО!$N$7:$R$7;ФИО!$T$7)</c:f>
              <c:numCache>
                <c:formatCode>0</c:formatCode>
                <c:ptCount val="6"/>
                <c:pt idx="0">
                  <c:v>224.13793103448279</c:v>
                </c:pt>
                <c:pt idx="1">
                  <c:v>293.10344827586221</c:v>
                </c:pt>
                <c:pt idx="2">
                  <c:v>224.13793103448279</c:v>
                </c:pt>
                <c:pt idx="3">
                  <c:v>189.65517241379317</c:v>
                </c:pt>
                <c:pt idx="4">
                  <c:v>103.44827586206897</c:v>
                </c:pt>
                <c:pt idx="5">
                  <c:v>206.89655172413782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102513123359582"/>
          <c:y val="4.7677211212643046E-2"/>
          <c:w val="0.38835979877515331"/>
          <c:h val="0.9373830425091656"/>
        </c:manualLayout>
      </c:layout>
      <c:overlay val="0"/>
      <c:txPr>
        <a:bodyPr/>
        <a:lstStyle/>
        <a:p>
          <a:pPr rtl="0">
            <a:defRPr sz="16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6039090894662492E-2"/>
          <c:y val="3.6410128219371646E-2"/>
          <c:w val="0.91716383364811382"/>
          <c:h val="0.86281830508860835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r>
                      <a:rPr lang="ru-RU" smtClean="0"/>
                      <a:t>50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1 </a:t>
                    </a:r>
                    <a:r>
                      <a:rPr lang="en-US" smtClean="0"/>
                      <a:t>10</a:t>
                    </a:r>
                    <a:r>
                      <a:rPr lang="ru-RU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ФИО!$V$3:$V$5</c:f>
              <c:strCache>
                <c:ptCount val="3"/>
                <c:pt idx="0">
                  <c:v>ВСЕ ДИЛЕРЫ</c:v>
                </c:pt>
                <c:pt idx="1">
                  <c:v>НЕЗАВИСИМЫЕ КУЗОВНЫЕ СТАНЦИИ</c:v>
                </c:pt>
                <c:pt idx="2">
                  <c:v>ГАРАЖНИКИ</c:v>
                </c:pt>
              </c:strCache>
            </c:strRef>
          </c:cat>
          <c:val>
            <c:numRef>
              <c:f>ФИО!$W$3:$W$5</c:f>
              <c:numCache>
                <c:formatCode>#,##0</c:formatCode>
                <c:ptCount val="3"/>
                <c:pt idx="0">
                  <c:v>339</c:v>
                </c:pt>
                <c:pt idx="1">
                  <c:v>1105</c:v>
                </c:pt>
                <c:pt idx="2">
                  <c:v>119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2267224"/>
        <c:axId val="332265656"/>
      </c:barChart>
      <c:catAx>
        <c:axId val="332267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332265656"/>
        <c:crosses val="autoZero"/>
        <c:auto val="1"/>
        <c:lblAlgn val="ctr"/>
        <c:lblOffset val="100"/>
        <c:noMultiLvlLbl val="0"/>
      </c:catAx>
      <c:valAx>
        <c:axId val="33226565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3322672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8.7845675688904123E-3"/>
                  <c:y val="1.8194627404715172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6</a:t>
                    </a:r>
                    <a:r>
                      <a:rPr lang="ru-RU" smtClean="0"/>
                      <a:t>8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9.7087758797905141E-3"/>
                  <c:y val="1.652153288082629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ФИО!$AE$1:$AE$2</c:f>
              <c:strCache>
                <c:ptCount val="2"/>
                <c:pt idx="0">
                  <c:v>УЙДУТ ИЗ ОТРАСЛИ</c:v>
                </c:pt>
                <c:pt idx="1">
                  <c:v>ОСТАНУТСЯ В ОТРАСЛИ</c:v>
                </c:pt>
              </c:strCache>
            </c:strRef>
          </c:cat>
          <c:val>
            <c:numRef>
              <c:f>ФИО!$AD$1:$AD$2</c:f>
              <c:numCache>
                <c:formatCode>0.00%</c:formatCode>
                <c:ptCount val="2"/>
                <c:pt idx="0">
                  <c:v>0.67500000000000071</c:v>
                </c:pt>
                <c:pt idx="1">
                  <c:v>0.32500000000000023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  <c:txPr>
        <a:bodyPr/>
        <a:lstStyle/>
        <a:p>
          <a:pPr rtl="0">
            <a:defRPr sz="16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1999015841897624E-2"/>
          <c:y val="4.3692153863245972E-2"/>
          <c:w val="0.92302834100045916"/>
          <c:h val="0.88175352311281652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50</a:t>
                    </a:r>
                    <a:r>
                      <a:rPr lang="ru-RU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1 </a:t>
                    </a:r>
                    <a:r>
                      <a:rPr lang="en-US" smtClean="0"/>
                      <a:t>2</a:t>
                    </a:r>
                    <a:r>
                      <a:rPr lang="ru-RU" smtClean="0"/>
                      <a:t>50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ФИО!$AJ$7:$AJ$8</c:f>
              <c:strCache>
                <c:ptCount val="2"/>
                <c:pt idx="0">
                  <c:v>СОТРУДНИКОВ ОСТАНУТСЯ В ОТРАСЛИ</c:v>
                </c:pt>
                <c:pt idx="1">
                  <c:v>СОТРУДНИКОВ ПОТРЕБУЕТСЯ ВСЕГО</c:v>
                </c:pt>
              </c:strCache>
            </c:strRef>
          </c:cat>
          <c:val>
            <c:numRef>
              <c:f>ФИО!$AI$7:$AI$8</c:f>
              <c:numCache>
                <c:formatCode>#,##0</c:formatCode>
                <c:ptCount val="2"/>
                <c:pt idx="0">
                  <c:v>506.95000000000005</c:v>
                </c:pt>
                <c:pt idx="1">
                  <c:v>1241.3793103448268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2270752"/>
        <c:axId val="406860448"/>
      </c:barChart>
      <c:catAx>
        <c:axId val="3322707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406860448"/>
        <c:crosses val="autoZero"/>
        <c:auto val="1"/>
        <c:lblAlgn val="ctr"/>
        <c:lblOffset val="100"/>
        <c:noMultiLvlLbl val="0"/>
      </c:catAx>
      <c:valAx>
        <c:axId val="406860448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3322707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40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18</a:t>
                    </a:r>
                    <a:r>
                      <a:rPr lang="ru-RU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smtClean="0"/>
                      <a:t>70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60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3868711723534558E-2"/>
                  <c:y val="1.1214716361718807E-2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20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smtClean="0"/>
                      <a:t>10</a:t>
                    </a:r>
                    <a:r>
                      <a:rPr lang="ru-RU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(ФИО!$N$1:$R$1;ФИО!$T$1)</c:f>
              <c:strCache>
                <c:ptCount val="6"/>
                <c:pt idx="0">
                  <c:v>жестянщиков (восстановление геометрии, правка, сварка)</c:v>
                </c:pt>
                <c:pt idx="1">
                  <c:v>арматурщиков (разборка и сборка авто)</c:v>
                </c:pt>
                <c:pt idx="2">
                  <c:v>подготовщиков (грунтовка, шпатлевка, подготовка поверхностей к покраске)</c:v>
                </c:pt>
                <c:pt idx="3">
                  <c:v>колористов (подбор лаков, автоэмалей, цвета)</c:v>
                </c:pt>
                <c:pt idx="4">
                  <c:v>автомаляров (нанесение автоэмалей на элементы авто)</c:v>
                </c:pt>
                <c:pt idx="5">
                  <c:v>приемщиков кузовного (техэксперты, посредники между клиентом и страховой компанией)</c:v>
                </c:pt>
              </c:strCache>
            </c:strRef>
          </c:cat>
          <c:val>
            <c:numRef>
              <c:f>(ФИО!$N$11:$R$11;ФИО!$T$11)</c:f>
              <c:numCache>
                <c:formatCode>0</c:formatCode>
                <c:ptCount val="6"/>
                <c:pt idx="0">
                  <c:v>134.96293103448281</c:v>
                </c:pt>
                <c:pt idx="1">
                  <c:v>182.23344827586212</c:v>
                </c:pt>
                <c:pt idx="2">
                  <c:v>64.912931034482725</c:v>
                </c:pt>
                <c:pt idx="3">
                  <c:v>157.65517241379317</c:v>
                </c:pt>
                <c:pt idx="4">
                  <c:v>17.268275862068954</c:v>
                </c:pt>
                <c:pt idx="5">
                  <c:v>105.39655172413796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6991732283464558"/>
          <c:y val="2.8264856330517233E-2"/>
          <c:w val="0.42174934383202101"/>
          <c:h val="0.91614527180860972"/>
        </c:manualLayout>
      </c:layout>
      <c:overlay val="0"/>
      <c:txPr>
        <a:bodyPr/>
        <a:lstStyle/>
        <a:p>
          <a:pPr rtl="0">
            <a:defRPr sz="16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FF00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20</a:t>
                    </a:r>
                    <a:r>
                      <a:rPr lang="ru-RU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smtClean="0"/>
                      <a:t>1000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/>
              <c:txPr>
                <a:bodyPr/>
                <a:lstStyle/>
                <a:p>
                  <a:pPr>
                    <a:defRPr sz="3600" b="1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ФИО!$AL$1:$AL$3</c:f>
              <c:strCache>
                <c:ptCount val="3"/>
                <c:pt idx="0">
                  <c:v>ПОТРЕБНОСТЬ МАКСИМУМ</c:v>
                </c:pt>
                <c:pt idx="1">
                  <c:v>ПОТРЕБНОСТЬ МИНИМУМ</c:v>
                </c:pt>
                <c:pt idx="2">
                  <c:v>ИТОГО ГОТОВИТСЯ СТУДЕНТОВ</c:v>
                </c:pt>
              </c:strCache>
            </c:strRef>
          </c:cat>
          <c:val>
            <c:numRef>
              <c:f>ФИО!$AK$1:$AK$3</c:f>
              <c:numCache>
                <c:formatCode>General</c:formatCode>
                <c:ptCount val="3"/>
                <c:pt idx="0">
                  <c:v>2208</c:v>
                </c:pt>
                <c:pt idx="1">
                  <c:v>946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4642456"/>
        <c:axId val="334643240"/>
      </c:barChart>
      <c:catAx>
        <c:axId val="334642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334643240"/>
        <c:crosses val="autoZero"/>
        <c:auto val="1"/>
        <c:lblAlgn val="ctr"/>
        <c:lblOffset val="100"/>
        <c:noMultiLvlLbl val="0"/>
      </c:catAx>
      <c:valAx>
        <c:axId val="3346432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46424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1 </a:t>
                    </a:r>
                    <a:r>
                      <a:rPr lang="en-US" smtClean="0"/>
                      <a:t>500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5 000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9 000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ФИО!$B$3:$B$5</c:f>
              <c:strCache>
                <c:ptCount val="3"/>
                <c:pt idx="0">
                  <c:v>ОФИЦИАЛЬНЫЕ ДИЛЕРЫ</c:v>
                </c:pt>
                <c:pt idx="1">
                  <c:v>НЕЗАВИСИМЫЕ СТО</c:v>
                </c:pt>
                <c:pt idx="2">
                  <c:v>СЕРВИСЫ С УЗКОЙ СПЕЦИАЛИЗАЦИЕЙ</c:v>
                </c:pt>
              </c:strCache>
            </c:strRef>
          </c:cat>
          <c:val>
            <c:numRef>
              <c:f>ФИО!$H$3:$H$5</c:f>
              <c:numCache>
                <c:formatCode>#,##0</c:formatCode>
                <c:ptCount val="3"/>
                <c:pt idx="0">
                  <c:v>1400</c:v>
                </c:pt>
                <c:pt idx="1">
                  <c:v>4977.7777777777765</c:v>
                </c:pt>
                <c:pt idx="2">
                  <c:v>8934.9794238682989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5818472"/>
        <c:axId val="335816512"/>
      </c:barChart>
      <c:catAx>
        <c:axId val="3358184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335816512"/>
        <c:crosses val="autoZero"/>
        <c:auto val="1"/>
        <c:lblAlgn val="ctr"/>
        <c:lblOffset val="100"/>
        <c:noMultiLvlLbl val="0"/>
      </c:catAx>
      <c:valAx>
        <c:axId val="33581651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3358184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123162492353066"/>
          <c:y val="0.12892470822145302"/>
          <c:w val="0.51415803015581762"/>
          <c:h val="0.82460895398346878"/>
        </c:manualLayout>
      </c:layout>
      <c:pieChart>
        <c:varyColors val="1"/>
        <c:ser>
          <c:idx val="0"/>
          <c:order val="0"/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10 000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1 </a:t>
                    </a:r>
                    <a:r>
                      <a:rPr lang="en-US" smtClean="0"/>
                      <a:t>500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3112146442837109E-2"/>
                  <c:y val="-3.290759901136529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150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/>
                      <a:t>2 </a:t>
                    </a:r>
                    <a:r>
                      <a:rPr lang="en-US" dirty="0" smtClean="0"/>
                      <a:t>500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(ФИО!$J$1:$L$1,ФИО!$S$1)</c:f>
              <c:strCache>
                <c:ptCount val="4"/>
                <c:pt idx="0">
                  <c:v>автомехаников</c:v>
                </c:pt>
                <c:pt idx="1">
                  <c:v>диагностов-автоэлектриков</c:v>
                </c:pt>
                <c:pt idx="2">
                  <c:v>технологов СТО</c:v>
                </c:pt>
                <c:pt idx="3">
                  <c:v>приемщиков СТО</c:v>
                </c:pt>
              </c:strCache>
            </c:strRef>
          </c:cat>
          <c:val>
            <c:numRef>
              <c:f>(ФИО!$J$6,ФИО!$K$6,ФИО!$L$6,ФИО!$S$6)</c:f>
              <c:numCache>
                <c:formatCode>#,##0</c:formatCode>
                <c:ptCount val="4"/>
                <c:pt idx="0">
                  <c:v>11111.111111111124</c:v>
                </c:pt>
                <c:pt idx="1">
                  <c:v>1646.0905349794223</c:v>
                </c:pt>
                <c:pt idx="2">
                  <c:v>168.72427983539094</c:v>
                </c:pt>
                <c:pt idx="3">
                  <c:v>2798.3539094650205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627090530425731"/>
          <c:y val="0.32554139006199889"/>
          <c:w val="0.32872190884882557"/>
          <c:h val="0.33746466842789563"/>
        </c:manualLayout>
      </c:layout>
      <c:overlay val="0"/>
      <c:txPr>
        <a:bodyPr/>
        <a:lstStyle/>
        <a:p>
          <a:pPr rtl="0">
            <a:defRPr sz="16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041907276027059"/>
          <c:y val="3.0206933188957126E-2"/>
          <c:w val="0.53632219830566408"/>
          <c:h val="0.87996834467531782"/>
        </c:manualLayout>
      </c:layout>
      <c:pieChart>
        <c:varyColors val="1"/>
        <c:ser>
          <c:idx val="0"/>
          <c:order val="0"/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17 </a:t>
                    </a:r>
                    <a:r>
                      <a:rPr lang="en-US" smtClean="0"/>
                      <a:t>500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0446539183045604E-3"/>
                  <c:y val="0.1646824061802212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 </a:t>
                    </a:r>
                    <a:r>
                      <a:rPr lang="en-US" dirty="0" smtClean="0"/>
                      <a:t>500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250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4 </a:t>
                    </a:r>
                    <a:r>
                      <a:rPr lang="en-US" smtClean="0"/>
                      <a:t>500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(ФИО!$J$1,ФИО!$K$1,ФИО!$L$1,ФИО!$S$1)</c:f>
              <c:strCache>
                <c:ptCount val="4"/>
                <c:pt idx="0">
                  <c:v>автомехаников</c:v>
                </c:pt>
                <c:pt idx="1">
                  <c:v>диагностов-автоэлектриков</c:v>
                </c:pt>
                <c:pt idx="2">
                  <c:v>технологов СТО</c:v>
                </c:pt>
                <c:pt idx="3">
                  <c:v>приемщиков СТО</c:v>
                </c:pt>
              </c:strCache>
            </c:strRef>
          </c:cat>
          <c:val>
            <c:numRef>
              <c:f>(ФИО!$J$7:$L$7,ФИО!$S$7)</c:f>
              <c:numCache>
                <c:formatCode>#,##0</c:formatCode>
                <c:ptCount val="4"/>
                <c:pt idx="0">
                  <c:v>17588.545001258703</c:v>
                </c:pt>
                <c:pt idx="1">
                  <c:v>2605.7103705568416</c:v>
                </c:pt>
                <c:pt idx="2">
                  <c:v>267.08531298207532</c:v>
                </c:pt>
                <c:pt idx="3">
                  <c:v>4429.7076299466262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303935518757861"/>
          <c:y val="0.26856914176985086"/>
          <c:w val="0.33787669769673151"/>
          <c:h val="0.32126946771172532"/>
        </c:manualLayout>
      </c:layout>
      <c:overlay val="0"/>
      <c:txPr>
        <a:bodyPr/>
        <a:lstStyle/>
        <a:p>
          <a:pPr rtl="0">
            <a:defRPr sz="16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8507655293088655E-2"/>
          <c:y val="4.8611111111111112E-2"/>
          <c:w val="0.54722222222222228"/>
          <c:h val="0.91203703703703709"/>
        </c:manualLayout>
      </c:layout>
      <c:pieChart>
        <c:varyColors val="1"/>
        <c:ser>
          <c:idx val="0"/>
          <c:order val="0"/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1400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900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1300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(ФИО!$J$1:$L$1,ФИО!$S$1)</c:f>
              <c:strCache>
                <c:ptCount val="4"/>
                <c:pt idx="0">
                  <c:v>автомехаников</c:v>
                </c:pt>
                <c:pt idx="1">
                  <c:v>диагностов-автоэлектриков</c:v>
                </c:pt>
                <c:pt idx="2">
                  <c:v>технологов СТО</c:v>
                </c:pt>
                <c:pt idx="3">
                  <c:v>приемщиков СТО</c:v>
                </c:pt>
              </c:strCache>
            </c:strRef>
          </c:cat>
          <c:val>
            <c:numRef>
              <c:f>(ФИО!$J$13:$L$13,ФИО!$S$13)</c:f>
              <c:numCache>
                <c:formatCode>0</c:formatCode>
                <c:ptCount val="4"/>
                <c:pt idx="0">
                  <c:v>1425.709259858628</c:v>
                </c:pt>
                <c:pt idx="1">
                  <c:v>883.04060365532519</c:v>
                </c:pt>
                <c:pt idx="2">
                  <c:v>118.67280238025558</c:v>
                </c:pt>
                <c:pt idx="3">
                  <c:v>1313.0929925083854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518252420143628"/>
          <c:y val="0.26997573461855207"/>
          <c:w val="0.35596159102826863"/>
          <c:h val="0.33127095225750974"/>
        </c:manualLayout>
      </c:layout>
      <c:overlay val="0"/>
      <c:txPr>
        <a:bodyPr/>
        <a:lstStyle/>
        <a:p>
          <a:pPr rtl="0">
            <a:defRPr sz="16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600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50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550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(ФИО!$J$1:$L$1,ФИО!$S$1)</c:f>
              <c:strCache>
                <c:ptCount val="4"/>
                <c:pt idx="0">
                  <c:v>автомехаников</c:v>
                </c:pt>
                <c:pt idx="1">
                  <c:v>диагностов-автоэлектриков</c:v>
                </c:pt>
                <c:pt idx="2">
                  <c:v>технологов СТО</c:v>
                </c:pt>
                <c:pt idx="3">
                  <c:v>приемщиков СТО</c:v>
                </c:pt>
              </c:strCache>
            </c:strRef>
          </c:cat>
          <c:val>
            <c:numRef>
              <c:f>(ФИО!$J$15:$L$15,ФИО!$S$15)</c:f>
              <c:numCache>
                <c:formatCode>0</c:formatCode>
                <c:ptCount val="4"/>
                <c:pt idx="0">
                  <c:v>611.0182542251265</c:v>
                </c:pt>
                <c:pt idx="1">
                  <c:v>378.44597299513924</c:v>
                </c:pt>
                <c:pt idx="2">
                  <c:v>50.859772448681042</c:v>
                </c:pt>
                <c:pt idx="3">
                  <c:v>562.75413964645281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1310942117373723"/>
          <c:y val="0.25425305148515787"/>
          <c:w val="0.37744227801976304"/>
          <c:h val="0.35704034543425567"/>
        </c:manualLayout>
      </c:layout>
      <c:overlay val="0"/>
      <c:txPr>
        <a:bodyPr/>
        <a:lstStyle/>
        <a:p>
          <a:pPr rtl="0">
            <a:defRPr sz="1600" b="1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5154327048628404E-2"/>
          <c:y val="0.14370010475026607"/>
          <c:w val="0.42181360042026111"/>
          <c:h val="0.68992393702287136"/>
        </c:manualLayout>
      </c:layout>
      <c:pieChart>
        <c:varyColors val="1"/>
        <c:ser>
          <c:idx val="0"/>
          <c:order val="0"/>
          <c:explosion val="25"/>
          <c:dPt>
            <c:idx val="2"/>
            <c:bubble3D val="0"/>
            <c:spPr>
              <a:ln w="28575" cmpd="sng"/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(ФИО!$J$1:$L$1,ФИО!$S$1)</c:f>
              <c:strCache>
                <c:ptCount val="4"/>
                <c:pt idx="0">
                  <c:v>автомехаников</c:v>
                </c:pt>
                <c:pt idx="1">
                  <c:v>диагностов-автоэлектриков</c:v>
                </c:pt>
                <c:pt idx="2">
                  <c:v>технологов СТО</c:v>
                </c:pt>
                <c:pt idx="3">
                  <c:v>приемщиков СТО</c:v>
                </c:pt>
              </c:strCache>
            </c:strRef>
          </c:cat>
          <c:val>
            <c:numRef>
              <c:f>(ФИО!$J$16:$L$16,ФИО!$S$16)</c:f>
              <c:numCache>
                <c:formatCode>General</c:formatCode>
                <c:ptCount val="4"/>
                <c:pt idx="0">
                  <c:v>481</c:v>
                </c:pt>
                <c:pt idx="1">
                  <c:v>80</c:v>
                </c:pt>
                <c:pt idx="2">
                  <c:v>0</c:v>
                </c:pt>
                <c:pt idx="3">
                  <c:v>190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115484109408974"/>
          <c:y val="0.27030210928944509"/>
          <c:w val="0.37920895948004557"/>
          <c:h val="0.32081990889901213"/>
        </c:manualLayout>
      </c:layout>
      <c:overlay val="0"/>
      <c:txPr>
        <a:bodyPr/>
        <a:lstStyle/>
        <a:p>
          <a:pPr rtl="0">
            <a:defRPr sz="16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FF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1400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600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ФИО!$E$2:$E$4</c:f>
              <c:strCache>
                <c:ptCount val="3"/>
                <c:pt idx="0">
                  <c:v>Потребность максимум</c:v>
                </c:pt>
                <c:pt idx="1">
                  <c:v>Потребность минимум</c:v>
                </c:pt>
                <c:pt idx="2">
                  <c:v>Текущее предложение</c:v>
                </c:pt>
              </c:strCache>
            </c:strRef>
          </c:cat>
          <c:val>
            <c:numRef>
              <c:f>(ФИО!$J$13,ФИО!$J$15,ФИО!$J$16)</c:f>
              <c:numCache>
                <c:formatCode>0</c:formatCode>
                <c:ptCount val="3"/>
                <c:pt idx="0">
                  <c:v>1425.709259858628</c:v>
                </c:pt>
                <c:pt idx="1">
                  <c:v>611.0182542251265</c:v>
                </c:pt>
                <c:pt idx="2" formatCode="General">
                  <c:v>481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8619936"/>
        <c:axId val="338621896"/>
      </c:barChart>
      <c:catAx>
        <c:axId val="338619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338621896"/>
        <c:crosses val="autoZero"/>
        <c:auto val="1"/>
        <c:lblAlgn val="ctr"/>
        <c:lblOffset val="100"/>
        <c:noMultiLvlLbl val="0"/>
      </c:catAx>
      <c:valAx>
        <c:axId val="33862189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3386199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FF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900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400</a:t>
                    </a:r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ФИО!$E$2:$E$4</c:f>
              <c:strCache>
                <c:ptCount val="3"/>
                <c:pt idx="0">
                  <c:v>Потребность максимум</c:v>
                </c:pt>
                <c:pt idx="1">
                  <c:v>Потребность минимум</c:v>
                </c:pt>
                <c:pt idx="2">
                  <c:v>Текущее предложение</c:v>
                </c:pt>
              </c:strCache>
            </c:strRef>
          </c:cat>
          <c:val>
            <c:numRef>
              <c:f>(ФИО!$K$13,ФИО!$K$15:$K$16)</c:f>
              <c:numCache>
                <c:formatCode>0</c:formatCode>
                <c:ptCount val="3"/>
                <c:pt idx="0">
                  <c:v>883.04060365532519</c:v>
                </c:pt>
                <c:pt idx="1">
                  <c:v>378.44597299513924</c:v>
                </c:pt>
                <c:pt idx="2" formatCode="General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8623072"/>
        <c:axId val="338625032"/>
      </c:barChart>
      <c:catAx>
        <c:axId val="3386230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338625032"/>
        <c:crosses val="autoZero"/>
        <c:auto val="1"/>
        <c:lblAlgn val="ctr"/>
        <c:lblOffset val="100"/>
        <c:noMultiLvlLbl val="0"/>
      </c:catAx>
      <c:valAx>
        <c:axId val="338625032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3386230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ED8CD5-B4A1-4704-8246-335F9B65BF6C}" type="doc">
      <dgm:prSet loTypeId="urn:microsoft.com/office/officeart/2005/8/layout/radial4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95EC9A0E-92FE-4DCB-A014-C03CED86BD74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/>
          </a:solidFill>
        </a:ln>
      </dgm:spPr>
      <dgm:t>
        <a:bodyPr lIns="0" rIns="0"/>
        <a:lstStyle/>
        <a:p>
          <a:pPr algn="l">
            <a:lnSpc>
              <a:spcPct val="90000"/>
            </a:lnSpc>
            <a:spcAft>
              <a:spcPts val="0"/>
            </a:spcAft>
          </a:pPr>
          <a:r>
            <a:rPr lang="en-US" sz="4800" b="1" dirty="0">
              <a:solidFill>
                <a:schemeClr val="tx1"/>
              </a:solidFill>
            </a:rPr>
            <a:t>   </a:t>
          </a:r>
        </a:p>
        <a:p>
          <a:pPr algn="l">
            <a:lnSpc>
              <a:spcPct val="90000"/>
            </a:lnSpc>
            <a:spcAft>
              <a:spcPts val="0"/>
            </a:spcAft>
          </a:pPr>
          <a:endParaRPr lang="en-US" sz="4800" b="1" dirty="0">
            <a:solidFill>
              <a:schemeClr val="tx1"/>
            </a:solidFill>
          </a:endParaRPr>
        </a:p>
        <a:p>
          <a:pPr algn="l">
            <a:lnSpc>
              <a:spcPct val="90000"/>
            </a:lnSpc>
            <a:spcAft>
              <a:spcPts val="0"/>
            </a:spcAft>
          </a:pPr>
          <a:endParaRPr lang="en-US" sz="4800" b="1" dirty="0">
            <a:solidFill>
              <a:schemeClr val="tx1"/>
            </a:solidFill>
          </a:endParaRPr>
        </a:p>
        <a:p>
          <a:pPr algn="ctr">
            <a:lnSpc>
              <a:spcPct val="70000"/>
            </a:lnSpc>
            <a:spcAft>
              <a:spcPts val="0"/>
            </a:spcAft>
          </a:pPr>
          <a:r>
            <a:rPr lang="en-US" sz="4800" b="1" dirty="0">
              <a:solidFill>
                <a:schemeClr val="tx1"/>
              </a:solidFill>
            </a:rPr>
            <a:t>4</a:t>
          </a:r>
        </a:p>
        <a:p>
          <a:pPr algn="ctr">
            <a:lnSpc>
              <a:spcPct val="70000"/>
            </a:lnSpc>
            <a:spcAft>
              <a:spcPts val="0"/>
            </a:spcAft>
          </a:pPr>
          <a:r>
            <a:rPr lang="ru-RU" sz="3600" b="1" dirty="0">
              <a:solidFill>
                <a:schemeClr val="tx1"/>
              </a:solidFill>
            </a:rPr>
            <a:t>млрд.</a:t>
          </a:r>
          <a:endParaRPr lang="en-US" sz="3600" b="1" dirty="0">
            <a:solidFill>
              <a:schemeClr val="tx1"/>
            </a:solidFill>
          </a:endParaRPr>
        </a:p>
        <a:p>
          <a:pPr algn="ctr">
            <a:lnSpc>
              <a:spcPct val="90000"/>
            </a:lnSpc>
            <a:spcAft>
              <a:spcPts val="0"/>
            </a:spcAft>
          </a:pPr>
          <a:endParaRPr lang="en-US" sz="3600" b="1" dirty="0">
            <a:solidFill>
              <a:schemeClr val="tx1"/>
            </a:solidFill>
            <a:latin typeface="ALS Rubl" pitchFamily="50" charset="0"/>
          </a:endParaRP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3600" b="1" dirty="0">
            <a:solidFill>
              <a:schemeClr val="tx1"/>
            </a:solidFill>
          </a:endParaRPr>
        </a:p>
      </dgm:t>
    </dgm:pt>
    <dgm:pt modelId="{47821681-B707-4A41-A08A-1B0D9DFA42A3}" type="parTrans" cxnId="{4AAE576E-63FF-465B-8CB0-BC896994F182}">
      <dgm:prSet/>
      <dgm:spPr/>
      <dgm:t>
        <a:bodyPr/>
        <a:lstStyle/>
        <a:p>
          <a:endParaRPr lang="ru-RU" sz="2800"/>
        </a:p>
      </dgm:t>
    </dgm:pt>
    <dgm:pt modelId="{3F656CCB-A598-4EE7-8927-C61EFE0B2C96}" type="sibTrans" cxnId="{4AAE576E-63FF-465B-8CB0-BC896994F182}">
      <dgm:prSet/>
      <dgm:spPr/>
      <dgm:t>
        <a:bodyPr/>
        <a:lstStyle/>
        <a:p>
          <a:endParaRPr lang="ru-RU" sz="2800"/>
        </a:p>
      </dgm:t>
    </dgm:pt>
    <dgm:pt modelId="{CEF73808-C19C-44DA-A0C5-20642F4A3A76}">
      <dgm:prSet phldrT="[Текст]" custT="1"/>
      <dgm:spPr/>
      <dgm:t>
        <a:bodyPr/>
        <a:lstStyle/>
        <a:p>
          <a:r>
            <a:rPr lang="ru-RU" sz="2800" dirty="0"/>
            <a:t>НЕ страховой ремонт </a:t>
          </a:r>
          <a:r>
            <a:rPr lang="en-US" sz="2800" dirty="0"/>
            <a:t>          ~</a:t>
          </a:r>
          <a:r>
            <a:rPr lang="ru-RU" sz="3600" b="1" dirty="0"/>
            <a:t>1 </a:t>
          </a:r>
          <a:r>
            <a:rPr lang="ru-RU" sz="3600" b="1" dirty="0" err="1"/>
            <a:t>млрд.р</a:t>
          </a:r>
          <a:r>
            <a:rPr lang="ru-RU" sz="3600" b="1" dirty="0"/>
            <a:t>.</a:t>
          </a:r>
        </a:p>
      </dgm:t>
    </dgm:pt>
    <dgm:pt modelId="{1CB7DC16-4C16-4EDF-B6F0-2441FAAB9964}" type="parTrans" cxnId="{17212424-26DE-4EE8-9522-75532A47ADA9}">
      <dgm:prSet/>
      <dgm:spPr/>
      <dgm:t>
        <a:bodyPr/>
        <a:lstStyle/>
        <a:p>
          <a:endParaRPr lang="ru-RU" sz="2800"/>
        </a:p>
      </dgm:t>
    </dgm:pt>
    <dgm:pt modelId="{4892DE3E-1246-4BDB-828D-22EF7231AAD6}" type="sibTrans" cxnId="{17212424-26DE-4EE8-9522-75532A47ADA9}">
      <dgm:prSet/>
      <dgm:spPr/>
      <dgm:t>
        <a:bodyPr/>
        <a:lstStyle/>
        <a:p>
          <a:endParaRPr lang="ru-RU" sz="2800"/>
        </a:p>
      </dgm:t>
    </dgm:pt>
    <dgm:pt modelId="{D024C509-F286-4330-AB84-6C8931CEF29F}">
      <dgm:prSet phldrT="[Текст]" custT="1"/>
      <dgm:spPr/>
      <dgm:t>
        <a:bodyPr/>
        <a:lstStyle/>
        <a:p>
          <a:r>
            <a:rPr lang="ru-RU" sz="2800" dirty="0">
              <a:solidFill>
                <a:schemeClr val="tx1"/>
              </a:solidFill>
            </a:rPr>
            <a:t>Страховые выплаты КАСКО</a:t>
          </a:r>
          <a:r>
            <a:rPr lang="en-US" sz="2800" dirty="0">
              <a:solidFill>
                <a:schemeClr val="tx1"/>
              </a:solidFill>
            </a:rPr>
            <a:t>           </a:t>
          </a:r>
          <a:r>
            <a:rPr lang="ru-RU" sz="2800" dirty="0">
              <a:solidFill>
                <a:schemeClr val="tx1"/>
              </a:solidFill>
            </a:rPr>
            <a:t> </a:t>
          </a:r>
          <a:r>
            <a:rPr lang="en-US" sz="3600" b="1" dirty="0">
              <a:solidFill>
                <a:schemeClr val="tx1"/>
              </a:solidFill>
            </a:rPr>
            <a:t>1 </a:t>
          </a:r>
          <a:r>
            <a:rPr lang="ru-RU" sz="3600" b="1" dirty="0" err="1">
              <a:solidFill>
                <a:schemeClr val="tx1"/>
              </a:solidFill>
            </a:rPr>
            <a:t>млрд.р</a:t>
          </a:r>
          <a:r>
            <a:rPr lang="ru-RU" sz="3600" b="1" dirty="0">
              <a:solidFill>
                <a:schemeClr val="tx1"/>
              </a:solidFill>
            </a:rPr>
            <a:t>.</a:t>
          </a:r>
        </a:p>
      </dgm:t>
    </dgm:pt>
    <dgm:pt modelId="{19E4D348-B80B-4F2A-870A-0F1FC827960C}" type="parTrans" cxnId="{90098AA2-EC4B-4C22-8E78-5967435A6A51}">
      <dgm:prSet/>
      <dgm:spPr/>
      <dgm:t>
        <a:bodyPr/>
        <a:lstStyle/>
        <a:p>
          <a:endParaRPr lang="ru-RU" sz="2800"/>
        </a:p>
      </dgm:t>
    </dgm:pt>
    <dgm:pt modelId="{AA924114-B480-4E54-9578-7684910E5CE2}" type="sibTrans" cxnId="{90098AA2-EC4B-4C22-8E78-5967435A6A51}">
      <dgm:prSet/>
      <dgm:spPr/>
      <dgm:t>
        <a:bodyPr/>
        <a:lstStyle/>
        <a:p>
          <a:endParaRPr lang="ru-RU" sz="2800"/>
        </a:p>
      </dgm:t>
    </dgm:pt>
    <dgm:pt modelId="{0704D35E-8E8D-424C-B349-2D8716C0596C}">
      <dgm:prSet phldrT="[Текст]" custT="1"/>
      <dgm:spPr/>
      <dgm:t>
        <a:bodyPr/>
        <a:lstStyle/>
        <a:p>
          <a:r>
            <a:rPr lang="ru-RU" sz="2800" dirty="0"/>
            <a:t>Страховые выплаты ОСАГО</a:t>
          </a:r>
          <a:r>
            <a:rPr lang="en-US" sz="2800" dirty="0"/>
            <a:t>           </a:t>
          </a:r>
          <a:r>
            <a:rPr lang="ru-RU" sz="2800" dirty="0"/>
            <a:t> </a:t>
          </a:r>
          <a:r>
            <a:rPr lang="ru-RU" sz="3600" b="1" dirty="0"/>
            <a:t>2 </a:t>
          </a:r>
          <a:r>
            <a:rPr lang="ru-RU" sz="3600" b="1" dirty="0" err="1"/>
            <a:t>млрд.р</a:t>
          </a:r>
          <a:r>
            <a:rPr lang="ru-RU" sz="3600" b="1" dirty="0"/>
            <a:t>.</a:t>
          </a:r>
        </a:p>
      </dgm:t>
    </dgm:pt>
    <dgm:pt modelId="{2550D263-C98B-4F1D-9D10-F7EEC1EED254}" type="parTrans" cxnId="{0782DF36-C5FC-4D05-B8E5-667CF339B1C7}">
      <dgm:prSet/>
      <dgm:spPr/>
      <dgm:t>
        <a:bodyPr/>
        <a:lstStyle/>
        <a:p>
          <a:endParaRPr lang="ru-RU" sz="2800"/>
        </a:p>
      </dgm:t>
    </dgm:pt>
    <dgm:pt modelId="{F475C175-8D52-43B9-BEBC-D901880C9979}" type="sibTrans" cxnId="{0782DF36-C5FC-4D05-B8E5-667CF339B1C7}">
      <dgm:prSet/>
      <dgm:spPr/>
      <dgm:t>
        <a:bodyPr/>
        <a:lstStyle/>
        <a:p>
          <a:endParaRPr lang="ru-RU" sz="2800"/>
        </a:p>
      </dgm:t>
    </dgm:pt>
    <dgm:pt modelId="{55F0C99F-D379-4593-AA03-4BB61AC94013}" type="pres">
      <dgm:prSet presAssocID="{18ED8CD5-B4A1-4704-8246-335F9B65BF6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B1881A-330E-47A4-BB5D-42ED7EF06A17}" type="pres">
      <dgm:prSet presAssocID="{95EC9A0E-92FE-4DCB-A014-C03CED86BD74}" presName="centerShape" presStyleLbl="node0" presStyleIdx="0" presStyleCnt="1"/>
      <dgm:spPr/>
      <dgm:t>
        <a:bodyPr/>
        <a:lstStyle/>
        <a:p>
          <a:endParaRPr lang="ru-RU"/>
        </a:p>
      </dgm:t>
    </dgm:pt>
    <dgm:pt modelId="{A0379B2E-45E9-4A01-B7B4-0437C278A6A6}" type="pres">
      <dgm:prSet presAssocID="{1CB7DC16-4C16-4EDF-B6F0-2441FAAB9964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AA562F8E-0D76-4D4B-8027-3A0820854E2B}" type="pres">
      <dgm:prSet presAssocID="{CEF73808-C19C-44DA-A0C5-20642F4A3A7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C9ED5D-65B6-43BF-9552-EFE53A7525DD}" type="pres">
      <dgm:prSet presAssocID="{19E4D348-B80B-4F2A-870A-0F1FC827960C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39B47088-7447-4099-BF11-774E2842892D}" type="pres">
      <dgm:prSet presAssocID="{D024C509-F286-4330-AB84-6C8931CEF29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C5C1F2-22E5-4D0E-9789-E358948BBAE4}" type="pres">
      <dgm:prSet presAssocID="{2550D263-C98B-4F1D-9D10-F7EEC1EED254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9BF01E9A-71EE-41DB-A735-DBD0960900C1}" type="pres">
      <dgm:prSet presAssocID="{0704D35E-8E8D-424C-B349-2D8716C0596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B5A68D-0D20-4D59-8264-004FAD0FF95F}" type="presOf" srcId="{0704D35E-8E8D-424C-B349-2D8716C0596C}" destId="{9BF01E9A-71EE-41DB-A735-DBD0960900C1}" srcOrd="0" destOrd="0" presId="urn:microsoft.com/office/officeart/2005/8/layout/radial4"/>
    <dgm:cxn modelId="{B40E45F5-8512-4FA3-AA06-F8F76DD20EA3}" type="presOf" srcId="{1CB7DC16-4C16-4EDF-B6F0-2441FAAB9964}" destId="{A0379B2E-45E9-4A01-B7B4-0437C278A6A6}" srcOrd="0" destOrd="0" presId="urn:microsoft.com/office/officeart/2005/8/layout/radial4"/>
    <dgm:cxn modelId="{61EED4DD-D0D1-4037-B83F-8900C384C1F3}" type="presOf" srcId="{95EC9A0E-92FE-4DCB-A014-C03CED86BD74}" destId="{85B1881A-330E-47A4-BB5D-42ED7EF06A17}" srcOrd="0" destOrd="0" presId="urn:microsoft.com/office/officeart/2005/8/layout/radial4"/>
    <dgm:cxn modelId="{90098AA2-EC4B-4C22-8E78-5967435A6A51}" srcId="{95EC9A0E-92FE-4DCB-A014-C03CED86BD74}" destId="{D024C509-F286-4330-AB84-6C8931CEF29F}" srcOrd="1" destOrd="0" parTransId="{19E4D348-B80B-4F2A-870A-0F1FC827960C}" sibTransId="{AA924114-B480-4E54-9578-7684910E5CE2}"/>
    <dgm:cxn modelId="{69A6CFDE-A332-4264-952C-37FA39F000EE}" type="presOf" srcId="{2550D263-C98B-4F1D-9D10-F7EEC1EED254}" destId="{88C5C1F2-22E5-4D0E-9789-E358948BBAE4}" srcOrd="0" destOrd="0" presId="urn:microsoft.com/office/officeart/2005/8/layout/radial4"/>
    <dgm:cxn modelId="{C30CCEB7-A361-4BDA-BA01-AD0F0E125809}" type="presOf" srcId="{CEF73808-C19C-44DA-A0C5-20642F4A3A76}" destId="{AA562F8E-0D76-4D4B-8027-3A0820854E2B}" srcOrd="0" destOrd="0" presId="urn:microsoft.com/office/officeart/2005/8/layout/radial4"/>
    <dgm:cxn modelId="{D075530C-16D0-45E1-9297-DEEB7BE7A0CD}" type="presOf" srcId="{D024C509-F286-4330-AB84-6C8931CEF29F}" destId="{39B47088-7447-4099-BF11-774E2842892D}" srcOrd="0" destOrd="0" presId="urn:microsoft.com/office/officeart/2005/8/layout/radial4"/>
    <dgm:cxn modelId="{0782DF36-C5FC-4D05-B8E5-667CF339B1C7}" srcId="{95EC9A0E-92FE-4DCB-A014-C03CED86BD74}" destId="{0704D35E-8E8D-424C-B349-2D8716C0596C}" srcOrd="2" destOrd="0" parTransId="{2550D263-C98B-4F1D-9D10-F7EEC1EED254}" sibTransId="{F475C175-8D52-43B9-BEBC-D901880C9979}"/>
    <dgm:cxn modelId="{85C24673-2D83-4757-AECD-59AD3D30D1D8}" type="presOf" srcId="{19E4D348-B80B-4F2A-870A-0F1FC827960C}" destId="{46C9ED5D-65B6-43BF-9552-EFE53A7525DD}" srcOrd="0" destOrd="0" presId="urn:microsoft.com/office/officeart/2005/8/layout/radial4"/>
    <dgm:cxn modelId="{697E1BD4-6977-4881-B3D8-E74EB6EEA69A}" type="presOf" srcId="{18ED8CD5-B4A1-4704-8246-335F9B65BF6C}" destId="{55F0C99F-D379-4593-AA03-4BB61AC94013}" srcOrd="0" destOrd="0" presId="urn:microsoft.com/office/officeart/2005/8/layout/radial4"/>
    <dgm:cxn modelId="{4AAE576E-63FF-465B-8CB0-BC896994F182}" srcId="{18ED8CD5-B4A1-4704-8246-335F9B65BF6C}" destId="{95EC9A0E-92FE-4DCB-A014-C03CED86BD74}" srcOrd="0" destOrd="0" parTransId="{47821681-B707-4A41-A08A-1B0D9DFA42A3}" sibTransId="{3F656CCB-A598-4EE7-8927-C61EFE0B2C96}"/>
    <dgm:cxn modelId="{17212424-26DE-4EE8-9522-75532A47ADA9}" srcId="{95EC9A0E-92FE-4DCB-A014-C03CED86BD74}" destId="{CEF73808-C19C-44DA-A0C5-20642F4A3A76}" srcOrd="0" destOrd="0" parTransId="{1CB7DC16-4C16-4EDF-B6F0-2441FAAB9964}" sibTransId="{4892DE3E-1246-4BDB-828D-22EF7231AAD6}"/>
    <dgm:cxn modelId="{87B735C3-93FD-46E3-BFC1-C7A7CC1A10C5}" type="presParOf" srcId="{55F0C99F-D379-4593-AA03-4BB61AC94013}" destId="{85B1881A-330E-47A4-BB5D-42ED7EF06A17}" srcOrd="0" destOrd="0" presId="urn:microsoft.com/office/officeart/2005/8/layout/radial4"/>
    <dgm:cxn modelId="{FA2F2104-5ED0-475F-9E29-613F56549B28}" type="presParOf" srcId="{55F0C99F-D379-4593-AA03-4BB61AC94013}" destId="{A0379B2E-45E9-4A01-B7B4-0437C278A6A6}" srcOrd="1" destOrd="0" presId="urn:microsoft.com/office/officeart/2005/8/layout/radial4"/>
    <dgm:cxn modelId="{1F712F7F-EC7D-4939-9AF0-0202EAA20894}" type="presParOf" srcId="{55F0C99F-D379-4593-AA03-4BB61AC94013}" destId="{AA562F8E-0D76-4D4B-8027-3A0820854E2B}" srcOrd="2" destOrd="0" presId="urn:microsoft.com/office/officeart/2005/8/layout/radial4"/>
    <dgm:cxn modelId="{471F11D5-C007-4A38-ACCD-1D8C09FD8F3F}" type="presParOf" srcId="{55F0C99F-D379-4593-AA03-4BB61AC94013}" destId="{46C9ED5D-65B6-43BF-9552-EFE53A7525DD}" srcOrd="3" destOrd="0" presId="urn:microsoft.com/office/officeart/2005/8/layout/radial4"/>
    <dgm:cxn modelId="{958CCFA4-D501-4190-8CB4-3C2C9F4B5E49}" type="presParOf" srcId="{55F0C99F-D379-4593-AA03-4BB61AC94013}" destId="{39B47088-7447-4099-BF11-774E2842892D}" srcOrd="4" destOrd="0" presId="urn:microsoft.com/office/officeart/2005/8/layout/radial4"/>
    <dgm:cxn modelId="{2CD78507-B795-4BF2-9351-64D159FCD435}" type="presParOf" srcId="{55F0C99F-D379-4593-AA03-4BB61AC94013}" destId="{88C5C1F2-22E5-4D0E-9789-E358948BBAE4}" srcOrd="5" destOrd="0" presId="urn:microsoft.com/office/officeart/2005/8/layout/radial4"/>
    <dgm:cxn modelId="{345EE429-ACE8-433E-80B3-87F2E2EF766F}" type="presParOf" srcId="{55F0C99F-D379-4593-AA03-4BB61AC94013}" destId="{9BF01E9A-71EE-41DB-A735-DBD0960900C1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B1881A-330E-47A4-BB5D-42ED7EF06A17}">
      <dsp:nvSpPr>
        <dsp:cNvPr id="0" name=""/>
        <dsp:cNvSpPr/>
      </dsp:nvSpPr>
      <dsp:spPr>
        <a:xfrm>
          <a:off x="2673376" y="3057821"/>
          <a:ext cx="2465854" cy="246585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4800" b="1" kern="1200" dirty="0">
              <a:solidFill>
                <a:schemeClr val="tx1"/>
              </a:solidFill>
            </a:rPr>
            <a:t>   </a:t>
          </a:r>
        </a:p>
        <a:p>
          <a:pPr lvl="0" algn="l" defTabSz="2133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en-US" sz="4800" b="1" kern="1200" dirty="0">
            <a:solidFill>
              <a:schemeClr val="tx1"/>
            </a:solidFill>
          </a:endParaRPr>
        </a:p>
        <a:p>
          <a:pPr lvl="0" algn="l" defTabSz="2133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en-US" sz="4800" b="1" kern="1200" dirty="0">
            <a:solidFill>
              <a:schemeClr val="tx1"/>
            </a:solidFill>
          </a:endParaRPr>
        </a:p>
        <a:p>
          <a:pPr lvl="0" algn="ctr" defTabSz="213360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en-US" sz="4800" b="1" kern="1200" dirty="0">
              <a:solidFill>
                <a:schemeClr val="tx1"/>
              </a:solidFill>
            </a:rPr>
            <a:t>4</a:t>
          </a:r>
        </a:p>
        <a:p>
          <a:pPr lvl="0" algn="ctr" defTabSz="213360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ru-RU" sz="3600" b="1" kern="1200" dirty="0">
              <a:solidFill>
                <a:schemeClr val="tx1"/>
              </a:solidFill>
            </a:rPr>
            <a:t>млрд.</a:t>
          </a:r>
          <a:endParaRPr lang="en-US" sz="3600" b="1" kern="1200" dirty="0">
            <a:solidFill>
              <a:schemeClr val="tx1"/>
            </a:solidFill>
          </a:endParaRP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en-US" sz="3600" b="1" kern="1200" dirty="0">
            <a:solidFill>
              <a:schemeClr val="tx1"/>
            </a:solidFill>
            <a:latin typeface="ALS Rubl" pitchFamily="50" charset="0"/>
          </a:endParaRP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b="1" kern="1200" dirty="0">
            <a:solidFill>
              <a:schemeClr val="tx1"/>
            </a:solidFill>
          </a:endParaRPr>
        </a:p>
      </dsp:txBody>
      <dsp:txXfrm>
        <a:off x="3034492" y="3418937"/>
        <a:ext cx="1743622" cy="1743622"/>
      </dsp:txXfrm>
    </dsp:sp>
    <dsp:sp modelId="{A0379B2E-45E9-4A01-B7B4-0437C278A6A6}">
      <dsp:nvSpPr>
        <dsp:cNvPr id="0" name=""/>
        <dsp:cNvSpPr/>
      </dsp:nvSpPr>
      <dsp:spPr>
        <a:xfrm rot="12900000">
          <a:off x="996813" y="2596850"/>
          <a:ext cx="1984364" cy="702768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562F8E-0D76-4D4B-8027-3A0820854E2B}">
      <dsp:nvSpPr>
        <dsp:cNvPr id="0" name=""/>
        <dsp:cNvSpPr/>
      </dsp:nvSpPr>
      <dsp:spPr>
        <a:xfrm>
          <a:off x="4966" y="1442117"/>
          <a:ext cx="2342561" cy="187404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НЕ страховой ремонт </a:t>
          </a:r>
          <a:r>
            <a:rPr lang="en-US" sz="2800" kern="1200" dirty="0"/>
            <a:t>          ~</a:t>
          </a:r>
          <a:r>
            <a:rPr lang="ru-RU" sz="3600" b="1" kern="1200" dirty="0"/>
            <a:t>1 </a:t>
          </a:r>
          <a:r>
            <a:rPr lang="ru-RU" sz="3600" b="1" kern="1200" dirty="0" err="1"/>
            <a:t>млрд.р</a:t>
          </a:r>
          <a:r>
            <a:rPr lang="ru-RU" sz="3600" b="1" kern="1200" dirty="0"/>
            <a:t>.</a:t>
          </a:r>
        </a:p>
      </dsp:txBody>
      <dsp:txXfrm>
        <a:off x="59855" y="1497006"/>
        <a:ext cx="2232783" cy="1764271"/>
      </dsp:txXfrm>
    </dsp:sp>
    <dsp:sp modelId="{46C9ED5D-65B6-43BF-9552-EFE53A7525DD}">
      <dsp:nvSpPr>
        <dsp:cNvPr id="0" name=""/>
        <dsp:cNvSpPr/>
      </dsp:nvSpPr>
      <dsp:spPr>
        <a:xfrm rot="16200000">
          <a:off x="2914121" y="1598762"/>
          <a:ext cx="1984364" cy="702768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B47088-7447-4099-BF11-774E2842892D}">
      <dsp:nvSpPr>
        <dsp:cNvPr id="0" name=""/>
        <dsp:cNvSpPr/>
      </dsp:nvSpPr>
      <dsp:spPr>
        <a:xfrm>
          <a:off x="2735023" y="20940"/>
          <a:ext cx="2342561" cy="187404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>
              <a:solidFill>
                <a:schemeClr val="tx1"/>
              </a:solidFill>
            </a:rPr>
            <a:t>Страховые выплаты КАСКО</a:t>
          </a:r>
          <a:r>
            <a:rPr lang="en-US" sz="2800" kern="1200" dirty="0">
              <a:solidFill>
                <a:schemeClr val="tx1"/>
              </a:solidFill>
            </a:rPr>
            <a:t>           </a:t>
          </a:r>
          <a:r>
            <a:rPr lang="ru-RU" sz="2800" kern="1200" dirty="0">
              <a:solidFill>
                <a:schemeClr val="tx1"/>
              </a:solidFill>
            </a:rPr>
            <a:t> </a:t>
          </a:r>
          <a:r>
            <a:rPr lang="en-US" sz="3600" b="1" kern="1200" dirty="0">
              <a:solidFill>
                <a:schemeClr val="tx1"/>
              </a:solidFill>
            </a:rPr>
            <a:t>1 </a:t>
          </a:r>
          <a:r>
            <a:rPr lang="ru-RU" sz="3600" b="1" kern="1200" dirty="0" err="1">
              <a:solidFill>
                <a:schemeClr val="tx1"/>
              </a:solidFill>
            </a:rPr>
            <a:t>млрд.р</a:t>
          </a:r>
          <a:r>
            <a:rPr lang="ru-RU" sz="3600" b="1" kern="1200" dirty="0">
              <a:solidFill>
                <a:schemeClr val="tx1"/>
              </a:solidFill>
            </a:rPr>
            <a:t>.</a:t>
          </a:r>
        </a:p>
      </dsp:txBody>
      <dsp:txXfrm>
        <a:off x="2789912" y="75829"/>
        <a:ext cx="2232783" cy="1764271"/>
      </dsp:txXfrm>
    </dsp:sp>
    <dsp:sp modelId="{88C5C1F2-22E5-4D0E-9789-E358948BBAE4}">
      <dsp:nvSpPr>
        <dsp:cNvPr id="0" name=""/>
        <dsp:cNvSpPr/>
      </dsp:nvSpPr>
      <dsp:spPr>
        <a:xfrm rot="19500000">
          <a:off x="4831430" y="2596850"/>
          <a:ext cx="1984364" cy="702768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F01E9A-71EE-41DB-A735-DBD0960900C1}">
      <dsp:nvSpPr>
        <dsp:cNvPr id="0" name=""/>
        <dsp:cNvSpPr/>
      </dsp:nvSpPr>
      <dsp:spPr>
        <a:xfrm>
          <a:off x="5465079" y="1442117"/>
          <a:ext cx="2342561" cy="18740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Страховые выплаты ОСАГО</a:t>
          </a:r>
          <a:r>
            <a:rPr lang="en-US" sz="2800" kern="1200" dirty="0"/>
            <a:t>           </a:t>
          </a:r>
          <a:r>
            <a:rPr lang="ru-RU" sz="2800" kern="1200" dirty="0"/>
            <a:t> </a:t>
          </a:r>
          <a:r>
            <a:rPr lang="ru-RU" sz="3600" b="1" kern="1200" dirty="0"/>
            <a:t>2 </a:t>
          </a:r>
          <a:r>
            <a:rPr lang="ru-RU" sz="3600" b="1" kern="1200" dirty="0" err="1"/>
            <a:t>млрд.р</a:t>
          </a:r>
          <a:r>
            <a:rPr lang="ru-RU" sz="3600" b="1" kern="1200" dirty="0"/>
            <a:t>.</a:t>
          </a:r>
        </a:p>
      </dsp:txBody>
      <dsp:txXfrm>
        <a:off x="5519968" y="1497006"/>
        <a:ext cx="2232783" cy="17642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0.17295</cdr:x>
      <cdr:y>0.31748</cdr:y>
    </cdr:from>
    <cdr:to>
      <cdr:x>0.29545</cdr:x>
      <cdr:y>0.38112</cdr:y>
    </cdr:to>
    <cdr:sp macro="" textlink="">
      <cdr:nvSpPr>
        <cdr:cNvPr id="3" name="Прямая со стрелкой 2"/>
        <cdr:cNvSpPr/>
      </cdr:nvSpPr>
      <cdr:spPr>
        <a:xfrm xmlns:a="http://schemas.openxmlformats.org/drawingml/2006/main" flipV="1">
          <a:off x="1423291" y="1436911"/>
          <a:ext cx="1008126" cy="28803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0000"/>
          </a:solidFill>
          <a:tailEnd type="arrow"/>
        </a:ln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0.44637</cdr:x>
      <cdr:y>0.17196</cdr:y>
    </cdr:from>
    <cdr:to>
      <cdr:x>0.56887</cdr:x>
      <cdr:y>0.2356</cdr:y>
    </cdr:to>
    <cdr:sp macro="" textlink="">
      <cdr:nvSpPr>
        <cdr:cNvPr id="4" name="Прямая со стрелкой 3"/>
        <cdr:cNvSpPr/>
      </cdr:nvSpPr>
      <cdr:spPr>
        <a:xfrm xmlns:a="http://schemas.openxmlformats.org/drawingml/2006/main" flipV="1">
          <a:off x="3673411" y="778297"/>
          <a:ext cx="1008126" cy="288032"/>
        </a:xfrm>
        <a:prstGeom xmlns:a="http://schemas.openxmlformats.org/drawingml/2006/main" prst="straightConnector1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rgbClr val="FF0000"/>
          </a:solidFill>
          <a:prstDash val="solid"/>
          <a:tailEnd type="arrow"/>
        </a:ln>
        <a:effectLst xmlns:a="http://schemas.openxmlformats.org/drawingml/2006/main">
          <a:outerShdw blurRad="40000" dist="23000" dir="5400000" rotWithShape="0">
            <a:srgbClr val="000000">
              <a:alpha val="35000"/>
            </a:srgbClr>
          </a:outerShdw>
        </a:effectLst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0.66008</cdr:x>
      <cdr:y>0.0374</cdr:y>
    </cdr:from>
    <cdr:to>
      <cdr:x>0.78258</cdr:x>
      <cdr:y>0.10104</cdr:y>
    </cdr:to>
    <cdr:sp macro="" textlink="">
      <cdr:nvSpPr>
        <cdr:cNvPr id="5" name="Прямая со стрелкой 4"/>
        <cdr:cNvSpPr/>
      </cdr:nvSpPr>
      <cdr:spPr>
        <a:xfrm xmlns:a="http://schemas.openxmlformats.org/drawingml/2006/main" flipV="1">
          <a:off x="5432163" y="169280"/>
          <a:ext cx="1008126" cy="288032"/>
        </a:xfrm>
        <a:prstGeom xmlns:a="http://schemas.openxmlformats.org/drawingml/2006/main" prst="straightConnector1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rgbClr val="FF0000"/>
          </a:solidFill>
          <a:prstDash val="solid"/>
          <a:tailEnd type="arrow"/>
        </a:ln>
        <a:effectLst xmlns:a="http://schemas.openxmlformats.org/drawingml/2006/main">
          <a:outerShdw blurRad="40000" dist="23000" dir="5400000" rotWithShape="0">
            <a:srgbClr val="000000">
              <a:alpha val="35000"/>
            </a:srgbClr>
          </a:outerShdw>
        </a:effectLst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0.16925</cdr:x>
      <cdr:y>0.38158</cdr:y>
    </cdr:from>
    <cdr:to>
      <cdr:x>0.2795</cdr:x>
      <cdr:y>0.46867</cdr:y>
    </cdr:to>
    <cdr:sp macro="" textlink="">
      <cdr:nvSpPr>
        <cdr:cNvPr id="6" name="TextBox 9"/>
        <cdr:cNvSpPr txBox="1"/>
      </cdr:nvSpPr>
      <cdr:spPr>
        <a:xfrm xmlns:a="http://schemas.openxmlformats.org/drawingml/2006/main">
          <a:off x="1547664" y="2160240"/>
          <a:ext cx="1008112" cy="4930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2400" b="1" dirty="0">
              <a:solidFill>
                <a:srgbClr val="FF0000"/>
              </a:solidFill>
            </a:rPr>
            <a:t>+2,1%</a:t>
          </a:r>
        </a:p>
      </cdr:txBody>
    </cdr:sp>
  </cdr:relSizeAnchor>
  <cdr:relSizeAnchor xmlns:cdr="http://schemas.openxmlformats.org/drawingml/2006/chartDrawing">
    <cdr:from>
      <cdr:x>0.44488</cdr:x>
      <cdr:y>0.24167</cdr:y>
    </cdr:from>
    <cdr:to>
      <cdr:x>0.55512</cdr:x>
      <cdr:y>0.32876</cdr:y>
    </cdr:to>
    <cdr:sp macro="" textlink="">
      <cdr:nvSpPr>
        <cdr:cNvPr id="7" name="TextBox 10"/>
        <cdr:cNvSpPr txBox="1"/>
      </cdr:nvSpPr>
      <cdr:spPr>
        <a:xfrm xmlns:a="http://schemas.openxmlformats.org/drawingml/2006/main">
          <a:off x="4067944" y="1368152"/>
          <a:ext cx="1008112" cy="49301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2400" b="1" dirty="0">
              <a:solidFill>
                <a:srgbClr val="FF0000"/>
              </a:solidFill>
            </a:rPr>
            <a:t>+1,4%</a:t>
          </a:r>
        </a:p>
      </cdr:txBody>
    </cdr:sp>
  </cdr:relSizeAnchor>
  <cdr:relSizeAnchor xmlns:cdr="http://schemas.openxmlformats.org/drawingml/2006/chartDrawing">
    <cdr:from>
      <cdr:x>0.67325</cdr:x>
      <cdr:y>0.10176</cdr:y>
    </cdr:from>
    <cdr:to>
      <cdr:x>0.7835</cdr:x>
      <cdr:y>0.1833</cdr:y>
    </cdr:to>
    <cdr:sp macro="" textlink="">
      <cdr:nvSpPr>
        <cdr:cNvPr id="8" name="TextBox 11"/>
        <cdr:cNvSpPr txBox="1"/>
      </cdr:nvSpPr>
      <cdr:spPr>
        <a:xfrm xmlns:a="http://schemas.openxmlformats.org/drawingml/2006/main">
          <a:off x="6156176" y="576064"/>
          <a:ext cx="1008112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2400" b="1" dirty="0">
              <a:solidFill>
                <a:srgbClr val="FF0000"/>
              </a:solidFill>
            </a:rPr>
            <a:t>+2,5%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BD708E-113A-4E2C-9494-DDC078824636}" type="datetimeFigureOut">
              <a:rPr lang="ru-RU" smtClean="0"/>
              <a:pPr/>
              <a:t>31.05.2018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598BDF-F11F-462F-8A1B-5807F3B2B26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8777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56419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4169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7849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8821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95123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28620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12380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84920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36021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03116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8153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Кто автор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этого высказывания? (Сталин В.И.)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58328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7943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5325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7381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6295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9927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97263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13143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9629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5635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7856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Кто автор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этого высказывания? (Сталин В.И.)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562627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работают карьерные лифты и в данное направление приходят исключительно исполнители,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 не руководители.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36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627577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98BDF-F11F-462F-8A1B-5807F3B2B264}" type="slidenum">
              <a:rPr lang="ru-RU" smtClean="0"/>
              <a:pPr/>
              <a:t>39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4750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98BDF-F11F-462F-8A1B-5807F3B2B264}" type="slidenum">
              <a:rPr lang="ru-RU" smtClean="0"/>
              <a:pPr/>
              <a:t>40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54372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428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5624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70445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Кто автор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этого высказывания? (Сталин В.И.)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2568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Кто автор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этого высказывания? (Сталин В.И.)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02687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Кто автор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этого высказывания? (Сталин В.И.)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6FC602-1966-417D-9EB6-CD433735FEDF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7098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39E93-29EE-4BFD-B0F5-555A98B3EF1A}" type="datetimeFigureOut">
              <a:rPr lang="ru-RU" smtClean="0"/>
              <a:pPr/>
              <a:t>31.05.2018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6CED7-3448-4C8F-A01F-5A5A7DCC7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8606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39E93-29EE-4BFD-B0F5-555A98B3EF1A}" type="datetimeFigureOut">
              <a:rPr lang="ru-RU" smtClean="0"/>
              <a:pPr/>
              <a:t>31.05.2018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6CED7-3448-4C8F-A01F-5A5A7DCC7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2834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39E93-29EE-4BFD-B0F5-555A98B3EF1A}" type="datetimeFigureOut">
              <a:rPr lang="ru-RU" smtClean="0"/>
              <a:pPr/>
              <a:t>31.05.2018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6CED7-3448-4C8F-A01F-5A5A7DCC7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9361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39E93-29EE-4BFD-B0F5-555A98B3EF1A}" type="datetimeFigureOut">
              <a:rPr lang="ru-RU" smtClean="0"/>
              <a:pPr/>
              <a:t>31.05.2018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6CED7-3448-4C8F-A01F-5A5A7DCC7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7184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39E93-29EE-4BFD-B0F5-555A98B3EF1A}" type="datetimeFigureOut">
              <a:rPr lang="ru-RU" smtClean="0"/>
              <a:pPr/>
              <a:t>31.05.2018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6CED7-3448-4C8F-A01F-5A5A7DCC7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8049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39E93-29EE-4BFD-B0F5-555A98B3EF1A}" type="datetimeFigureOut">
              <a:rPr lang="ru-RU" smtClean="0"/>
              <a:pPr/>
              <a:t>31.05.2018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6CED7-3448-4C8F-A01F-5A5A7DCC7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7743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39E93-29EE-4BFD-B0F5-555A98B3EF1A}" type="datetimeFigureOut">
              <a:rPr lang="ru-RU" smtClean="0"/>
              <a:pPr/>
              <a:t>31.05.2018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6CED7-3448-4C8F-A01F-5A5A7DCC7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6225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39E93-29EE-4BFD-B0F5-555A98B3EF1A}" type="datetimeFigureOut">
              <a:rPr lang="ru-RU" smtClean="0"/>
              <a:pPr/>
              <a:t>31.05.2018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6CED7-3448-4C8F-A01F-5A5A7DCC7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966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39E93-29EE-4BFD-B0F5-555A98B3EF1A}" type="datetimeFigureOut">
              <a:rPr lang="ru-RU" smtClean="0"/>
              <a:pPr/>
              <a:t>31.05.2018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6CED7-3448-4C8F-A01F-5A5A7DCC7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853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39E93-29EE-4BFD-B0F5-555A98B3EF1A}" type="datetimeFigureOut">
              <a:rPr lang="ru-RU" smtClean="0"/>
              <a:pPr/>
              <a:t>31.05.2018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6CED7-3448-4C8F-A01F-5A5A7DCC7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2621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39E93-29EE-4BFD-B0F5-555A98B3EF1A}" type="datetimeFigureOut">
              <a:rPr lang="ru-RU" smtClean="0"/>
              <a:pPr/>
              <a:t>31.05.2018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6CED7-3448-4C8F-A01F-5A5A7DCC7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6706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39E93-29EE-4BFD-B0F5-555A98B3EF1A}" type="datetimeFigureOut">
              <a:rPr lang="ru-RU" smtClean="0"/>
              <a:pPr/>
              <a:t>31.05.2018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6CED7-3448-4C8F-A01F-5A5A7DCC7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1217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chart" Target="../charts/char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xpert.ru/expert/2018/17/avtoritejl-v-zanose/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hart" Target="../charts/chart1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0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hyperlink" Target="http://www.google.ru/url?sa=i&amp;rct=j&amp;q=&amp;esrc=s&amp;source=images&amp;cd=&amp;cad=rja&amp;uact=8&amp;ved=0ahUKEwiy_LPk9MLWAhXnYZoKHVNGCX0QjRwIBw&amp;url=http://pictures11.ru/rubl-ikonka.html&amp;psig=AFQjCNGJUimbf9C68c5Id5MTQ_phI5ytDg&amp;ust=1506517361597790" TargetMode="External"/><Relationship Id="rId5" Type="http://schemas.openxmlformats.org/officeDocument/2006/relationships/image" Target="../media/image5.png"/><Relationship Id="rId10" Type="http://schemas.microsoft.com/office/2007/relationships/diagramDrawing" Target="../diagrams/drawing1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5.jpe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6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5.png"/><Relationship Id="rId7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png"/><Relationship Id="rId10" Type="http://schemas.openxmlformats.org/officeDocument/2006/relationships/image" Target="../media/image22.jpeg"/><Relationship Id="rId4" Type="http://schemas.openxmlformats.org/officeDocument/2006/relationships/image" Target="../media/image4.png"/><Relationship Id="rId9" Type="http://schemas.openxmlformats.org/officeDocument/2006/relationships/image" Target="../media/image21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5.png"/><Relationship Id="rId7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png"/><Relationship Id="rId10" Type="http://schemas.openxmlformats.org/officeDocument/2006/relationships/image" Target="../media/image22.jpeg"/><Relationship Id="rId4" Type="http://schemas.openxmlformats.org/officeDocument/2006/relationships/image" Target="../media/image4.png"/><Relationship Id="rId9" Type="http://schemas.openxmlformats.org/officeDocument/2006/relationships/image" Target="../media/image2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0.jpe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24.pn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.png"/><Relationship Id="rId7" Type="http://schemas.openxmlformats.org/officeDocument/2006/relationships/image" Target="../media/image3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6.jpeg"/><Relationship Id="rId7" Type="http://schemas.openxmlformats.org/officeDocument/2006/relationships/image" Target="../media/image3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3.jpeg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7504" y="2222500"/>
            <a:ext cx="2921000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0" y="0"/>
            <a:ext cx="9144000" cy="1143000"/>
            <a:chOff x="0" y="0"/>
            <a:chExt cx="9144000" cy="114300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0"/>
              <a:ext cx="9144000" cy="1143000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pic>
          <p:nvPicPr>
            <p:cNvPr id="8" name="Рисунок 7" descr="набор элементы_curv.gif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75" y="214313"/>
              <a:ext cx="1747838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Box 9"/>
          <p:cNvSpPr txBox="1"/>
          <p:nvPr/>
        </p:nvSpPr>
        <p:spPr>
          <a:xfrm>
            <a:off x="7020272" y="6309320"/>
            <a:ext cx="2123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Май 2018г</a:t>
            </a:r>
            <a:r>
              <a:rPr lang="ru-RU" dirty="0"/>
              <a:t>.</a:t>
            </a:r>
          </a:p>
        </p:txBody>
      </p:sp>
      <p:sp>
        <p:nvSpPr>
          <p:cNvPr id="11" name="Title 3"/>
          <p:cNvSpPr txBox="1">
            <a:spLocks/>
          </p:cNvSpPr>
          <p:nvPr/>
        </p:nvSpPr>
        <p:spPr bwMode="auto">
          <a:xfrm>
            <a:off x="467544" y="1484784"/>
            <a:ext cx="820891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5400" b="1" dirty="0" smtClean="0">
                <a:solidFill>
                  <a:srgbClr val="C00000"/>
                </a:solidFill>
                <a:latin typeface="Impact" pitchFamily="34" charset="0"/>
                <a:cs typeface="Arial" pitchFamily="34" charset="0"/>
              </a:rPr>
              <a:t>ПОТРЕБНОСТЬ В КАДРАХ ДЛЯ АВТОРИТЕЙЛА В ТЮМЕНИ</a:t>
            </a:r>
            <a:endParaRPr lang="ru-RU" sz="5400" dirty="0" smtClean="0">
              <a:solidFill>
                <a:srgbClr val="C00000"/>
              </a:solidFill>
              <a:latin typeface="Impact" pitchFamily="34" charset="0"/>
            </a:endParaRPr>
          </a:p>
          <a:p>
            <a:pPr algn="r"/>
            <a:endParaRPr lang="ru-RU" sz="2400" dirty="0" smtClean="0">
              <a:solidFill>
                <a:srgbClr val="C00000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043608" y="980728"/>
            <a:ext cx="748883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КОЭФФИЦИЕНТ ДАВЛЕНИЯ НА ОДНО РАБОЧЕЕ МЕСТО СО СТРОНЫ РЫНКА ТРУДА (АВТОРИТЕЙЛ В ТЮМЕНИ)</a:t>
            </a:r>
            <a:endParaRPr lang="ru-RU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2636912"/>
            <a:ext cx="1800200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alibri" pitchFamily="34" charset="0"/>
              </a:rPr>
              <a:t>АВТОМЕХАНИКИ</a:t>
            </a:r>
            <a:endParaRPr lang="ru-RU" sz="1600" b="1" u="sng" dirty="0" smtClean="0"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699792" y="2636912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0,6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067944" y="2636912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0,7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292080" y="2636912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0,8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115616" y="6137920"/>
            <a:ext cx="70567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Автомеханики = основной контингент составляющий 1/3 всего холдинга!</a:t>
            </a:r>
            <a:endParaRPr lang="ru-RU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0" name="Title 3"/>
          <p:cNvSpPr txBox="1">
            <a:spLocks/>
          </p:cNvSpPr>
          <p:nvPr/>
        </p:nvSpPr>
        <p:spPr bwMode="auto">
          <a:xfrm>
            <a:off x="1619672" y="188640"/>
            <a:ext cx="730842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ПОСТРОЕНИЕ КАДРОВОЙ ПОЛИТИКИ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627784" y="2060848"/>
            <a:ext cx="1080120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latin typeface="Calibri" pitchFamily="34" charset="0"/>
              </a:rPr>
              <a:t>1995 г</a:t>
            </a:r>
            <a:endParaRPr lang="ru-RU" sz="2400" b="1" u="sng" dirty="0" smtClean="0">
              <a:latin typeface="Calibri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923928" y="2060848"/>
            <a:ext cx="1080120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latin typeface="Calibri" pitchFamily="34" charset="0"/>
              </a:rPr>
              <a:t>2000 г</a:t>
            </a:r>
            <a:endParaRPr lang="ru-RU" sz="2400" b="1" u="sng" dirty="0" smtClean="0">
              <a:latin typeface="Calibri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220072" y="2060848"/>
            <a:ext cx="1080120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latin typeface="Calibri" pitchFamily="34" charset="0"/>
              </a:rPr>
              <a:t>2008 г</a:t>
            </a:r>
            <a:endParaRPr lang="ru-RU" sz="2400" b="1" u="sng" dirty="0" smtClean="0">
              <a:latin typeface="Calibri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516216" y="2060848"/>
            <a:ext cx="1080120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latin typeface="Calibri" pitchFamily="34" charset="0"/>
              </a:rPr>
              <a:t>2014 г</a:t>
            </a:r>
            <a:endParaRPr lang="ru-RU" sz="2400" b="1" u="sng" dirty="0" smtClean="0">
              <a:latin typeface="Calibri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812360" y="2060848"/>
            <a:ext cx="1080120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latin typeface="Calibri" pitchFamily="34" charset="0"/>
              </a:rPr>
              <a:t>2018г</a:t>
            </a:r>
            <a:endParaRPr lang="ru-RU" sz="2400" b="1" u="sng" dirty="0" smtClean="0">
              <a:latin typeface="Calibri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660232" y="2636912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0,8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956376" y="2636912"/>
            <a:ext cx="864096" cy="432048"/>
          </a:xfrm>
          <a:prstGeom prst="rect">
            <a:avLst/>
          </a:prstGeom>
          <a:solidFill>
            <a:srgbClr val="00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83568" y="3212976"/>
            <a:ext cx="1800200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alibri" pitchFamily="34" charset="0"/>
              </a:rPr>
              <a:t>ДИАГНОСТЫ</a:t>
            </a:r>
            <a:endParaRPr lang="ru-RU" sz="1600" b="1" u="sng" dirty="0" smtClean="0">
              <a:latin typeface="Calibri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699792" y="3212976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0,2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067944" y="3212976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0,3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292080" y="3212976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0,5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660232" y="3212976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0,6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956376" y="3212976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0,8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83568" y="3789040"/>
            <a:ext cx="1800200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alibri" pitchFamily="34" charset="0"/>
              </a:rPr>
              <a:t>ПРИЕМЩИКИ СТО</a:t>
            </a:r>
            <a:endParaRPr lang="ru-RU" sz="1600" b="1" u="sng" dirty="0" smtClean="0">
              <a:latin typeface="Calibri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699792" y="3789040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0,6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067944" y="3789040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0,7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292080" y="3789040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0,8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660232" y="3789040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0,8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7956376" y="3789040"/>
            <a:ext cx="864096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0,6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83568" y="4365104"/>
            <a:ext cx="1800200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alibri" pitchFamily="34" charset="0"/>
              </a:rPr>
              <a:t>ЖЕСТЯНЩИКИ</a:t>
            </a:r>
            <a:endParaRPr lang="ru-RU" sz="1600" b="1" u="sng" dirty="0" smtClean="0">
              <a:latin typeface="Calibri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699792" y="4365104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0,1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067944" y="4365104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0,2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292080" y="4365104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0,6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660232" y="4365104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0,6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7956376" y="4365104"/>
            <a:ext cx="864096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0,5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83568" y="4941168"/>
            <a:ext cx="1800200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alibri" pitchFamily="34" charset="0"/>
              </a:rPr>
              <a:t>АВТОМАЛЯРЫ</a:t>
            </a:r>
            <a:endParaRPr lang="ru-RU" sz="1600" b="1" u="sng" dirty="0" smtClean="0">
              <a:latin typeface="Calibri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699792" y="4941168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0,1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067944" y="4941168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0,2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292080" y="4941168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0,6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660232" y="4941168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0,6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7956376" y="4941168"/>
            <a:ext cx="864096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0,5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683568" y="5517232"/>
            <a:ext cx="1800200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alibri" pitchFamily="34" charset="0"/>
              </a:rPr>
              <a:t>МАРКЕТОЛОГИ</a:t>
            </a:r>
            <a:endParaRPr lang="ru-RU" sz="1600" b="1" u="sng" dirty="0" smtClean="0">
              <a:latin typeface="Calibri" pitchFamily="34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2699792" y="5517232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0,1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067944" y="5517232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0,2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5292080" y="5517232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0,6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6660232" y="5517232"/>
            <a:ext cx="86409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0,6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7956376" y="5517232"/>
            <a:ext cx="864096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0,7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539552" y="1988840"/>
            <a:ext cx="842493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6000" dirty="0" smtClean="0">
                <a:solidFill>
                  <a:srgbClr val="C00000"/>
                </a:solidFill>
                <a:latin typeface="Impact" pitchFamily="34" charset="0"/>
              </a:rPr>
              <a:t>I. </a:t>
            </a:r>
            <a:r>
              <a:rPr lang="ru-RU" sz="6000" dirty="0" smtClean="0">
                <a:solidFill>
                  <a:srgbClr val="C00000"/>
                </a:solidFill>
                <a:latin typeface="Impact" pitchFamily="34" charset="0"/>
              </a:rPr>
              <a:t>РЫНОК ТРУДА МЕХАНИЧЕСКОГО СТО</a:t>
            </a:r>
            <a:endParaRPr lang="ru-RU" sz="60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1547540" y="188640"/>
            <a:ext cx="759646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ДАННЫЕ  ПО КОЛИЧЕСТВУ СОТРУДНИКОВ</a:t>
            </a:r>
          </a:p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СТО В ТЮМЕНИ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/>
          <p:nvPr/>
        </p:nvGraphicFramePr>
        <p:xfrm>
          <a:off x="1187624" y="980728"/>
          <a:ext cx="7128792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1547540" y="188640"/>
            <a:ext cx="759646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ДАННЫЕ  ПО КОЛИЧЕСТВУ СОТРУДНИКОВ</a:t>
            </a:r>
          </a:p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СТО В ТЮМЕНИ ПО СПЕЦИАЛЬНОСТЯМ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699792" y="6093296"/>
            <a:ext cx="3528392" cy="5486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ВСЯ ТЮМЕНЬ 2018 ГОД</a:t>
            </a:r>
            <a:endParaRPr lang="ru-RU" sz="2400" b="1" dirty="0">
              <a:latin typeface="Calibri" pitchFamily="34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251520" y="620688"/>
          <a:ext cx="889248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827584" y="188640"/>
            <a:ext cx="831641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ПОСМОТРИМ ЗА ГОРИЗОНТ НА </a:t>
            </a:r>
          </a:p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СТРАТЕГИЧЕСКУЮ ГЛУБИНУ ПЛАНИРОВАНИЯ 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ipokryshkin\Pictures\Новая папка\iEDVN5LP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1172750"/>
            <a:ext cx="7272808" cy="484853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987824" y="6093296"/>
            <a:ext cx="3672408" cy="5486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ЧТО БУДЕТ ЧЕРЕЗ 7 ЛЕТ?</a:t>
            </a:r>
            <a:endParaRPr lang="ru-RU" sz="2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1547540" y="188640"/>
            <a:ext cx="759646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ПЕРСПЕКТИВА СОСТАВА СОТРУДНИКОВ </a:t>
            </a:r>
          </a:p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СТО В ТЮМЕНИ НА 2025 ГОД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Диаграмма 5"/>
          <p:cNvGraphicFramePr/>
          <p:nvPr/>
        </p:nvGraphicFramePr>
        <p:xfrm>
          <a:off x="755576" y="980728"/>
          <a:ext cx="838842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971600" y="5949280"/>
            <a:ext cx="7200800" cy="5486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С УЧЕТОМ РОСТА АВТОПАРКА НА 2% ЕЖЕГОДНО</a:t>
            </a:r>
            <a:endParaRPr lang="ru-RU" sz="2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itle 3"/>
          <p:cNvSpPr txBox="1">
            <a:spLocks/>
          </p:cNvSpPr>
          <p:nvPr/>
        </p:nvSpPr>
        <p:spPr bwMode="auto">
          <a:xfrm>
            <a:off x="1187624" y="188640"/>
            <a:ext cx="795637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ПЛАН «МАКСИМУМ» НАБОРА СДУДЕНТОВ НА ПРОФИЛИ СТО В ТЮМЕНИ 2025 ГОД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0" y="6021288"/>
            <a:ext cx="9144000" cy="83671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СРЕДНЕГОДОВАЯ ПОТРЕБНОСТЬ С УЧЁТОМ ТЕКУЩЕЙ КОНВЕРСИИ ТРУДОУСТРОЙСТВА ПО ПРОФИЛЮ ОБУЧЕНИЯ = 30 %</a:t>
            </a:r>
            <a:endParaRPr lang="ru-RU" sz="2400" b="1" dirty="0">
              <a:latin typeface="Calibri" pitchFamily="34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539552" y="1196752"/>
          <a:ext cx="860444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Диаграмма 7"/>
          <p:cNvGraphicFramePr/>
          <p:nvPr/>
        </p:nvGraphicFramePr>
        <p:xfrm>
          <a:off x="827584" y="1196752"/>
          <a:ext cx="8316416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3"/>
          <p:cNvSpPr txBox="1">
            <a:spLocks/>
          </p:cNvSpPr>
          <p:nvPr/>
        </p:nvSpPr>
        <p:spPr bwMode="auto">
          <a:xfrm>
            <a:off x="1187624" y="188640"/>
            <a:ext cx="795637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ПЛАН «МИНИМУМ» НАБОРА СДУДЕНТОВ НА ПРОФИЛИ СТО В ТЮМЕНИ 2025 ГОД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6021288"/>
            <a:ext cx="9144000" cy="83671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СРЕДНЕГОДОВАЯ ПОТРЕБНОСТЬ С УЧЁТОМ ОПТИМИСТИЧНОЙ КОНВЕРСИИ ТРУДОУСТРОЙСТВА ПО ПРОФИЛЮ ОБУЧЕНИЯ = 70 %</a:t>
            </a:r>
            <a:endParaRPr lang="ru-RU" sz="2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1547540" y="188640"/>
            <a:ext cx="759646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ТЕКУЩИЙ НАБОР СТУДЕНТОВ ПО НАПРАВЛЕНИЯМ СТО В ТЮМЕНИ 2018 ГОД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275856" y="6093296"/>
            <a:ext cx="2736304" cy="5486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ВСЯ ТЮМЕНЬ</a:t>
            </a:r>
            <a:endParaRPr lang="ru-RU" sz="2400" b="1" dirty="0">
              <a:latin typeface="Calibri" pitchFamily="34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899592" y="1052736"/>
          <a:ext cx="8244407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1547540" y="188640"/>
            <a:ext cx="759646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СРАВНЕНИЕ СПРОСА И ПРЕДЛОЖЕНИЯ ПО НАПРАВЛЕНИЯМ СТО В ТЮМЕНИ 2018 ГОД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547664" y="5805264"/>
            <a:ext cx="2736304" cy="5486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АВТОМЕХАНИКИ</a:t>
            </a:r>
            <a:endParaRPr lang="ru-RU" sz="2400" b="1" dirty="0">
              <a:latin typeface="Calibri" pitchFamily="34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827584" y="1412776"/>
          <a:ext cx="3816424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4572000" y="1412776"/>
          <a:ext cx="4392488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580112" y="5805264"/>
            <a:ext cx="2736304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ДИАГНОСТЫ - АВТОЭЛЕКТРИКИ</a:t>
            </a:r>
            <a:endParaRPr lang="ru-RU" sz="2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3"/>
          <p:cNvSpPr txBox="1">
            <a:spLocks/>
          </p:cNvSpPr>
          <p:nvPr/>
        </p:nvSpPr>
        <p:spPr bwMode="auto">
          <a:xfrm>
            <a:off x="1763564" y="188640"/>
            <a:ext cx="738043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НЕМНОГО ОБ АВТОРИТЕЙЛЕ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1" name="Title 3"/>
          <p:cNvSpPr txBox="1">
            <a:spLocks/>
          </p:cNvSpPr>
          <p:nvPr/>
        </p:nvSpPr>
        <p:spPr bwMode="auto">
          <a:xfrm>
            <a:off x="683568" y="1988840"/>
            <a:ext cx="846043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2800" b="1" dirty="0" smtClean="0">
                <a:solidFill>
                  <a:srgbClr val="C00000"/>
                </a:solidFill>
                <a:cs typeface="Calibri" pitchFamily="34" charset="0"/>
              </a:rPr>
              <a:t>«</a:t>
            </a:r>
            <a:r>
              <a:rPr lang="ru-RU" sz="2800" b="1" dirty="0" err="1" smtClean="0">
                <a:solidFill>
                  <a:srgbClr val="C00000"/>
                </a:solidFill>
              </a:rPr>
              <a:t>Авторитейл</a:t>
            </a:r>
            <a:r>
              <a:rPr lang="ru-RU" sz="2800" b="1" dirty="0" smtClean="0">
                <a:solidFill>
                  <a:srgbClr val="C00000"/>
                </a:solidFill>
              </a:rPr>
              <a:t> — это сегодня высокотехнологичный и капиталоемкий вид бизнеса, предъявляющий особенно высокие требования к эффективности бизнес-процессов и уровню компетенций персонала.</a:t>
            </a:r>
            <a:r>
              <a:rPr lang="ru-RU" sz="2800" b="1" dirty="0" smtClean="0">
                <a:solidFill>
                  <a:srgbClr val="C00000"/>
                </a:solidFill>
                <a:cs typeface="Calibri" pitchFamily="34" charset="0"/>
              </a:rPr>
              <a:t>»</a:t>
            </a:r>
          </a:p>
          <a:p>
            <a:pPr algn="r"/>
            <a:endParaRPr lang="ru-RU" sz="2800" b="1" dirty="0" smtClean="0">
              <a:solidFill>
                <a:srgbClr val="FF0000"/>
              </a:solidFill>
              <a:cs typeface="Calibri" pitchFamily="34" charset="0"/>
            </a:endParaRPr>
          </a:p>
          <a:p>
            <a:pPr algn="r"/>
            <a:r>
              <a:rPr lang="ru-RU" sz="2800" dirty="0" err="1" smtClean="0">
                <a:hlinkClick r:id="rId6"/>
              </a:rPr>
              <a:t>ЭкспертРУ</a:t>
            </a:r>
            <a:endParaRPr lang="ru-RU" sz="2800" b="1" dirty="0">
              <a:solidFill>
                <a:srgbClr val="FF0000"/>
              </a:solidFill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1547540" y="188640"/>
            <a:ext cx="759646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СРАВНЕНИЕ СПРОСА И ПРЕДЛОЖЕНИЯ ПО НАПРАВЛЕНИЯМ СТО В ТЮМЕНИ 2018 ГОД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547664" y="5805264"/>
            <a:ext cx="2736304" cy="5486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ТЕХНОЛОГИ</a:t>
            </a:r>
            <a:endParaRPr lang="ru-RU" sz="2400" b="1" dirty="0">
              <a:latin typeface="Calibr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80112" y="5805264"/>
            <a:ext cx="2736304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МАСТЕРА-ПРИЁМЩИКИ</a:t>
            </a:r>
            <a:endParaRPr lang="ru-RU" sz="2400" b="1" dirty="0">
              <a:latin typeface="Calibri" pitchFamily="34" charset="0"/>
            </a:endParaRP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755576" y="1412776"/>
          <a:ext cx="396044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4572000" y="1196752"/>
          <a:ext cx="457200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539552" y="1988840"/>
            <a:ext cx="860444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6000" dirty="0" smtClean="0">
                <a:solidFill>
                  <a:srgbClr val="C00000"/>
                </a:solidFill>
                <a:latin typeface="Impact" pitchFamily="34" charset="0"/>
              </a:rPr>
              <a:t>II. </a:t>
            </a:r>
            <a:r>
              <a:rPr lang="ru-RU" sz="6000" dirty="0" smtClean="0">
                <a:solidFill>
                  <a:srgbClr val="C00000"/>
                </a:solidFill>
                <a:latin typeface="Impact" pitchFamily="34" charset="0"/>
              </a:rPr>
              <a:t>РЫНОК ТРУДА КУЗОВНОГО НАПРАВЛЕНИЯ </a:t>
            </a:r>
            <a:endParaRPr lang="ru-RU" sz="60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2123728" y="188640"/>
            <a:ext cx="6804372" cy="72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>
                <a:solidFill>
                  <a:srgbClr val="C00000"/>
                </a:solidFill>
                <a:latin typeface="Impact" pitchFamily="34" charset="0"/>
              </a:rPr>
              <a:t>ЕМКОСТЬ РЫНКА КУЗОВНОГО РЕМОНТА ТЮМЕНЬ</a:t>
            </a: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5"/>
          <p:cNvGrpSpPr/>
          <p:nvPr/>
        </p:nvGrpSpPr>
        <p:grpSpPr>
          <a:xfrm>
            <a:off x="899592" y="1052736"/>
            <a:ext cx="7812608" cy="5544616"/>
            <a:chOff x="899592" y="1052736"/>
            <a:chExt cx="7632848" cy="5544616"/>
          </a:xfrm>
        </p:grpSpPr>
        <p:graphicFrame>
          <p:nvGraphicFramePr>
            <p:cNvPr id="15" name="Схема 14"/>
            <p:cNvGraphicFramePr/>
            <p:nvPr>
              <p:extLst>
                <p:ext uri="{D42A27DB-BD31-4B8C-83A1-F6EECF244321}">
                  <p14:modId xmlns:p14="http://schemas.microsoft.com/office/powerpoint/2010/main" val="1905509782"/>
                </p:ext>
              </p:extLst>
            </p:nvPr>
          </p:nvGraphicFramePr>
          <p:xfrm>
            <a:off x="899592" y="1052736"/>
            <a:ext cx="7632848" cy="554461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  <p:pic>
          <p:nvPicPr>
            <p:cNvPr id="17412" name="Picture 4" descr="Картинки по запросу мешок денег иконка рубли">
              <a:hlinkClick r:id="rId11"/>
            </p:cNvPr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355976" y="4221088"/>
              <a:ext cx="672875" cy="92034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1547540" y="0"/>
            <a:ext cx="759646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ДАННЫЕ  ПО КОЛИЧЕСТВУ СОТРУДНИКОВ</a:t>
            </a:r>
          </a:p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КУЗОВНОГО НАПРАВЛЕНИЯ В ТЮМЕНИ ПО СПЕЦИАЛЬНОСТЯМ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555776" y="6165304"/>
            <a:ext cx="3528392" cy="4766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ВСЯ ТЮМЕНЬ 2018 ГОД</a:t>
            </a:r>
            <a:endParaRPr lang="ru-RU" sz="2400" b="1" dirty="0">
              <a:latin typeface="Calibri" pitchFamily="34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0" y="1484784"/>
          <a:ext cx="8964488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2200" y="4421584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ipokryshkin\Pictures\Кузовной\Красят по старинке.jpg"/>
          <p:cNvPicPr>
            <a:picLocks noChangeAspect="1" noChangeArrowheads="1"/>
          </p:cNvPicPr>
          <p:nvPr/>
        </p:nvPicPr>
        <p:blipFill>
          <a:blip r:embed="rId5" cstate="print"/>
          <a:srcRect l="6931"/>
          <a:stretch>
            <a:fillRect/>
          </a:stretch>
        </p:blipFill>
        <p:spPr bwMode="auto">
          <a:xfrm>
            <a:off x="1043608" y="1556320"/>
            <a:ext cx="7056785" cy="5301680"/>
          </a:xfrm>
          <a:prstGeom prst="rect">
            <a:avLst/>
          </a:prstGeom>
          <a:noFill/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2088108" y="44624"/>
            <a:ext cx="694838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СЕГОДНЯШНИЕ РЕАЛИИ…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AutoShape 2" descr="Картинки по запросу Слесарь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Скругленный прямоугольник 12">
            <a:extLst>
              <a:ext uri="{FF2B5EF4-FFF2-40B4-BE49-F238E27FC236}">
                <a16:creationId xmlns:a16="http://schemas.microsoft.com/office/drawing/2014/main" xmlns="" id="{AB45678E-1B46-482B-BB41-4AFB3D68C8CA}"/>
              </a:ext>
            </a:extLst>
          </p:cNvPr>
          <p:cNvSpPr/>
          <p:nvPr/>
        </p:nvSpPr>
        <p:spPr>
          <a:xfrm>
            <a:off x="323528" y="5301208"/>
            <a:ext cx="8280920" cy="1556792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СЕГОДНЯ </a:t>
            </a:r>
            <a:r>
              <a:rPr lang="ru-RU" sz="2800" b="1" dirty="0" smtClean="0">
                <a:solidFill>
                  <a:srgbClr val="C00000"/>
                </a:solidFill>
              </a:rPr>
              <a:t>ТРЕБУЕМОМУ </a:t>
            </a:r>
            <a:r>
              <a:rPr lang="ru-RU" sz="2800" b="1" dirty="0">
                <a:solidFill>
                  <a:srgbClr val="C00000"/>
                </a:solidFill>
              </a:rPr>
              <a:t>УРОВНЮ КВАЛИФИКАЦИИ </a:t>
            </a:r>
            <a:r>
              <a:rPr lang="ru-RU" sz="2800" b="1" dirty="0" smtClean="0">
                <a:solidFill>
                  <a:srgbClr val="C00000"/>
                </a:solidFill>
              </a:rPr>
              <a:t>СООТВЕТСТВУЕТ МЕНЕЕ </a:t>
            </a:r>
            <a:r>
              <a:rPr lang="ru-RU" sz="4000" b="1" dirty="0" smtClean="0">
                <a:solidFill>
                  <a:srgbClr val="C00000"/>
                </a:solidFill>
              </a:rPr>
              <a:t>30%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>
                <a:solidFill>
                  <a:srgbClr val="C00000"/>
                </a:solidFill>
              </a:rPr>
              <a:t>РАБОТАЮЩИХ </a:t>
            </a:r>
            <a:r>
              <a:rPr lang="ru-RU" sz="2800" b="1" dirty="0" smtClean="0">
                <a:solidFill>
                  <a:srgbClr val="C00000"/>
                </a:solidFill>
              </a:rPr>
              <a:t>СПЕЦИАЛИСТОВ</a:t>
            </a:r>
            <a:r>
              <a:rPr lang="en-US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КУЗОВНОГО НАПРАВЛЕНИЯ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1547540" y="188640"/>
            <a:ext cx="759646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ДАННЫЕ  ПО КОЛИЧЕСТВУ СОТРУДНИКОВ</a:t>
            </a:r>
          </a:p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КУЗОВНОГО РЕМОНТА В ТЮМЕНИ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4200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Диаграмма 8"/>
          <p:cNvGraphicFramePr/>
          <p:nvPr/>
        </p:nvGraphicFramePr>
        <p:xfrm>
          <a:off x="1115616" y="980728"/>
          <a:ext cx="7560840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339752" y="5373216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50%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44008" y="4797152"/>
            <a:ext cx="864096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30%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948264" y="5877272"/>
            <a:ext cx="864096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5%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1547540" y="188640"/>
            <a:ext cx="759646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ОЖИДАЕМЫЕ ПОТЕРИ СОТРУДНИКОВ </a:t>
            </a:r>
          </a:p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КУЗОВНОГО РЕМОНТА В ТЮМЕНИ </a:t>
            </a:r>
          </a:p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НА 2025 ГОД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55576" y="5949280"/>
            <a:ext cx="7560840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alibri" pitchFamily="34" charset="0"/>
              </a:rPr>
              <a:t>В СВЯЗИ С НЕСПОСОБНОСТЬЮ ПЕРЕСТРОИТЬСЯ ПОД НОВЫЕ ФОРМАТЫ РАБОТЫ</a:t>
            </a:r>
            <a:endParaRPr lang="ru-RU" sz="2000" b="1" dirty="0">
              <a:latin typeface="Calibri" pitchFamily="34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971600" y="1268760"/>
          <a:ext cx="8172400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1547540" y="188640"/>
            <a:ext cx="759646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ПЕРСПЕКТИВА РОСТА ЧИСЛА СОТРУДНИКОВ </a:t>
            </a:r>
          </a:p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КУЗОВНОГО НАПРАВЛЕНИЯ В ТЮМЕНИ </a:t>
            </a:r>
          </a:p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НА 2025 ГОД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55576" y="5949280"/>
            <a:ext cx="7560840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alibri" pitchFamily="34" charset="0"/>
              </a:rPr>
              <a:t>С УЧЕТОМ ПОЛНОЙ ПЕРЕДАЧИ КУЗОВНОГО РЕМОНТА ДИЛЕРУ</a:t>
            </a:r>
            <a:endParaRPr lang="ru-RU" sz="2000" b="1" dirty="0">
              <a:latin typeface="Calibri" pitchFamily="34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755576" y="1412776"/>
          <a:ext cx="7776864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itle 3"/>
          <p:cNvSpPr txBox="1">
            <a:spLocks/>
          </p:cNvSpPr>
          <p:nvPr/>
        </p:nvSpPr>
        <p:spPr bwMode="auto">
          <a:xfrm>
            <a:off x="1187624" y="188640"/>
            <a:ext cx="795637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ПОТРЕБНОСТЬ СОТРУДНИКОВ КУЗОВНОГО НАПРАВЛЕНИЯ В ТЮМЕНИ НА 2025 ГОД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Диаграмма 8"/>
          <p:cNvGraphicFramePr/>
          <p:nvPr/>
        </p:nvGraphicFramePr>
        <p:xfrm>
          <a:off x="0" y="1412776"/>
          <a:ext cx="914400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1547540" y="188640"/>
            <a:ext cx="759646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ТЕКУЩИЙ НАБОР СТУДЕНТОВ ПО НАПРАВЛЕНИЯМ КУЗОВНОГО РЕМОНТА </a:t>
            </a:r>
          </a:p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В ТЮМЕНИ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Диаграмма 11"/>
          <p:cNvGraphicFramePr/>
          <p:nvPr/>
        </p:nvGraphicFramePr>
        <p:xfrm>
          <a:off x="827584" y="1484784"/>
          <a:ext cx="7776864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403648" y="6093296"/>
            <a:ext cx="2160240" cy="43204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alibri" pitchFamily="34" charset="0"/>
              </a:rPr>
              <a:t>КОНВЕРСИЯ = 30 %</a:t>
            </a:r>
            <a:endParaRPr lang="ru-RU" b="1" dirty="0"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6093296"/>
            <a:ext cx="2160240" cy="43204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alibri" pitchFamily="34" charset="0"/>
              </a:rPr>
              <a:t>КОНВЕРСИЯ = 70 %</a:t>
            </a:r>
            <a:endParaRPr lang="ru-RU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3"/>
          <p:cNvSpPr txBox="1">
            <a:spLocks/>
          </p:cNvSpPr>
          <p:nvPr/>
        </p:nvSpPr>
        <p:spPr bwMode="auto">
          <a:xfrm>
            <a:off x="1763564" y="188640"/>
            <a:ext cx="738043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НЕМНОГО О КОМПАНИИ «АВТОГРАД»  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2" name="Picture 2" descr="C:\Users\ipokryshkin\Pictures\Новая папка\249761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980728"/>
            <a:ext cx="6768752" cy="396044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1331640" y="5445224"/>
            <a:ext cx="6768752" cy="3600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alibri" pitchFamily="34" charset="0"/>
              </a:rPr>
              <a:t>25 ЛЕТ - ВОЗРАСТ КОМПАНИИ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331640" y="5877272"/>
            <a:ext cx="6768752" cy="3600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alibri" pitchFamily="34" charset="0"/>
              </a:rPr>
              <a:t>27% ДОЛЯ РЫНКА АВТОРИТЕЙЛА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331640" y="6309320"/>
            <a:ext cx="6768752" cy="3600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alibri" pitchFamily="34" charset="0"/>
              </a:rPr>
              <a:t>900 СОТРУДНИКОВ</a:t>
            </a:r>
          </a:p>
        </p:txBody>
      </p:sp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3"/>
          <p:cNvSpPr txBox="1">
            <a:spLocks/>
          </p:cNvSpPr>
          <p:nvPr/>
        </p:nvSpPr>
        <p:spPr bwMode="auto">
          <a:xfrm>
            <a:off x="1763564" y="188640"/>
            <a:ext cx="738043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ЕСТЬ О ЧЕМ ЗАДУМАТЬСЯ…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Picture 2" descr="C:\Users\ipokryshkin\Pictures\Шиномонтаж\Задумалс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124744"/>
            <a:ext cx="7380312" cy="49202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2282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itle 3"/>
          <p:cNvSpPr txBox="1">
            <a:spLocks/>
          </p:cNvSpPr>
          <p:nvPr/>
        </p:nvSpPr>
        <p:spPr bwMode="auto">
          <a:xfrm>
            <a:off x="1763564" y="0"/>
            <a:ext cx="7380436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СТРУКТУРА АВТОСЕРВИСА УКРУПНЁННО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3" name="Picture 2" descr="C:\Users\ipokryshkin\Pictures\1\servicmgmt.png"/>
          <p:cNvPicPr>
            <a:picLocks noChangeAspect="1" noChangeArrowheads="1"/>
          </p:cNvPicPr>
          <p:nvPr/>
        </p:nvPicPr>
        <p:blipFill>
          <a:blip r:embed="rId5" cstate="print"/>
          <a:srcRect l="50095" t="3544" r="17769" b="7864"/>
          <a:stretch>
            <a:fillRect/>
          </a:stretch>
        </p:blipFill>
        <p:spPr bwMode="auto">
          <a:xfrm>
            <a:off x="8172400" y="1268760"/>
            <a:ext cx="785542" cy="1155208"/>
          </a:xfrm>
          <a:prstGeom prst="rect">
            <a:avLst/>
          </a:prstGeom>
          <a:noFill/>
        </p:spPr>
      </p:pic>
      <p:pic>
        <p:nvPicPr>
          <p:cNvPr id="19" name="Picture 2" descr="C:\Users\ipokryshkin\Pictures\1\Автомеханик.jpg"/>
          <p:cNvPicPr>
            <a:picLocks noChangeAspect="1" noChangeArrowheads="1"/>
          </p:cNvPicPr>
          <p:nvPr/>
        </p:nvPicPr>
        <p:blipFill>
          <a:blip r:embed="rId6" cstate="print"/>
          <a:srcRect t="2953" r="46988"/>
          <a:stretch>
            <a:fillRect/>
          </a:stretch>
        </p:blipFill>
        <p:spPr bwMode="auto">
          <a:xfrm>
            <a:off x="4283968" y="1268760"/>
            <a:ext cx="1152128" cy="1152128"/>
          </a:xfrm>
          <a:prstGeom prst="rect">
            <a:avLst/>
          </a:prstGeom>
          <a:noFill/>
        </p:spPr>
      </p:pic>
      <p:pic>
        <p:nvPicPr>
          <p:cNvPr id="20" name="Picture 3" descr="C:\Users\ipokryshkin\Pictures\1\Автоэлектрик 1.jpg"/>
          <p:cNvPicPr>
            <a:picLocks noChangeAspect="1" noChangeArrowheads="1"/>
          </p:cNvPicPr>
          <p:nvPr/>
        </p:nvPicPr>
        <p:blipFill>
          <a:blip r:embed="rId7" cstate="print"/>
          <a:srcRect l="35294" r="8824"/>
          <a:stretch>
            <a:fillRect/>
          </a:stretch>
        </p:blipFill>
        <p:spPr bwMode="auto">
          <a:xfrm>
            <a:off x="5580112" y="1268760"/>
            <a:ext cx="995020" cy="1149576"/>
          </a:xfrm>
          <a:prstGeom prst="rect">
            <a:avLst/>
          </a:prstGeom>
          <a:noFill/>
        </p:spPr>
      </p:pic>
      <p:pic>
        <p:nvPicPr>
          <p:cNvPr id="1027" name="Picture 3" descr="C:\Users\ipokryshkin\Pictures\1\depositphotos_12630371-stock-photo-3d-business-man-showing-thumbs.jpg"/>
          <p:cNvPicPr>
            <a:picLocks noChangeAspect="1" noChangeArrowheads="1"/>
          </p:cNvPicPr>
          <p:nvPr/>
        </p:nvPicPr>
        <p:blipFill>
          <a:blip r:embed="rId8" cstate="print"/>
          <a:srcRect l="25000" r="25000"/>
          <a:stretch>
            <a:fillRect/>
          </a:stretch>
        </p:blipFill>
        <p:spPr bwMode="auto">
          <a:xfrm>
            <a:off x="827584" y="1268760"/>
            <a:ext cx="576064" cy="1152128"/>
          </a:xfrm>
          <a:prstGeom prst="rect">
            <a:avLst/>
          </a:prstGeom>
          <a:noFill/>
        </p:spPr>
      </p:pic>
      <p:pic>
        <p:nvPicPr>
          <p:cNvPr id="17" name="Picture 1" descr="C:\Users\ipokryshkin\Pictures\Свежие\abbf4748dce94ed85dadbc3801a507a0.jpg"/>
          <p:cNvPicPr>
            <a:picLocks noChangeAspect="1" noChangeArrowheads="1"/>
          </p:cNvPicPr>
          <p:nvPr/>
        </p:nvPicPr>
        <p:blipFill>
          <a:blip r:embed="rId9" cstate="print"/>
          <a:srcRect l="62630" t="12167" r="13517" b="25261"/>
          <a:stretch>
            <a:fillRect/>
          </a:stretch>
        </p:blipFill>
        <p:spPr bwMode="auto">
          <a:xfrm>
            <a:off x="1907704" y="1268760"/>
            <a:ext cx="960106" cy="1152128"/>
          </a:xfrm>
          <a:prstGeom prst="rect">
            <a:avLst/>
          </a:prstGeom>
          <a:noFill/>
        </p:spPr>
      </p:pic>
      <p:pic>
        <p:nvPicPr>
          <p:cNvPr id="1028" name="Picture 4" descr="C:\Users\ipokryshkin\Pictures\1\iHW5ZVOIB.jpg"/>
          <p:cNvPicPr>
            <a:picLocks noChangeAspect="1" noChangeArrowheads="1"/>
          </p:cNvPicPr>
          <p:nvPr/>
        </p:nvPicPr>
        <p:blipFill>
          <a:blip r:embed="rId10" cstate="print"/>
          <a:srcRect l="18421" r="18421"/>
          <a:stretch>
            <a:fillRect/>
          </a:stretch>
        </p:blipFill>
        <p:spPr bwMode="auto">
          <a:xfrm>
            <a:off x="6732240" y="1268760"/>
            <a:ext cx="1292866" cy="1152128"/>
          </a:xfrm>
          <a:prstGeom prst="rect">
            <a:avLst/>
          </a:prstGeom>
          <a:noFill/>
        </p:spPr>
      </p:pic>
      <p:pic>
        <p:nvPicPr>
          <p:cNvPr id="1029" name="Picture 5" descr="F:\На работу фото\maxresdefault.jpg"/>
          <p:cNvPicPr>
            <a:picLocks noChangeAspect="1" noChangeArrowheads="1"/>
          </p:cNvPicPr>
          <p:nvPr/>
        </p:nvPicPr>
        <p:blipFill>
          <a:blip r:embed="rId11" cstate="print"/>
          <a:srcRect l="46154" r="10256" b="17949"/>
          <a:stretch>
            <a:fillRect/>
          </a:stretch>
        </p:blipFill>
        <p:spPr bwMode="auto">
          <a:xfrm>
            <a:off x="3059832" y="1268760"/>
            <a:ext cx="1080120" cy="1143656"/>
          </a:xfrm>
          <a:prstGeom prst="rect">
            <a:avLst/>
          </a:prstGeom>
          <a:noFill/>
        </p:spPr>
      </p:pic>
      <p:sp>
        <p:nvSpPr>
          <p:cNvPr id="25" name="Стрелка вправо 24"/>
          <p:cNvSpPr/>
          <p:nvPr/>
        </p:nvSpPr>
        <p:spPr>
          <a:xfrm>
            <a:off x="1475656" y="1628800"/>
            <a:ext cx="288032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907704" y="908720"/>
            <a:ext cx="7056784" cy="3240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 100 % УСЛУГИ</a:t>
            </a:r>
            <a:endParaRPr lang="ru-RU" sz="1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Стрелка вниз 27"/>
          <p:cNvSpPr/>
          <p:nvPr/>
        </p:nvSpPr>
        <p:spPr>
          <a:xfrm>
            <a:off x="2195736" y="2492896"/>
            <a:ext cx="288032" cy="21602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971600" y="2780928"/>
            <a:ext cx="2160240" cy="201622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latin typeface="Arial" pitchFamily="34" charset="0"/>
                <a:cs typeface="Arial" pitchFamily="34" charset="0"/>
              </a:rPr>
              <a:t>МАСТЕР – ПРИЁМЩИК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Знание технологии ремонта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ассортимента запасных частей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Знание коммуникаций с клиентом (продавец)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4. Умение сформировать цену товара и услуги</a:t>
            </a:r>
          </a:p>
          <a:p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ВЫПУСКНИК ВУЗа</a:t>
            </a:r>
          </a:p>
        </p:txBody>
      </p:sp>
      <p:sp>
        <p:nvSpPr>
          <p:cNvPr id="38" name="Стрелка вниз 37"/>
          <p:cNvSpPr/>
          <p:nvPr/>
        </p:nvSpPr>
        <p:spPr>
          <a:xfrm>
            <a:off x="3419872" y="2492896"/>
            <a:ext cx="288032" cy="230425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971600" y="4869160"/>
            <a:ext cx="2736304" cy="151216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latin typeface="Arial" pitchFamily="34" charset="0"/>
                <a:cs typeface="Arial" pitchFamily="34" charset="0"/>
              </a:rPr>
              <a:t>МАСТЕР ЦЕХА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Знание технологии ремонта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принципов загрузки ремонтной зоны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Знание принципов управления людьми</a:t>
            </a:r>
          </a:p>
          <a:p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ВЫПУСКНИК ВУЗа</a:t>
            </a:r>
            <a:endParaRPr lang="ru-RU" sz="1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Стрелка вниз 39"/>
          <p:cNvSpPr/>
          <p:nvPr/>
        </p:nvSpPr>
        <p:spPr>
          <a:xfrm>
            <a:off x="4716016" y="2492896"/>
            <a:ext cx="288032" cy="21602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3779912" y="2780928"/>
            <a:ext cx="2088232" cy="201622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latin typeface="Arial" pitchFamily="34" charset="0"/>
                <a:cs typeface="Arial" pitchFamily="34" charset="0"/>
              </a:rPr>
              <a:t>АВТОМЕХАНИК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Знание технологии ремонта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устройства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Умение выполнять весь спектр ремонтных и профилактических работ</a:t>
            </a:r>
          </a:p>
          <a:p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ВЫПУСКНИК </a:t>
            </a:r>
            <a:r>
              <a:rPr lang="ru-RU" sz="12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ССУЗа</a:t>
            </a:r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/ ВУЗа</a:t>
            </a:r>
          </a:p>
        </p:txBody>
      </p:sp>
      <p:sp>
        <p:nvSpPr>
          <p:cNvPr id="42" name="Стрелка вниз 41"/>
          <p:cNvSpPr/>
          <p:nvPr/>
        </p:nvSpPr>
        <p:spPr>
          <a:xfrm>
            <a:off x="5940152" y="2492896"/>
            <a:ext cx="288032" cy="230425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779912" y="4869160"/>
            <a:ext cx="2520280" cy="19888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latin typeface="Arial" pitchFamily="34" charset="0"/>
                <a:cs typeface="Arial" pitchFamily="34" charset="0"/>
              </a:rPr>
              <a:t>ДИАГНОСТ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Знание технологии ремонта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устройства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Знание электротехники и электроники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4. Умение выявлять сложные причинно-следственные связи</a:t>
            </a:r>
          </a:p>
          <a:p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ВЫПУСКНИК ВУЗа / </a:t>
            </a:r>
            <a:r>
              <a:rPr lang="ru-RU" sz="12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ССУЗа</a:t>
            </a:r>
            <a:endParaRPr lang="ru-RU" sz="1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Стрелка вниз 43"/>
          <p:cNvSpPr/>
          <p:nvPr/>
        </p:nvSpPr>
        <p:spPr>
          <a:xfrm>
            <a:off x="7236296" y="2492896"/>
            <a:ext cx="288032" cy="21602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6300192" y="2780928"/>
            <a:ext cx="2016224" cy="201622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latin typeface="Arial" pitchFamily="34" charset="0"/>
                <a:cs typeface="Arial" pitchFamily="34" charset="0"/>
              </a:rPr>
              <a:t>ЛОГИСТ ОЗЧ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Знание технологии ремонта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ассортимента запасных частей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Знание склада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4. Умение </a:t>
            </a:r>
            <a:r>
              <a:rPr lang="ru-RU" sz="1200" b="1" dirty="0" err="1" smtClean="0">
                <a:latin typeface="Arial" pitchFamily="34" charset="0"/>
                <a:cs typeface="Arial" pitchFamily="34" charset="0"/>
              </a:rPr>
              <a:t>коммуницировать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с поставщиками ЗЧ</a:t>
            </a:r>
          </a:p>
          <a:p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ВЫПУСКНИК ВУЗа</a:t>
            </a:r>
          </a:p>
        </p:txBody>
      </p:sp>
      <p:sp>
        <p:nvSpPr>
          <p:cNvPr id="46" name="Стрелка вниз 45"/>
          <p:cNvSpPr/>
          <p:nvPr/>
        </p:nvSpPr>
        <p:spPr>
          <a:xfrm>
            <a:off x="8460432" y="2492896"/>
            <a:ext cx="288032" cy="230425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6372200" y="4869160"/>
            <a:ext cx="2592288" cy="19888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latin typeface="Arial" pitchFamily="34" charset="0"/>
                <a:cs typeface="Arial" pitchFamily="34" charset="0"/>
              </a:rPr>
              <a:t>РУКОВОДИТЕЛЬ СТО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Знания в области управления персоналом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маркетинга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Знание принципов управления СТО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4. Знание финансов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5. Умение управлять ключевыми показателями СТО</a:t>
            </a:r>
          </a:p>
          <a:p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ВЫПУСКНИК ВУЗа</a:t>
            </a:r>
            <a:endParaRPr lang="ru-RU" sz="1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82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ipokryshkin\Pictures\1\servicmgmt.png"/>
          <p:cNvPicPr>
            <a:picLocks noChangeAspect="1" noChangeArrowheads="1"/>
          </p:cNvPicPr>
          <p:nvPr/>
        </p:nvPicPr>
        <p:blipFill>
          <a:blip r:embed="rId5" cstate="print"/>
          <a:srcRect l="50095" t="3544" r="17769" b="7864"/>
          <a:stretch>
            <a:fillRect/>
          </a:stretch>
        </p:blipFill>
        <p:spPr bwMode="auto">
          <a:xfrm>
            <a:off x="8172400" y="1268760"/>
            <a:ext cx="785542" cy="1155208"/>
          </a:xfrm>
          <a:prstGeom prst="rect">
            <a:avLst/>
          </a:prstGeom>
          <a:noFill/>
        </p:spPr>
      </p:pic>
      <p:pic>
        <p:nvPicPr>
          <p:cNvPr id="19" name="Picture 2" descr="C:\Users\ipokryshkin\Pictures\1\Автомеханик.jpg"/>
          <p:cNvPicPr>
            <a:picLocks noChangeAspect="1" noChangeArrowheads="1"/>
          </p:cNvPicPr>
          <p:nvPr/>
        </p:nvPicPr>
        <p:blipFill>
          <a:blip r:embed="rId6" cstate="print"/>
          <a:srcRect t="2953" r="46988"/>
          <a:stretch>
            <a:fillRect/>
          </a:stretch>
        </p:blipFill>
        <p:spPr bwMode="auto">
          <a:xfrm>
            <a:off x="4283968" y="1268760"/>
            <a:ext cx="1152128" cy="1152128"/>
          </a:xfrm>
          <a:prstGeom prst="rect">
            <a:avLst/>
          </a:prstGeom>
          <a:noFill/>
        </p:spPr>
      </p:pic>
      <p:pic>
        <p:nvPicPr>
          <p:cNvPr id="20" name="Picture 3" descr="C:\Users\ipokryshkin\Pictures\1\Автоэлектрик 1.jpg"/>
          <p:cNvPicPr>
            <a:picLocks noChangeAspect="1" noChangeArrowheads="1"/>
          </p:cNvPicPr>
          <p:nvPr/>
        </p:nvPicPr>
        <p:blipFill>
          <a:blip r:embed="rId7" cstate="print"/>
          <a:srcRect l="35294" r="8824"/>
          <a:stretch>
            <a:fillRect/>
          </a:stretch>
        </p:blipFill>
        <p:spPr bwMode="auto">
          <a:xfrm>
            <a:off x="5580112" y="1268760"/>
            <a:ext cx="995020" cy="1149576"/>
          </a:xfrm>
          <a:prstGeom prst="rect">
            <a:avLst/>
          </a:prstGeom>
          <a:noFill/>
        </p:spPr>
      </p:pic>
      <p:pic>
        <p:nvPicPr>
          <p:cNvPr id="1027" name="Picture 3" descr="C:\Users\ipokryshkin\Pictures\1\depositphotos_12630371-stock-photo-3d-business-man-showing-thumbs.jpg"/>
          <p:cNvPicPr>
            <a:picLocks noChangeAspect="1" noChangeArrowheads="1"/>
          </p:cNvPicPr>
          <p:nvPr/>
        </p:nvPicPr>
        <p:blipFill>
          <a:blip r:embed="rId8" cstate="print"/>
          <a:srcRect l="25000" r="25000"/>
          <a:stretch>
            <a:fillRect/>
          </a:stretch>
        </p:blipFill>
        <p:spPr bwMode="auto">
          <a:xfrm>
            <a:off x="827584" y="1268760"/>
            <a:ext cx="576064" cy="1152128"/>
          </a:xfrm>
          <a:prstGeom prst="rect">
            <a:avLst/>
          </a:prstGeom>
          <a:noFill/>
        </p:spPr>
      </p:pic>
      <p:pic>
        <p:nvPicPr>
          <p:cNvPr id="17" name="Picture 1" descr="C:\Users\ipokryshkin\Pictures\Свежие\abbf4748dce94ed85dadbc3801a507a0.jpg"/>
          <p:cNvPicPr>
            <a:picLocks noChangeAspect="1" noChangeArrowheads="1"/>
          </p:cNvPicPr>
          <p:nvPr/>
        </p:nvPicPr>
        <p:blipFill>
          <a:blip r:embed="rId9" cstate="print"/>
          <a:srcRect l="62630" t="12167" r="13517" b="25261"/>
          <a:stretch>
            <a:fillRect/>
          </a:stretch>
        </p:blipFill>
        <p:spPr bwMode="auto">
          <a:xfrm>
            <a:off x="1907704" y="1268760"/>
            <a:ext cx="960106" cy="1152128"/>
          </a:xfrm>
          <a:prstGeom prst="rect">
            <a:avLst/>
          </a:prstGeom>
          <a:noFill/>
        </p:spPr>
      </p:pic>
      <p:pic>
        <p:nvPicPr>
          <p:cNvPr id="1028" name="Picture 4" descr="C:\Users\ipokryshkin\Pictures\1\iHW5ZVOIB.jpg"/>
          <p:cNvPicPr>
            <a:picLocks noChangeAspect="1" noChangeArrowheads="1"/>
          </p:cNvPicPr>
          <p:nvPr/>
        </p:nvPicPr>
        <p:blipFill>
          <a:blip r:embed="rId10" cstate="print"/>
          <a:srcRect l="18421" r="18421"/>
          <a:stretch>
            <a:fillRect/>
          </a:stretch>
        </p:blipFill>
        <p:spPr bwMode="auto">
          <a:xfrm>
            <a:off x="6732240" y="1268760"/>
            <a:ext cx="1292866" cy="1152128"/>
          </a:xfrm>
          <a:prstGeom prst="rect">
            <a:avLst/>
          </a:prstGeom>
          <a:noFill/>
        </p:spPr>
      </p:pic>
      <p:pic>
        <p:nvPicPr>
          <p:cNvPr id="1029" name="Picture 5" descr="F:\На работу фото\maxresdefault.jpg"/>
          <p:cNvPicPr>
            <a:picLocks noChangeAspect="1" noChangeArrowheads="1"/>
          </p:cNvPicPr>
          <p:nvPr/>
        </p:nvPicPr>
        <p:blipFill>
          <a:blip r:embed="rId11" cstate="print"/>
          <a:srcRect l="46154" r="10256" b="17949"/>
          <a:stretch>
            <a:fillRect/>
          </a:stretch>
        </p:blipFill>
        <p:spPr bwMode="auto">
          <a:xfrm>
            <a:off x="3059832" y="1268760"/>
            <a:ext cx="1080120" cy="1143656"/>
          </a:xfrm>
          <a:prstGeom prst="rect">
            <a:avLst/>
          </a:prstGeom>
          <a:noFill/>
        </p:spPr>
      </p:pic>
      <p:sp>
        <p:nvSpPr>
          <p:cNvPr id="25" name="Стрелка вправо 24"/>
          <p:cNvSpPr/>
          <p:nvPr/>
        </p:nvSpPr>
        <p:spPr>
          <a:xfrm>
            <a:off x="1475656" y="1628800"/>
            <a:ext cx="288032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907704" y="908720"/>
            <a:ext cx="7056784" cy="3240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 100 % УСЛУГИ</a:t>
            </a:r>
            <a:endParaRPr lang="ru-RU" sz="1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Стрелка вниз 27"/>
          <p:cNvSpPr/>
          <p:nvPr/>
        </p:nvSpPr>
        <p:spPr>
          <a:xfrm>
            <a:off x="2195736" y="2492896"/>
            <a:ext cx="288032" cy="21602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971600" y="2780928"/>
            <a:ext cx="2160240" cy="201622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latin typeface="Arial" pitchFamily="34" charset="0"/>
                <a:cs typeface="Arial" pitchFamily="34" charset="0"/>
              </a:rPr>
              <a:t>МАСТЕР – ПРИЁМЩИК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Знание технологии ремонта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ассортимента запасных частей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Знание коммуникаций с клиентом (продавец)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4. Умение сформировать цену товара и услуги</a:t>
            </a:r>
          </a:p>
          <a:p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ВЫПУСКНИК ВУЗа</a:t>
            </a:r>
          </a:p>
        </p:txBody>
      </p:sp>
      <p:sp>
        <p:nvSpPr>
          <p:cNvPr id="38" name="Стрелка вниз 37"/>
          <p:cNvSpPr/>
          <p:nvPr/>
        </p:nvSpPr>
        <p:spPr>
          <a:xfrm>
            <a:off x="3419872" y="2492896"/>
            <a:ext cx="288032" cy="230425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971600" y="4869160"/>
            <a:ext cx="2736304" cy="151216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latin typeface="Arial" pitchFamily="34" charset="0"/>
                <a:cs typeface="Arial" pitchFamily="34" charset="0"/>
              </a:rPr>
              <a:t>МАСТЕР ЦЕХА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Знание технологии ремонта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принципов загрузки ремонтной зоны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Знание принципов управления людьми</a:t>
            </a:r>
          </a:p>
          <a:p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ВЫПУСКНИК ВУЗа</a:t>
            </a:r>
            <a:endParaRPr lang="ru-RU" sz="1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Стрелка вниз 39"/>
          <p:cNvSpPr/>
          <p:nvPr/>
        </p:nvSpPr>
        <p:spPr>
          <a:xfrm>
            <a:off x="4716016" y="2492896"/>
            <a:ext cx="288032" cy="21602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3779912" y="2780928"/>
            <a:ext cx="2088232" cy="201622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latin typeface="Arial" pitchFamily="34" charset="0"/>
                <a:cs typeface="Arial" pitchFamily="34" charset="0"/>
              </a:rPr>
              <a:t>АВТОМЕХАНИК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Знание технологии ремонта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устройства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Умение выполнять весь спектр ремонтных и профилактических работ</a:t>
            </a:r>
          </a:p>
          <a:p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ВЫПУСКНИК </a:t>
            </a:r>
            <a:r>
              <a:rPr lang="ru-RU" sz="12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ССУЗа</a:t>
            </a:r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/ ВУЗа</a:t>
            </a:r>
          </a:p>
        </p:txBody>
      </p:sp>
      <p:sp>
        <p:nvSpPr>
          <p:cNvPr id="42" name="Стрелка вниз 41"/>
          <p:cNvSpPr/>
          <p:nvPr/>
        </p:nvSpPr>
        <p:spPr>
          <a:xfrm>
            <a:off x="5940152" y="2492896"/>
            <a:ext cx="288032" cy="230425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779912" y="4869160"/>
            <a:ext cx="2520280" cy="19888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latin typeface="Arial" pitchFamily="34" charset="0"/>
                <a:cs typeface="Arial" pitchFamily="34" charset="0"/>
              </a:rPr>
              <a:t>ДИАГНОСТ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Знание технологии ремонта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устройства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Знание электротехники и электроники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4. Умение выявлять сложные причинно-следственные связи</a:t>
            </a:r>
          </a:p>
          <a:p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ВЫПУСКНИК ВУЗа / </a:t>
            </a:r>
            <a:r>
              <a:rPr lang="ru-RU" sz="12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ССУЗа</a:t>
            </a:r>
            <a:endParaRPr lang="ru-RU" sz="1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Стрелка вниз 43"/>
          <p:cNvSpPr/>
          <p:nvPr/>
        </p:nvSpPr>
        <p:spPr>
          <a:xfrm>
            <a:off x="7236296" y="2492896"/>
            <a:ext cx="288032" cy="21602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6300192" y="2780928"/>
            <a:ext cx="2016224" cy="201622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latin typeface="Arial" pitchFamily="34" charset="0"/>
                <a:cs typeface="Arial" pitchFamily="34" charset="0"/>
              </a:rPr>
              <a:t>ЛОГИСТ ОЗЧ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Знание технологии ремонта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ассортимента запасных частей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Знание склада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4. Умение </a:t>
            </a:r>
            <a:r>
              <a:rPr lang="ru-RU" sz="1200" b="1" dirty="0" err="1" smtClean="0">
                <a:latin typeface="Arial" pitchFamily="34" charset="0"/>
                <a:cs typeface="Arial" pitchFamily="34" charset="0"/>
              </a:rPr>
              <a:t>коммуницировать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с поставщиками ЗЧ</a:t>
            </a:r>
          </a:p>
          <a:p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ВЫПУСКНИК ВУЗа</a:t>
            </a:r>
          </a:p>
        </p:txBody>
      </p:sp>
      <p:sp>
        <p:nvSpPr>
          <p:cNvPr id="46" name="Стрелка вниз 45"/>
          <p:cNvSpPr/>
          <p:nvPr/>
        </p:nvSpPr>
        <p:spPr>
          <a:xfrm>
            <a:off x="8460432" y="2492896"/>
            <a:ext cx="288032" cy="230425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6372200" y="4869160"/>
            <a:ext cx="2592288" cy="19888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latin typeface="Arial" pitchFamily="34" charset="0"/>
                <a:cs typeface="Arial" pitchFamily="34" charset="0"/>
              </a:rPr>
              <a:t>РУКОВОДИТЕЛЬ СТО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Знания в области управления персоналом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маркетинга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Знание принципов управления СТО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4. Знание финансов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5. Умение управлять ключевыми показателями СТО</a:t>
            </a:r>
          </a:p>
          <a:p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ВЫПУСКНИК ВУЗа</a:t>
            </a:r>
            <a:endParaRPr lang="ru-RU" sz="1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 bwMode="auto">
          <a:xfrm>
            <a:off x="1763564" y="0"/>
            <a:ext cx="7380436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2025 – 2030 года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82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2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ipokryshkin\Pictures\1\depositphotos_12630371-stock-photo-3d-business-man-showing-thumbs.jpg"/>
          <p:cNvPicPr>
            <a:picLocks noChangeAspect="1" noChangeArrowheads="1"/>
          </p:cNvPicPr>
          <p:nvPr/>
        </p:nvPicPr>
        <p:blipFill>
          <a:blip r:embed="rId5" cstate="print"/>
          <a:srcRect l="25000" r="25000"/>
          <a:stretch>
            <a:fillRect/>
          </a:stretch>
        </p:blipFill>
        <p:spPr bwMode="auto">
          <a:xfrm>
            <a:off x="827584" y="1268760"/>
            <a:ext cx="576064" cy="1152128"/>
          </a:xfrm>
          <a:prstGeom prst="rect">
            <a:avLst/>
          </a:prstGeom>
          <a:noFill/>
        </p:spPr>
      </p:pic>
      <p:sp>
        <p:nvSpPr>
          <p:cNvPr id="25" name="Стрелка вправо 24"/>
          <p:cNvSpPr/>
          <p:nvPr/>
        </p:nvSpPr>
        <p:spPr>
          <a:xfrm>
            <a:off x="1475656" y="1628800"/>
            <a:ext cx="288032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907704" y="908720"/>
            <a:ext cx="7056784" cy="3240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 100 % УСЛУГИ</a:t>
            </a:r>
            <a:endParaRPr lang="ru-RU" sz="1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3" descr="C:\Users\ipokryshkin\Pictures\1\Image-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1268760"/>
            <a:ext cx="1547920" cy="1159908"/>
          </a:xfrm>
          <a:prstGeom prst="rect">
            <a:avLst/>
          </a:prstGeom>
          <a:noFill/>
        </p:spPr>
      </p:pic>
      <p:sp>
        <p:nvSpPr>
          <p:cNvPr id="31" name="Стрелка вниз 30"/>
          <p:cNvSpPr/>
          <p:nvPr/>
        </p:nvSpPr>
        <p:spPr>
          <a:xfrm>
            <a:off x="4788024" y="2492896"/>
            <a:ext cx="288032" cy="50405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635896" y="3068960"/>
            <a:ext cx="2592288" cy="331236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СУПЕРСПЕЦИАЛИСТ</a:t>
            </a:r>
          </a:p>
          <a:p>
            <a:pPr algn="ctr"/>
            <a:endParaRPr lang="ru-RU" sz="1200" b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Знание технологии ремонта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устройства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Знание электротехники и электроники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4. Умение выполнять весь спектр ремонтных и профилактических работ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5. Умение выявлять сложные причинно-следственные связи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6. Знание ассортимента запасных частей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7. Знание коммуникаций с клиентом. Продажи.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051720" y="1268760"/>
            <a:ext cx="1872208" cy="1152128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ПРОГРАММНЫЙ ПРОДУКТ</a:t>
            </a:r>
            <a:endParaRPr lang="ru-RU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Picture 2" descr="C:\Users\ipokryshkin\Pictures\1\servicmgmt.png"/>
          <p:cNvPicPr>
            <a:picLocks noChangeAspect="1" noChangeArrowheads="1"/>
          </p:cNvPicPr>
          <p:nvPr/>
        </p:nvPicPr>
        <p:blipFill>
          <a:blip r:embed="rId7" cstate="print"/>
          <a:srcRect l="50095" t="3544" r="17769" b="7864"/>
          <a:stretch>
            <a:fillRect/>
          </a:stretch>
        </p:blipFill>
        <p:spPr bwMode="auto">
          <a:xfrm>
            <a:off x="8172400" y="1268760"/>
            <a:ext cx="785542" cy="1155208"/>
          </a:xfrm>
          <a:prstGeom prst="rect">
            <a:avLst/>
          </a:prstGeom>
          <a:noFill/>
        </p:spPr>
      </p:pic>
      <p:sp>
        <p:nvSpPr>
          <p:cNvPr id="35" name="Стрелка вниз 34"/>
          <p:cNvSpPr/>
          <p:nvPr/>
        </p:nvSpPr>
        <p:spPr>
          <a:xfrm>
            <a:off x="8460432" y="2492896"/>
            <a:ext cx="288032" cy="230425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6372200" y="4869160"/>
            <a:ext cx="2592288" cy="19888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latin typeface="Arial" pitchFamily="34" charset="0"/>
                <a:cs typeface="Arial" pitchFamily="34" charset="0"/>
              </a:rPr>
              <a:t>РУКОВОДИТЕЛЬ СТО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Знания в области управления персоналом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маркетинга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Знание принципов управления СТО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4. Знание финансов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5. Умение управлять ключевыми показателями СТО</a:t>
            </a:r>
          </a:p>
          <a:p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ВЫПУСКНИК ВУЗа</a:t>
            </a:r>
            <a:endParaRPr lang="ru-RU" sz="1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2771800" y="2492896"/>
            <a:ext cx="288032" cy="50405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971600" y="3068960"/>
            <a:ext cx="2592288" cy="23042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Все контакты с клиентом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Запись на сервис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Управление загрузкой ремзоны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4. Управление загрузкой приёмки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5. Расчет стоимости продукта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6. Логистика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7. Управление складом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8. Коммуникации между сотрудниками и подразделениями</a:t>
            </a:r>
          </a:p>
        </p:txBody>
      </p:sp>
      <p:sp>
        <p:nvSpPr>
          <p:cNvPr id="20" name="Title 3"/>
          <p:cNvSpPr txBox="1">
            <a:spLocks/>
          </p:cNvSpPr>
          <p:nvPr/>
        </p:nvSpPr>
        <p:spPr bwMode="auto">
          <a:xfrm>
            <a:off x="1763564" y="0"/>
            <a:ext cx="7380436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2025 – 2030 года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82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1" grpId="0" animBg="1"/>
      <p:bldP spid="32" grpId="0" animBg="1"/>
      <p:bldP spid="33" grpId="0" animBg="1"/>
      <p:bldP spid="33" grpId="1" animBg="1"/>
      <p:bldP spid="35" grpId="0" animBg="1"/>
      <p:bldP spid="36" grpId="0" animBg="1"/>
      <p:bldP spid="17" grpId="0" animBg="1"/>
      <p:bldP spid="17" grpId="1" animBg="1"/>
      <p:bldP spid="19" grpId="0" animBg="1"/>
      <p:bldP spid="19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Стрелка вниз 30"/>
          <p:cNvSpPr/>
          <p:nvPr/>
        </p:nvSpPr>
        <p:spPr>
          <a:xfrm>
            <a:off x="6372200" y="2420888"/>
            <a:ext cx="288032" cy="50405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Picture 3" descr="C:\Users\ipokryshkin\Pictures\1\Image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1196752"/>
            <a:ext cx="1547920" cy="1159908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5220072" y="2996952"/>
            <a:ext cx="2592288" cy="331236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СУПЕРСПЕЦИАЛИСТ</a:t>
            </a:r>
          </a:p>
          <a:p>
            <a:pPr algn="ctr"/>
            <a:endParaRPr lang="ru-RU" sz="1200" b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Знание технологии ремонта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устройства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Знание электротехники и электроники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4. Умение выполнять весь спектр ремонтных и профилактических работ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5. Умение выявлять сложные причинно-следственные связи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6. Знание ассортимента запасных частей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7. Знание коммуникаций с клиентом. Продажи.</a:t>
            </a:r>
          </a:p>
        </p:txBody>
      </p:sp>
      <p:sp>
        <p:nvSpPr>
          <p:cNvPr id="23" name="Title 3"/>
          <p:cNvSpPr txBox="1">
            <a:spLocks/>
          </p:cNvSpPr>
          <p:nvPr/>
        </p:nvSpPr>
        <p:spPr bwMode="auto">
          <a:xfrm>
            <a:off x="1763564" y="0"/>
            <a:ext cx="7380436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СРАВНЕНИЕ НАБОРА КОМПЕТЕНЦИЙ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20" name="Picture 2" descr="C:\Users\ipokryshkin\Pictures\1\Автомеханик.jpg"/>
          <p:cNvPicPr>
            <a:picLocks noChangeAspect="1" noChangeArrowheads="1"/>
          </p:cNvPicPr>
          <p:nvPr/>
        </p:nvPicPr>
        <p:blipFill>
          <a:blip r:embed="rId6" cstate="print"/>
          <a:srcRect t="2953" r="46988"/>
          <a:stretch>
            <a:fillRect/>
          </a:stretch>
        </p:blipFill>
        <p:spPr bwMode="auto">
          <a:xfrm>
            <a:off x="2483768" y="1196752"/>
            <a:ext cx="1152128" cy="1152128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1979712" y="2996952"/>
            <a:ext cx="2088232" cy="21602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latin typeface="Arial" pitchFamily="34" charset="0"/>
                <a:cs typeface="Arial" pitchFamily="34" charset="0"/>
              </a:rPr>
              <a:t>АВТОМЕХАНИК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Знание технологии ремонта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устройства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Умение выполнять весь спектр ремонтных и профилактических работ</a:t>
            </a:r>
          </a:p>
          <a:p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ВЫПУСКНИК </a:t>
            </a:r>
            <a:r>
              <a:rPr lang="ru-RU" sz="12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ССУЗа</a:t>
            </a:r>
            <a:r>
              <a:rPr lang="ru-RU" sz="1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/ ВУЗа</a:t>
            </a:r>
          </a:p>
        </p:txBody>
      </p:sp>
      <p:sp>
        <p:nvSpPr>
          <p:cNvPr id="26" name="Стрелка вниз 25"/>
          <p:cNvSpPr/>
          <p:nvPr/>
        </p:nvSpPr>
        <p:spPr>
          <a:xfrm>
            <a:off x="2915816" y="2420888"/>
            <a:ext cx="288032" cy="50405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ipokryshkin\Pictures\1\Весы.jpg"/>
          <p:cNvPicPr>
            <a:picLocks noChangeAspect="1" noChangeArrowheads="1"/>
          </p:cNvPicPr>
          <p:nvPr/>
        </p:nvPicPr>
        <p:blipFill>
          <a:blip r:embed="rId7" cstate="print"/>
          <a:srcRect l="4736" t="6131" r="5286" b="8040"/>
          <a:stretch>
            <a:fillRect/>
          </a:stretch>
        </p:blipFill>
        <p:spPr bwMode="auto">
          <a:xfrm>
            <a:off x="3995936" y="1268760"/>
            <a:ext cx="1368152" cy="10081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2282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ipokryshkin\Pictures\1\Шапка студента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268760"/>
            <a:ext cx="2232248" cy="1395155"/>
          </a:xfrm>
          <a:prstGeom prst="rect">
            <a:avLst/>
          </a:prstGeom>
          <a:noFill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23" descr="набор элементы_curv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Стрелка вниз 30"/>
          <p:cNvSpPr/>
          <p:nvPr/>
        </p:nvSpPr>
        <p:spPr>
          <a:xfrm>
            <a:off x="2699792" y="2564904"/>
            <a:ext cx="288032" cy="50405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355976" y="2708920"/>
            <a:ext cx="7200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</a:t>
            </a:r>
            <a:endParaRPr lang="ru-RU" sz="6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ipokryshkin\Pictures\1\Рубль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2636912"/>
            <a:ext cx="1102682" cy="1231283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355976" y="1484784"/>
            <a:ext cx="7920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</a:t>
            </a:r>
            <a:endParaRPr lang="ru-RU" sz="6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88224" y="1484784"/>
            <a:ext cx="7920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6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88224" y="2708920"/>
            <a:ext cx="7920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6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3" descr="C:\Users\ipokryshkin\Pictures\1\Image-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1720" y="1340768"/>
            <a:ext cx="1547920" cy="1159908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1547664" y="3140968"/>
            <a:ext cx="2592288" cy="331236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СУПЕРСПЕЦИАЛИСТ</a:t>
            </a:r>
          </a:p>
          <a:p>
            <a:pPr algn="ctr"/>
            <a:endParaRPr lang="ru-RU" sz="1200" b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1. Знание технологии ремонта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2. Знание устройства автомобиля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3. Знание электротехники и электроники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4. Умение выполнять весь спектр ремонтных и профилактических работ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5. Умение выявлять сложные причинно-следственные связи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6. Знание ассортимента запасных частей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7. Знание коммуникаций с клиентом. Продажи.</a:t>
            </a:r>
          </a:p>
        </p:txBody>
      </p:sp>
      <p:sp>
        <p:nvSpPr>
          <p:cNvPr id="23" name="Title 3"/>
          <p:cNvSpPr txBox="1">
            <a:spLocks/>
          </p:cNvSpPr>
          <p:nvPr/>
        </p:nvSpPr>
        <p:spPr bwMode="auto">
          <a:xfrm>
            <a:off x="1763564" y="0"/>
            <a:ext cx="7380436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ДВА ВОПРОСА…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82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2" grpId="0"/>
      <p:bldP spid="13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3"/>
          <p:cNvSpPr txBox="1">
            <a:spLocks/>
          </p:cNvSpPr>
          <p:nvPr/>
        </p:nvSpPr>
        <p:spPr bwMode="auto">
          <a:xfrm>
            <a:off x="1763564" y="188640"/>
            <a:ext cx="738043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НОВЫЙ ФОРМАТ КОМПЕТЕНЦИЙ УЖЕ В РАБОТЕ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07704" y="6425952"/>
            <a:ext cx="5400600" cy="43204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ДЕЙСТВУЮЩАЯ КОНЦЕПЦИЯ ВОЛЬВО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ipokryshkin\Pictures\1\Image-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1124744"/>
            <a:ext cx="4704523" cy="3528392"/>
          </a:xfrm>
          <a:prstGeom prst="rect">
            <a:avLst/>
          </a:prstGeom>
          <a:noFill/>
        </p:spPr>
      </p:pic>
      <p:pic>
        <p:nvPicPr>
          <p:cNvPr id="2051" name="Picture 3" descr="C:\Users\ipokryshkin\Pictures\1\Image-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924944"/>
            <a:ext cx="4644008" cy="34799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3"/>
          <p:cNvSpPr txBox="1">
            <a:spLocks/>
          </p:cNvSpPr>
          <p:nvPr/>
        </p:nvSpPr>
        <p:spPr bwMode="auto">
          <a:xfrm>
            <a:off x="1763564" y="188640"/>
            <a:ext cx="738043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ПРИГЛАШАЕМ К СОТРУДНИЧЕСТВУ ВСЕ ССУЗЫ И НЕПРОФИЛЬНЫЕ ВУЗЫ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3074" name="Picture 2" descr="C:\Users\ipokryshkin\Pictures\Новая папка\150519154230_selling_extended_hand_624x351_thinkstoc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412776"/>
            <a:ext cx="7924800" cy="44577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2282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ipokryshkin\Pictures\WSR\Студенты учатс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052736"/>
            <a:ext cx="2592287" cy="172819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491880" y="2924944"/>
            <a:ext cx="2592288" cy="9361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ПОСТОЯННЫЙ НАБОР СТУДЕНТОВ НА ПРАКТИКУ </a:t>
            </a:r>
          </a:p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НИКОМУ НЕ ОТКАЗЫВАЕМ!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2" descr="D:\УК\0\1 МОИ ОБЯЗАННОСТИ\Для Салмина Алексея Павловича\Взаимодействие с ВУЗами\Совместные проекты с Департаментом труда и занятости\World Skills 3\Обучение участников\Фото\IMG_74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2636912"/>
            <a:ext cx="2627784" cy="1750145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6551712" y="4531074"/>
            <a:ext cx="2592288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ТОТАЛЬНОЕ ОБУЧЕНИЕ ПРАКТИКАНТОВ ПО СИСТЕМЕ 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WSR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2" descr="C:\Users\ipokryshkin\Pictures\WSR\Студенты спят 1.jpg"/>
          <p:cNvPicPr>
            <a:picLocks noChangeAspect="1" noChangeArrowheads="1"/>
          </p:cNvPicPr>
          <p:nvPr/>
        </p:nvPicPr>
        <p:blipFill>
          <a:blip r:embed="rId6" cstate="print"/>
          <a:srcRect l="13889" t="18519"/>
          <a:stretch>
            <a:fillRect/>
          </a:stretch>
        </p:blipFill>
        <p:spPr bwMode="auto">
          <a:xfrm>
            <a:off x="3491880" y="4149080"/>
            <a:ext cx="2520280" cy="1788586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347864" y="6065912"/>
            <a:ext cx="2880320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ЖЕСТКИЙ ОТСЕВ СТУДЕНТОВ (ОТЗЫВЫ, АТТЕСТАЦИЯ)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0" y="4725144"/>
            <a:ext cx="2880320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ПРИГЛАШЕНИЕ НА ПОДРАБОТКУ В НОВЫЕ ПРОЕКТЫ (ФРИЛАНСЕРЫ)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трелка углом 24"/>
          <p:cNvSpPr/>
          <p:nvPr/>
        </p:nvSpPr>
        <p:spPr>
          <a:xfrm>
            <a:off x="2051720" y="1628800"/>
            <a:ext cx="576064" cy="432048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3681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Стрелка углом 25"/>
          <p:cNvSpPr/>
          <p:nvPr/>
        </p:nvSpPr>
        <p:spPr>
          <a:xfrm rot="5400000">
            <a:off x="6984268" y="1736812"/>
            <a:ext cx="432048" cy="504056"/>
          </a:xfrm>
          <a:prstGeom prst="ben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Стрелка углом 26"/>
          <p:cNvSpPr/>
          <p:nvPr/>
        </p:nvSpPr>
        <p:spPr>
          <a:xfrm rot="10800000">
            <a:off x="7020272" y="5949280"/>
            <a:ext cx="432048" cy="504056"/>
          </a:xfrm>
          <a:prstGeom prst="ben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Стрелка углом 27"/>
          <p:cNvSpPr/>
          <p:nvPr/>
        </p:nvSpPr>
        <p:spPr>
          <a:xfrm rot="16200000">
            <a:off x="2015716" y="5841268"/>
            <a:ext cx="432048" cy="504056"/>
          </a:xfrm>
          <a:prstGeom prst="ben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Знак запрета 28"/>
          <p:cNvSpPr/>
          <p:nvPr/>
        </p:nvSpPr>
        <p:spPr>
          <a:xfrm>
            <a:off x="3779912" y="4077072"/>
            <a:ext cx="2016224" cy="1944216"/>
          </a:xfrm>
          <a:prstGeom prst="noSmoking">
            <a:avLst>
              <a:gd name="adj" fmla="val 8855"/>
            </a:avLst>
          </a:prstGeom>
          <a:solidFill>
            <a:srgbClr val="FF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D:\УК\0\1 МОИ ОБЯЗАННОСТИ\Для Салмина Алексея Павловича\Взаимодействие с ВУЗами\Совместные проекты с Департаментом труда и занятости\WSR 5\WSR фото\IMG_287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420888"/>
            <a:ext cx="2939818" cy="2204864"/>
          </a:xfrm>
          <a:prstGeom prst="rect">
            <a:avLst/>
          </a:prstGeom>
          <a:noFill/>
        </p:spPr>
      </p:pic>
      <p:pic>
        <p:nvPicPr>
          <p:cNvPr id="18" name="Рисунок 23" descr="набор элементы_curv1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itle 3"/>
          <p:cNvSpPr txBox="1">
            <a:spLocks/>
          </p:cNvSpPr>
          <p:nvPr/>
        </p:nvSpPr>
        <p:spPr bwMode="auto">
          <a:xfrm>
            <a:off x="1763564" y="0"/>
            <a:ext cx="7380436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ЕЖЕГОДНАЯ РАБОТА СО СТУДЕНТАМИ</a:t>
            </a:r>
          </a:p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В ГК «АВТОГРАД»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82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21" grpId="0" animBg="1"/>
      <p:bldP spid="23" grpId="0" animBg="1"/>
      <p:bldP spid="2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23" descr="набор элементы_curv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D:\УК\0\1 МОИ ОБЯЗАННОСТИ\Для Салмина Алексея Павловича\Взаимодействие с ВУЗами\Совместные проекты с Департаментом труда и занятости\World Skills 3\Обучение участников\Фото\IMG_7463.JPG"/>
          <p:cNvPicPr>
            <a:picLocks noChangeAspect="1" noChangeArrowheads="1"/>
          </p:cNvPicPr>
          <p:nvPr/>
        </p:nvPicPr>
        <p:blipFill>
          <a:blip r:embed="rId6" cstate="print"/>
          <a:srcRect t="-49" r="3428"/>
          <a:stretch>
            <a:fillRect/>
          </a:stretch>
        </p:blipFill>
        <p:spPr bwMode="auto">
          <a:xfrm>
            <a:off x="0" y="1556792"/>
            <a:ext cx="4355977" cy="300560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6165304"/>
            <a:ext cx="9144000" cy="69269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ВСЕГО ЗА ГОД ПО ПРОЕКТУ ОБУЧАЕТСЯ ОКОЛО 300 ЧЕЛОВЕК!</a:t>
            </a:r>
            <a:endParaRPr lang="ru-RU" sz="2400" b="1" dirty="0"/>
          </a:p>
        </p:txBody>
      </p:sp>
      <p:pic>
        <p:nvPicPr>
          <p:cNvPr id="2" name="Picture 2" descr="D:\УК\0\1 МОИ ОБЯЗАННОСТИ\Для Салмина Алексея Павловича\Взаимодействие с ВУЗами\Совместные проекты с Департаментом труда и занятости\WSR 5\WSR фото\IMG_2461.JPG"/>
          <p:cNvPicPr>
            <a:picLocks noChangeAspect="1" noChangeArrowheads="1"/>
          </p:cNvPicPr>
          <p:nvPr/>
        </p:nvPicPr>
        <p:blipFill>
          <a:blip r:embed="rId7" cstate="print"/>
          <a:srcRect b="13169"/>
          <a:stretch>
            <a:fillRect/>
          </a:stretch>
        </p:blipFill>
        <p:spPr bwMode="auto">
          <a:xfrm>
            <a:off x="4499993" y="1556792"/>
            <a:ext cx="4644008" cy="302433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47664" y="4725144"/>
            <a:ext cx="1224136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2016 год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28184" y="4725144"/>
            <a:ext cx="1224136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Calibri" pitchFamily="34" charset="0"/>
              </a:rPr>
              <a:t>2018 год</a:t>
            </a:r>
            <a:endParaRPr lang="ru-RU" sz="2000" b="1" u="sng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3" name="Title 3"/>
          <p:cNvSpPr txBox="1">
            <a:spLocks/>
          </p:cNvSpPr>
          <p:nvPr/>
        </p:nvSpPr>
        <p:spPr bwMode="auto">
          <a:xfrm>
            <a:off x="1763564" y="0"/>
            <a:ext cx="7380436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ЕЖЕГОДНАЯ РАБОТА СО СТУДЕНТАМИ</a:t>
            </a:r>
          </a:p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В ГК «АВТОГРАД»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82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2123728" y="188640"/>
            <a:ext cx="6804372" cy="72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АВТОМОБИЛЬНАЯ ОТРАСЛЬ В МИРЕ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556792"/>
            <a:ext cx="817043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03648" y="3284984"/>
            <a:ext cx="648072" cy="43204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alibri" pitchFamily="34" charset="0"/>
              </a:rPr>
              <a:t>58,4</a:t>
            </a:r>
            <a:endParaRPr lang="ru-RU" b="1" u="sng" dirty="0"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2708920"/>
            <a:ext cx="648072" cy="43204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alibri" pitchFamily="34" charset="0"/>
              </a:rPr>
              <a:t>61,8</a:t>
            </a:r>
            <a:endParaRPr lang="ru-RU" b="1" u="sng" dirty="0">
              <a:latin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172400" y="2132856"/>
            <a:ext cx="648072" cy="43204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alibri" pitchFamily="34" charset="0"/>
              </a:rPr>
              <a:t>94,6</a:t>
            </a:r>
            <a:endParaRPr lang="ru-RU" b="1" u="sng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23" descr="набор элементы_curv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D:\УК\0\1 МОИ ОБЯЗАННОСТИ\Для Салмина Алексея Павловича\Взаимодействие с ВУЗами\Совместные проекты с Департаментом труда и занятости\WSR 5\WSR фото\IMG_2463.JPG"/>
          <p:cNvPicPr>
            <a:picLocks noChangeAspect="1" noChangeArrowheads="1"/>
          </p:cNvPicPr>
          <p:nvPr/>
        </p:nvPicPr>
        <p:blipFill>
          <a:blip r:embed="rId6" cstate="print"/>
          <a:srcRect t="18500" b="24800"/>
          <a:stretch>
            <a:fillRect/>
          </a:stretch>
        </p:blipFill>
        <p:spPr bwMode="auto">
          <a:xfrm>
            <a:off x="1" y="1268760"/>
            <a:ext cx="9143999" cy="388843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6165304"/>
            <a:ext cx="9144000" cy="69269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РЕГУЛЯРНО ПРИВЛЕКАЕМ ИЗВЕСТНЫХ МИРОВЫХ ПАРТНЁРОВ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5301208"/>
            <a:ext cx="5472608" cy="432048"/>
          </a:xfrm>
          <a:prstGeom prst="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Calibri" pitchFamily="34" charset="0"/>
              </a:rPr>
              <a:t>СЕМИНАР ОТ КОМПАНИИ «</a:t>
            </a:r>
            <a:r>
              <a:rPr lang="en-US" sz="2000" b="1" dirty="0" smtClean="0">
                <a:solidFill>
                  <a:srgbClr val="FFFF00"/>
                </a:solidFill>
                <a:latin typeface="Calibri" pitchFamily="34" charset="0"/>
              </a:rPr>
              <a:t>DENSO</a:t>
            </a:r>
            <a:r>
              <a:rPr lang="ru-RU" sz="2000" b="1" dirty="0" smtClean="0">
                <a:solidFill>
                  <a:srgbClr val="FFFF00"/>
                </a:solidFill>
                <a:latin typeface="Calibri" pitchFamily="34" charset="0"/>
              </a:rPr>
              <a:t>»</a:t>
            </a:r>
            <a:r>
              <a:rPr lang="en-US" sz="2000" b="1" dirty="0" smtClean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Calibri" pitchFamily="34" charset="0"/>
              </a:rPr>
              <a:t>2018 год</a:t>
            </a:r>
            <a:endParaRPr lang="ru-RU" sz="2000" b="1" u="sng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2" name="Title 3"/>
          <p:cNvSpPr txBox="1">
            <a:spLocks/>
          </p:cNvSpPr>
          <p:nvPr/>
        </p:nvSpPr>
        <p:spPr bwMode="auto">
          <a:xfrm>
            <a:off x="1763564" y="0"/>
            <a:ext cx="7380436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ЕЖЕГОДНАЯ РАБОТА СО СТУДЕНТАМИ</a:t>
            </a:r>
          </a:p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В ГК «АВТОГРАД»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82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ipokryshkin\Pictures\1\Сейф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564904"/>
            <a:ext cx="1730353" cy="2047755"/>
          </a:xfrm>
          <a:prstGeom prst="rect">
            <a:avLst/>
          </a:prstGeom>
          <a:noFill/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216024" y="2348880"/>
            <a:ext cx="2267744" cy="39604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ЛУЧШИЕ СТУДЕНТЫ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D:\УК\0\1 МОИ ОБЯЗАННОСТИ\Для Салмина Алексея Павловича\Взаимодействие с ВУЗами\Совместные проекты с Департаментом труда и занятости\WSR 5\WSR фото\IMG_28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6024" y="2852936"/>
            <a:ext cx="2267744" cy="1700809"/>
          </a:xfrm>
          <a:prstGeom prst="rect">
            <a:avLst/>
          </a:prstGeom>
          <a:noFill/>
        </p:spPr>
      </p:pic>
      <p:pic>
        <p:nvPicPr>
          <p:cNvPr id="18" name="Рисунок 23" descr="набор элементы_curv1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itle 3"/>
          <p:cNvSpPr txBox="1">
            <a:spLocks/>
          </p:cNvSpPr>
          <p:nvPr/>
        </p:nvSpPr>
        <p:spPr bwMode="auto">
          <a:xfrm>
            <a:off x="1763564" y="0"/>
            <a:ext cx="7380436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ЕЖЕГОДНАЯ РАБОТА СО СТУДЕНТАМИ</a:t>
            </a:r>
          </a:p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В ГК «АВТОГРАД»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419872" y="2276872"/>
            <a:ext cx="2304256" cy="39604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КАДРОВЫЙ РЕЗЕРВ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Picture 2" descr="C:\Users\ipokryshkin\Pictures\Новая папка\caree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0" y="2132856"/>
            <a:ext cx="2030274" cy="1412008"/>
          </a:xfrm>
          <a:prstGeom prst="rect">
            <a:avLst/>
          </a:prstGeom>
          <a:noFill/>
        </p:spPr>
      </p:pic>
      <p:pic>
        <p:nvPicPr>
          <p:cNvPr id="32" name="Picture 2" descr="C:\Users\ipokryshkin\Pictures\Механик перед шиномонтажем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32241" y="4653136"/>
            <a:ext cx="2117824" cy="1368152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6588224" y="1412776"/>
            <a:ext cx="2304256" cy="6840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ПОСТУПЛЕНИЕ В ВУЗ</a:t>
            </a:r>
          </a:p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ПОДГОТОВКА ИТР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660232" y="3789040"/>
            <a:ext cx="2304256" cy="75608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ТРУДОУСТРОЙСТВО</a:t>
            </a:r>
          </a:p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НА РАБОЧИЕ СПЕЦИАЛЬНОСТИ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Стрелка вправо 34"/>
          <p:cNvSpPr/>
          <p:nvPr/>
        </p:nvSpPr>
        <p:spPr>
          <a:xfrm>
            <a:off x="2843808" y="3356992"/>
            <a:ext cx="432048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право 35"/>
          <p:cNvSpPr/>
          <p:nvPr/>
        </p:nvSpPr>
        <p:spPr>
          <a:xfrm rot="20018183">
            <a:off x="5941606" y="2782381"/>
            <a:ext cx="432048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36"/>
          <p:cNvSpPr/>
          <p:nvPr/>
        </p:nvSpPr>
        <p:spPr>
          <a:xfrm rot="2073517">
            <a:off x="5880557" y="4305510"/>
            <a:ext cx="432048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82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33" grpId="0" animBg="1"/>
      <p:bldP spid="3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0" y="2222500"/>
            <a:ext cx="2921000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22500"/>
            <a:ext cx="2921000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itle 3"/>
          <p:cNvSpPr txBox="1">
            <a:spLocks/>
          </p:cNvSpPr>
          <p:nvPr/>
        </p:nvSpPr>
        <p:spPr bwMode="auto">
          <a:xfrm>
            <a:off x="2214563" y="2071688"/>
            <a:ext cx="57150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2000" dirty="0">
              <a:latin typeface="Impact" pitchFamily="34" charset="0"/>
            </a:endParaRPr>
          </a:p>
          <a:p>
            <a:endParaRPr lang="ru-RU" sz="2000" dirty="0">
              <a:latin typeface="Impact" pitchFamily="34" charset="0"/>
            </a:endParaRPr>
          </a:p>
          <a:p>
            <a:endParaRPr lang="ru-RU" sz="2000" dirty="0">
              <a:latin typeface="Impact" pitchFamily="34" charset="0"/>
            </a:endParaRPr>
          </a:p>
          <a:p>
            <a:r>
              <a:rPr lang="ru-RU" sz="4000" dirty="0">
                <a:solidFill>
                  <a:srgbClr val="C00000"/>
                </a:solidFill>
                <a:latin typeface="Impact" pitchFamily="34" charset="0"/>
              </a:rPr>
              <a:t>СПАСИБО ЗА ВНИМАНИЕ</a:t>
            </a:r>
          </a:p>
        </p:txBody>
      </p:sp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0" y="0"/>
            <a:ext cx="9144000" cy="1143000"/>
            <a:chOff x="0" y="0"/>
            <a:chExt cx="9144000" cy="114300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0"/>
              <a:ext cx="9144000" cy="1143000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pic>
          <p:nvPicPr>
            <p:cNvPr id="8" name="Рисунок 7" descr="набор элементы_curv.gif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75" y="214313"/>
              <a:ext cx="1747838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2123728" y="188640"/>
            <a:ext cx="6804372" cy="72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ПРИРОСТ ПАРКА В ТЮМЕНСКОЙ ОБЛАСТИ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Содержимое 7"/>
          <p:cNvGraphicFramePr>
            <a:graphicFrameLocks noGrp="1"/>
          </p:cNvGraphicFramePr>
          <p:nvPr>
            <p:ph idx="1"/>
            <p:extLst/>
          </p:nvPr>
        </p:nvGraphicFramePr>
        <p:xfrm>
          <a:off x="0" y="1052736"/>
          <a:ext cx="9144000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itle 3"/>
          <p:cNvSpPr txBox="1">
            <a:spLocks/>
          </p:cNvSpPr>
          <p:nvPr/>
        </p:nvSpPr>
        <p:spPr bwMode="auto">
          <a:xfrm>
            <a:off x="2123728" y="188640"/>
            <a:ext cx="6804372" cy="72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ДАННЫЕ  АВТОСТАТА ПО АВТОСЕРВИСУ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1419178"/>
            <a:ext cx="8316416" cy="4728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3"/>
          <p:cNvSpPr txBox="1">
            <a:spLocks/>
          </p:cNvSpPr>
          <p:nvPr/>
        </p:nvSpPr>
        <p:spPr bwMode="auto">
          <a:xfrm>
            <a:off x="1763564" y="188640"/>
            <a:ext cx="738043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ОСНОВНАЯ КОНЦЕПЦИЯ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9" name="Title 3"/>
          <p:cNvSpPr txBox="1">
            <a:spLocks/>
          </p:cNvSpPr>
          <p:nvPr/>
        </p:nvSpPr>
        <p:spPr bwMode="auto">
          <a:xfrm>
            <a:off x="1115616" y="1412776"/>
            <a:ext cx="766846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54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«КАДРЫ РЕШАЮТ ВСЁ!»</a:t>
            </a:r>
            <a:endParaRPr lang="ru-RU" sz="54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0" name="Picture 2" descr="C:\Users\ipokryshkin\Pictures\1\1479794305_7566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2420888"/>
            <a:ext cx="4752528" cy="3165183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259632" y="5877272"/>
            <a:ext cx="7056784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…ТАКАЯ НАДПИСЬ НА СТЕНАХ ЗАВОДА «НИССАН»</a:t>
            </a:r>
            <a:endParaRPr lang="ru-RU" sz="2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3"/>
          <p:cNvSpPr txBox="1">
            <a:spLocks/>
          </p:cNvSpPr>
          <p:nvPr/>
        </p:nvSpPr>
        <p:spPr bwMode="auto">
          <a:xfrm>
            <a:off x="1763564" y="188640"/>
            <a:ext cx="738043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ОСНОВНАЯ КОНЦЕПЦИЯ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59632" y="5013176"/>
            <a:ext cx="7056784" cy="165618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«Смысл всей нашей политики — это сбережение людей, умножение человеческого капитала как главного богатства России.» </a:t>
            </a:r>
          </a:p>
          <a:p>
            <a:pPr algn="r"/>
            <a:r>
              <a:rPr lang="ru-RU" sz="2400" b="1" dirty="0" smtClean="0"/>
              <a:t>Путин В.В.</a:t>
            </a:r>
            <a:endParaRPr lang="ru-RU" sz="2400" b="1" dirty="0">
              <a:latin typeface="Calibri" pitchFamily="34" charset="0"/>
            </a:endParaRPr>
          </a:p>
        </p:txBody>
      </p:sp>
      <p:pic>
        <p:nvPicPr>
          <p:cNvPr id="4098" name="Picture 2" descr="C:\Users\ipokryshkin\Pictures\Новая папка\tn_180599_12516badab4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5696" y="908720"/>
            <a:ext cx="6057916" cy="39847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64"/>
            <a:ext cx="1565275" cy="62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3" descr="набор элементы_curv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66"/>
            <a:ext cx="13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200" y="4392613"/>
            <a:ext cx="431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3"/>
          <p:cNvSpPr txBox="1">
            <a:spLocks/>
          </p:cNvSpPr>
          <p:nvPr/>
        </p:nvSpPr>
        <p:spPr bwMode="auto">
          <a:xfrm>
            <a:off x="1763564" y="188640"/>
            <a:ext cx="738043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Impact" pitchFamily="34" charset="0"/>
              </a:rPr>
              <a:t>ОСНОВНАЯ КОНЦЕПЦИЯ</a:t>
            </a:r>
            <a:endParaRPr lang="ru-RU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4193704"/>
            <a:ext cx="8208912" cy="266429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«Уже не первый год она</a:t>
            </a:r>
            <a:r>
              <a:rPr lang="en-US" sz="2400" b="1" dirty="0" smtClean="0"/>
              <a:t> (</a:t>
            </a:r>
            <a:r>
              <a:rPr lang="ru-RU" sz="2400" b="1" dirty="0" smtClean="0"/>
              <a:t>тема человеческого капитала</a:t>
            </a:r>
            <a:r>
              <a:rPr lang="en-US" sz="2400" b="1" dirty="0" smtClean="0"/>
              <a:t>)</a:t>
            </a:r>
            <a:r>
              <a:rPr lang="ru-RU" sz="2400" b="1" dirty="0" smtClean="0"/>
              <a:t> является одним из приоритетов всей политики тюменского развития. Сделано немало, но этого недостаточно. Нашим отдельным начинаниям еще только предстоит сложиться в целостную систему и обеспечить тем самым мощный синергетический эффект.» </a:t>
            </a:r>
          </a:p>
          <a:p>
            <a:pPr algn="r"/>
            <a:r>
              <a:rPr lang="ru-RU" sz="2400" b="1" dirty="0" smtClean="0"/>
              <a:t>Якушев В.В. 25.04.18</a:t>
            </a:r>
            <a:endParaRPr lang="ru-RU" sz="2400" b="1" dirty="0">
              <a:latin typeface="Calibri" pitchFamily="34" charset="0"/>
            </a:endParaRPr>
          </a:p>
        </p:txBody>
      </p:sp>
      <p:pic>
        <p:nvPicPr>
          <p:cNvPr id="1026" name="Picture 2" descr="C:\Users\ipokryshkin\Pictures\Новая папка\Якушев В.В..jp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836713"/>
            <a:ext cx="4896544" cy="32643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3300</TotalTime>
  <Words>1448</Words>
  <Application>Microsoft Office PowerPoint</Application>
  <PresentationFormat>Экран (4:3)</PresentationFormat>
  <Paragraphs>378</Paragraphs>
  <Slides>42</Slides>
  <Notes>32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7" baseType="lpstr">
      <vt:lpstr>ALS Rubl</vt:lpstr>
      <vt:lpstr>Arial</vt:lpstr>
      <vt:lpstr>Calibri</vt:lpstr>
      <vt:lpstr>Impact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подготовки к участию представителей Тюменской области по компетенции «Автомеханика» в мировом чемпионате по профессиональному мастерству по стандартам WorldSkills в 2019 году в г. Казани.</dc:title>
  <dc:creator>Степанова Людмила Николаевна</dc:creator>
  <cp:lastModifiedBy>Пользователь Windows</cp:lastModifiedBy>
  <cp:revision>275</cp:revision>
  <dcterms:created xsi:type="dcterms:W3CDTF">2015-12-16T09:29:33Z</dcterms:created>
  <dcterms:modified xsi:type="dcterms:W3CDTF">2018-05-31T04:57:47Z</dcterms:modified>
</cp:coreProperties>
</file>