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67" r:id="rId3"/>
    <p:sldId id="270" r:id="rId4"/>
    <p:sldId id="269" r:id="rId5"/>
    <p:sldId id="271" r:id="rId6"/>
    <p:sldId id="268" r:id="rId7"/>
    <p:sldId id="272" r:id="rId8"/>
    <p:sldId id="274" r:id="rId9"/>
    <p:sldId id="275" r:id="rId10"/>
    <p:sldId id="266" r:id="rId11"/>
  </p:sldIdLst>
  <p:sldSz cx="12192000" cy="6858000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931" autoAdjust="0"/>
  </p:normalViewPr>
  <p:slideViewPr>
    <p:cSldViewPr snapToGrid="0">
      <p:cViewPr>
        <p:scale>
          <a:sx n="60" d="100"/>
          <a:sy n="60" d="100"/>
        </p:scale>
        <p:origin x="2514" y="10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E74BD3-23FF-4EA5-BB21-A707115E61CA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6C10D6-FF3A-4E91-A9E4-122F2A01C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554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D6390-24BB-40C6-8D42-1FF65D6A564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994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C10D6-FF3A-4E91-A9E4-122F2A01C93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918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C10D6-FF3A-4E91-A9E4-122F2A01C93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399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C10D6-FF3A-4E91-A9E4-122F2A01C93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0264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C10D6-FF3A-4E91-A9E4-122F2A01C93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0128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C10D6-FF3A-4E91-A9E4-122F2A01C93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2904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5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86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8787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D6390-24BB-40C6-8D42-1FF65D6A564C}" type="slidenum">
              <a:rPr lang="ru-RU" smtClean="0">
                <a:solidFill>
                  <a:prstClr val="black"/>
                </a:solidFill>
              </a:rPr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443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C6CFB-9831-4760-AE77-F8FFEEB9DE9B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62C41-E95F-43FD-8804-2ECDD3299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533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C6CFB-9831-4760-AE77-F8FFEEB9DE9B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62C41-E95F-43FD-8804-2ECDD3299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108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C6CFB-9831-4760-AE77-F8FFEEB9DE9B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62C41-E95F-43FD-8804-2ECDD3299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5954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173281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C6CFB-9831-4760-AE77-F8FFEEB9DE9B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62C41-E95F-43FD-8804-2ECDD3299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338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C6CFB-9831-4760-AE77-F8FFEEB9DE9B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62C41-E95F-43FD-8804-2ECDD3299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238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C6CFB-9831-4760-AE77-F8FFEEB9DE9B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62C41-E95F-43FD-8804-2ECDD3299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776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C6CFB-9831-4760-AE77-F8FFEEB9DE9B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62C41-E95F-43FD-8804-2ECDD3299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877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C6CFB-9831-4760-AE77-F8FFEEB9DE9B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62C41-E95F-43FD-8804-2ECDD3299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210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C6CFB-9831-4760-AE77-F8FFEEB9DE9B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62C41-E95F-43FD-8804-2ECDD3299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6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C6CFB-9831-4760-AE77-F8FFEEB9DE9B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62C41-E95F-43FD-8804-2ECDD3299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823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C6CFB-9831-4760-AE77-F8FFEEB9DE9B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62C41-E95F-43FD-8804-2ECDD3299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620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7C6CFB-9831-4760-AE77-F8FFEEB9DE9B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62C41-E95F-43FD-8804-2ECDD3299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299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microsoft.com/office/2007/relationships/hdphoto" Target="../media/hdphoto1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11" Type="http://schemas.openxmlformats.org/officeDocument/2006/relationships/image" Target="../media/image17.png"/><Relationship Id="rId5" Type="http://schemas.openxmlformats.org/officeDocument/2006/relationships/image" Target="../media/image1.png"/><Relationship Id="rId10" Type="http://schemas.openxmlformats.org/officeDocument/2006/relationships/image" Target="../media/image16.png"/><Relationship Id="rId4" Type="http://schemas.openxmlformats.org/officeDocument/2006/relationships/image" Target="../media/image12.pn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8.png"/><Relationship Id="rId7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image" Target="../media/image20.pn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47088" y="2175507"/>
            <a:ext cx="89594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Онлайн-обучение в реализации основных образовательных программ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229" y="0"/>
            <a:ext cx="6301368" cy="5971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20" y="6463548"/>
            <a:ext cx="873093" cy="2998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29" y="6470388"/>
            <a:ext cx="292982" cy="29298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862234" y="4831074"/>
            <a:ext cx="43033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Галанина Марина Алексеевна</a:t>
            </a: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Директор ГАПОУ ТО «Тюменский техникум индустрии питания, коммерции и сервиса»</a:t>
            </a: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Руководитель МЦК в области искусства, дизайна и сферы услуг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05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8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24862" y="56444"/>
            <a:ext cx="3988116" cy="377940"/>
          </a:xfrm>
          <a:prstGeom prst="rect">
            <a:avLst/>
          </a:prstGeom>
        </p:spPr>
      </p:pic>
      <p:sp>
        <p:nvSpPr>
          <p:cNvPr id="1048784" name="TextBox 4"/>
          <p:cNvSpPr txBox="1"/>
          <p:nvPr/>
        </p:nvSpPr>
        <p:spPr>
          <a:xfrm>
            <a:off x="555362" y="887257"/>
            <a:ext cx="111917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ru-RU" sz="28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itchFamily="34" charset="0"/>
                <a:cs typeface="Arial" pitchFamily="34" charset="0"/>
              </a:rPr>
              <a:t>
</a:t>
            </a:r>
            <a:r>
              <a:rPr lang="ru-RU" alt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рабочиекадры#передовыетехнологии#</a:t>
            </a:r>
            <a:r>
              <a:rPr lang="en-US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
</a:t>
            </a:r>
            <a:r>
              <a:rPr lang="ru-RU" alt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профессиональнаяуспешность#качествожизни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pic>
        <p:nvPicPr>
          <p:cNvPr id="2097179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8710" y="5647280"/>
            <a:ext cx="753305" cy="753305"/>
          </a:xfrm>
          <a:prstGeom prst="rect">
            <a:avLst/>
          </a:prstGeom>
        </p:spPr>
      </p:pic>
      <p:pic>
        <p:nvPicPr>
          <p:cNvPr id="2097180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61578" y="5647280"/>
            <a:ext cx="2354709" cy="80861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225159" y="2725125"/>
            <a:ext cx="693682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625027 г. Тюмень</a:t>
            </a:r>
          </a:p>
          <a:p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л. </a:t>
            </a:r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Мельникайте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76</a:t>
            </a:r>
          </a:p>
          <a:p>
            <a:endParaRPr lang="ru-RU" sz="20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 МЦК -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Директор ГАПОУ ТО «Тюменский техникум индустрии питания, коммерции и сервиса»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Галанина Марина Алексеевна</a:t>
            </a:r>
            <a:endParaRPr lang="en-US" sz="28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GalaninaMA@mck72.ru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42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2529" t="18653" r="61164" b="27996"/>
          <a:stretch/>
        </p:blipFill>
        <p:spPr>
          <a:xfrm>
            <a:off x="119326" y="1971215"/>
            <a:ext cx="4171442" cy="48867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2577" t="20365" r="61000" b="51150"/>
          <a:stretch/>
        </p:blipFill>
        <p:spPr>
          <a:xfrm>
            <a:off x="476301" y="4414607"/>
            <a:ext cx="4060874" cy="246256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93754" y="0"/>
            <a:ext cx="55191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Порядок применения организациями, осуществляющими образовательную деятельность, электронного обучения, дистанционных образовательных технологий при реализации образовательных программ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7438" y="80815"/>
            <a:ext cx="3988116" cy="3779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59640" y="598528"/>
            <a:ext cx="6145003" cy="566308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ПОО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ДОЛЖНА:</a:t>
            </a:r>
            <a:endParaRPr lang="ru-RU" sz="2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Обеспечить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подготовку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педагогических, учебно-вспомогательных, административно-хозяйственных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работников</a:t>
            </a:r>
          </a:p>
          <a:p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Создать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условия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функционирования электронной образовательной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среды</a:t>
            </a:r>
          </a:p>
          <a:p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Обеспечить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идентификацию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личности обучающегося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Обеспечить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контроль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соблюдения условий оценки результатов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обучения</a:t>
            </a:r>
          </a:p>
          <a:p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Зачесть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результаты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освоения 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обучающимися программ в виде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онлайн-курсов,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подтвержденных документом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5078949" y="1489019"/>
            <a:ext cx="438916" cy="4156869"/>
          </a:xfrm>
          <a:prstGeom prst="right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036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2529" t="18653" r="61164" b="27996"/>
          <a:stretch/>
        </p:blipFill>
        <p:spPr>
          <a:xfrm>
            <a:off x="119326" y="1971215"/>
            <a:ext cx="4171442" cy="48867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2577" t="20365" r="61000" b="51150"/>
          <a:stretch/>
        </p:blipFill>
        <p:spPr>
          <a:xfrm>
            <a:off x="476301" y="4414607"/>
            <a:ext cx="4060874" cy="246256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93754" y="0"/>
            <a:ext cx="55191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Порядок применения организациями, осуществляющими образовательную деятельность, электронного обучения, дистанционных образовательных технологий при реализации образовательных программ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7438" y="80815"/>
            <a:ext cx="3988116" cy="3779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54316" y="269785"/>
            <a:ext cx="6737684" cy="658641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ПОО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ВПРАВЕ:</a:t>
            </a:r>
            <a:endParaRPr lang="ru-RU" sz="2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Осуществлять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реализацию образовательных программ или их частей с применением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исключительно ЭО и ДОТ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организуя обучение в виде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онлайн-курсов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 включать в план учебные занятия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, проводимые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путем непосредственного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взаимодействия педагогического работника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 обучающимся в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аудитории</a:t>
            </a:r>
          </a:p>
          <a:p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Самостоятельно определять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порядок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оказания УМ помощи обучающимся, в том числе дистанционно, с использованием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ИКТ</a:t>
            </a:r>
          </a:p>
          <a:p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Самостоятельно определять  порядок и формы зачета результатов обучения онлайн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Самостоятельно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определять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соотношение занятий 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 применением ЭО и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ДОТ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4811341" y="2211847"/>
            <a:ext cx="438916" cy="4156869"/>
          </a:xfrm>
          <a:prstGeom prst="right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95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8975" y="269785"/>
            <a:ext cx="5519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Проблемы включения онлайн курсов в образовательные программы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7438" y="80815"/>
            <a:ext cx="3988116" cy="3779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2884" y="1618750"/>
            <a:ext cx="338207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проработаны финансовые  механизмы:</a:t>
            </a:r>
          </a:p>
          <a:p>
            <a:endParaRPr lang="ru-RU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сокращения нагрузки преподавателя в случае замещения традиционного курса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нлайн курсом </a:t>
            </a: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учета в тарификации большого количества студентов, обучающихся по индивидуальным траекториям</a:t>
            </a: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платы работ по созданию онлайн курса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39185" y="1257733"/>
            <a:ext cx="49774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проработаны процедуры:</a:t>
            </a:r>
          </a:p>
          <a:p>
            <a:endParaRPr lang="ru-RU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Идентификации личности при прохождении оценочных процедур</a:t>
            </a:r>
          </a:p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738079" y="5794044"/>
            <a:ext cx="16380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</a:t>
            </a: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8810271" y="5403863"/>
            <a:ext cx="799962" cy="1365135"/>
          </a:xfrm>
          <a:prstGeom prst="right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www.theblackhomeschool.com/wp-content/uploads/2014/09/download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21"/>
          <a:stretch/>
        </p:blipFill>
        <p:spPr bwMode="auto">
          <a:xfrm>
            <a:off x="3598302" y="2735061"/>
            <a:ext cx="2935531" cy="294397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grani.lv/uploads/posts/2013-03/1363605738_molodie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51" r="5858"/>
          <a:stretch/>
        </p:blipFill>
        <p:spPr bwMode="auto">
          <a:xfrm>
            <a:off x="7924800" y="2316282"/>
            <a:ext cx="3139678" cy="279533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4055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82312" y="26223"/>
            <a:ext cx="5059709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 ПОО</a:t>
            </a:r>
            <a:endParaRPr lang="ru-RU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888743"/>
            <a:ext cx="534202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нормативной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документации</a:t>
            </a:r>
            <a:endParaRPr lang="ru-RU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 реализации образовательного процесса с использованием ЭО и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ДОТ</a:t>
            </a: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том числе – отдельные курсы, дисциплины – онлайн, 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без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взаимодействия с преподавателем в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аудитории)</a:t>
            </a: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 контроле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оценке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результатов 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ЭО</a:t>
            </a: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Порядок идентификации личности обучающегося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онлайн</a:t>
            </a: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Порядок зачета результатов онлайн-обучения</a:t>
            </a: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7438" y="26223"/>
            <a:ext cx="3988116" cy="37794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835262" y="5934670"/>
            <a:ext cx="5558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Электронная платформа                            МООК</a:t>
            </a:r>
          </a:p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		Оборудованные аудитории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6969962" y="5491223"/>
            <a:ext cx="455362" cy="3978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8614557" y="5421193"/>
            <a:ext cx="2131621" cy="5385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5835262" y="619879"/>
            <a:ext cx="6096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обучения педагогических, учебно-вспомогательных, административно-хозяйственных работников по работе в СЭДО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Разработчики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контента</a:t>
            </a:r>
          </a:p>
          <a:p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Тьюторы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по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сопровождению</a:t>
            </a:r>
          </a:p>
          <a:p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Педагоги, ведущие онлайн-курс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Создание условий для функционирования электронной образовательной среды</a:t>
            </a:r>
          </a:p>
          <a:p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Создание контента</a:t>
            </a: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ЭКСПЕРТИЗА контента</a:t>
            </a: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Технические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условия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8221477" y="5421193"/>
            <a:ext cx="1339618" cy="11721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3767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67458" y="525010"/>
            <a:ext cx="7602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Варианты включения онлайн курсов в основную образовательную программу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7438" y="80815"/>
            <a:ext cx="3988116" cy="377940"/>
          </a:xfrm>
          <a:prstGeom prst="rect">
            <a:avLst/>
          </a:prstGeom>
        </p:spPr>
      </p:pic>
      <p:sp>
        <p:nvSpPr>
          <p:cNvPr id="6" name="Текст 2"/>
          <p:cNvSpPr txBox="1">
            <a:spLocks/>
          </p:cNvSpPr>
          <p:nvPr/>
        </p:nvSpPr>
        <p:spPr>
          <a:xfrm>
            <a:off x="355037" y="1712161"/>
            <a:ext cx="3382774" cy="124930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003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117566" tIns="58783" rIns="117566" bIns="58783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обязательный  для освоения элемент образовательной программы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Текст 2"/>
          <p:cNvSpPr txBox="1">
            <a:spLocks/>
          </p:cNvSpPr>
          <p:nvPr/>
        </p:nvSpPr>
        <p:spPr>
          <a:xfrm>
            <a:off x="4616116" y="2053742"/>
            <a:ext cx="3382774" cy="124930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003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117566" tIns="58783" rIns="117566" bIns="58783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альтернативный при построении индивидуальной траектории обучения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Текст 2"/>
          <p:cNvSpPr txBox="1">
            <a:spLocks/>
          </p:cNvSpPr>
          <p:nvPr/>
        </p:nvSpPr>
        <p:spPr>
          <a:xfrm>
            <a:off x="8544531" y="1712161"/>
            <a:ext cx="3382774" cy="124930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003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117566" tIns="58783" rIns="117566" bIns="58783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 </a:t>
            </a:r>
            <a:r>
              <a:rPr lang="ru-RU" sz="1800" b="1" dirty="0" err="1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майнор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предлагаемый для выбора наравне с другими альтернативными модулями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5037" y="3303048"/>
            <a:ext cx="29977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Требования: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Соответствие требованиям ФГОС , ПООП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Результаты обучения полностью согласуются с требованиями ОП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Объем соответствует учебному плану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10863" y="3303048"/>
            <a:ext cx="30420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Требования: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Совпадает по объему с другими  альтернативными модулями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1077" y="3659202"/>
            <a:ext cx="321148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Требования: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Полное соответствие по трудоемкости и результатам обучения с традиционным курсом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Определение лимита  количества студентов в группе, выбравших онлайн курс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Блок-схема: несколько документов 14"/>
          <p:cNvSpPr/>
          <p:nvPr/>
        </p:nvSpPr>
        <p:spPr>
          <a:xfrm>
            <a:off x="8983579" y="4924146"/>
            <a:ext cx="1973179" cy="1685201"/>
          </a:xfrm>
          <a:prstGeom prst="flowChartMultidocumen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Повар</a:t>
            </a:r>
            <a:r>
              <a:rPr lang="ru-RU" i="1" dirty="0" smtClean="0">
                <a:solidFill>
                  <a:srgbClr val="0070C0"/>
                </a:solidFill>
              </a:rPr>
              <a:t> 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020926" y="5342438"/>
            <a:ext cx="1171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Пекарь</a:t>
            </a:r>
            <a:endParaRPr lang="ru-RU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688326" y="4509488"/>
            <a:ext cx="1397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Кондитер</a:t>
            </a:r>
            <a:endParaRPr lang="ru-RU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V="1">
            <a:off x="10231908" y="4773834"/>
            <a:ext cx="456418" cy="1503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10728549" y="5638693"/>
            <a:ext cx="456418" cy="1503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5497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9654" t="14915" r="48263" b="24402"/>
          <a:stretch/>
        </p:blipFill>
        <p:spPr>
          <a:xfrm>
            <a:off x="280941" y="1052224"/>
            <a:ext cx="5413311" cy="575937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2358" t="13460" r="49927" b="32698"/>
          <a:stretch/>
        </p:blipFill>
        <p:spPr>
          <a:xfrm>
            <a:off x="6125078" y="966889"/>
            <a:ext cx="5817326" cy="369243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1358" t="8634" r="49714" b="4381"/>
          <a:stretch/>
        </p:blipFill>
        <p:spPr>
          <a:xfrm>
            <a:off x="5493689" y="2518227"/>
            <a:ext cx="3782944" cy="429337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862" y="56444"/>
            <a:ext cx="3988116" cy="37794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280941" y="229916"/>
            <a:ext cx="7313968" cy="651638"/>
          </a:xfrm>
          <a:prstGeom prst="roundRect">
            <a:avLst/>
          </a:prstGeom>
          <a:ln>
            <a:noFill/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 дистанционного обучения</a:t>
            </a:r>
          </a:p>
        </p:txBody>
      </p:sp>
    </p:spTree>
    <p:extLst>
      <p:ext uri="{BB962C8B-B14F-4D97-AF65-F5344CB8AC3E}">
        <p14:creationId xmlns:p14="http://schemas.microsoft.com/office/powerpoint/2010/main" val="16970375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5812" t="10622" r="32501" b="35430"/>
          <a:stretch/>
        </p:blipFill>
        <p:spPr>
          <a:xfrm>
            <a:off x="0" y="4187718"/>
            <a:ext cx="4613950" cy="27088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8178" t="12656" r="47447" b="35254"/>
          <a:stretch/>
        </p:blipFill>
        <p:spPr>
          <a:xfrm>
            <a:off x="3927881" y="4247499"/>
            <a:ext cx="3037667" cy="25893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862" y="56444"/>
            <a:ext cx="3988116" cy="37794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68587" y="827186"/>
            <a:ext cx="4280931" cy="1052408"/>
          </a:xfrm>
          <a:prstGeom prst="roundRect">
            <a:avLst/>
          </a:prstGeom>
          <a:ln>
            <a:noFill/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Онлайн курс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Выполнение работ по профессии Горничная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/>
          <a:srcRect l="2288" t="19209" r="67966" b="50057"/>
          <a:stretch/>
        </p:blipFill>
        <p:spPr>
          <a:xfrm>
            <a:off x="3137205" y="2139730"/>
            <a:ext cx="3626604" cy="221134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/>
          <a:srcRect l="2542" t="17853" r="65042" b="50056"/>
          <a:stretch/>
        </p:blipFill>
        <p:spPr>
          <a:xfrm>
            <a:off x="0" y="2139730"/>
            <a:ext cx="3952068" cy="2200759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7226637" y="950112"/>
            <a:ext cx="4610804" cy="1052408"/>
          </a:xfrm>
          <a:prstGeom prst="roundRect">
            <a:avLst/>
          </a:prstGeom>
          <a:ln>
            <a:noFill/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Онлайн курс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Основы предпринимательской деятельности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/>
          <a:srcRect l="12330" t="21469" r="41017" b="34463"/>
          <a:stretch/>
        </p:blipFill>
        <p:spPr>
          <a:xfrm>
            <a:off x="7554485" y="2625810"/>
            <a:ext cx="3867400" cy="2054886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0"/>
          <a:srcRect l="16144" t="17627" r="39493" b="32656"/>
          <a:stretch/>
        </p:blipFill>
        <p:spPr>
          <a:xfrm>
            <a:off x="7271658" y="4884701"/>
            <a:ext cx="3096736" cy="1952134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1"/>
          <a:srcRect l="13601" t="28926" r="71645" b="40122"/>
          <a:stretch/>
        </p:blipFill>
        <p:spPr>
          <a:xfrm>
            <a:off x="10368394" y="5303986"/>
            <a:ext cx="1291954" cy="1592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4942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1991" t="20566" r="41103" b="17739"/>
          <a:stretch/>
        </p:blipFill>
        <p:spPr>
          <a:xfrm>
            <a:off x="1760478" y="2040648"/>
            <a:ext cx="3114353" cy="2304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10932" t="18983" r="45339" b="18645"/>
          <a:stretch/>
        </p:blipFill>
        <p:spPr>
          <a:xfrm>
            <a:off x="203134" y="4061823"/>
            <a:ext cx="2644662" cy="2121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12204" t="15594" r="41143" b="18192"/>
          <a:stretch/>
        </p:blipFill>
        <p:spPr>
          <a:xfrm>
            <a:off x="2638777" y="4344761"/>
            <a:ext cx="2715072" cy="2167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862" y="45812"/>
            <a:ext cx="3988116" cy="37794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0" y="659563"/>
            <a:ext cx="4280931" cy="1052408"/>
          </a:xfrm>
          <a:prstGeom prst="roundRect">
            <a:avLst/>
          </a:prstGeom>
          <a:ln>
            <a:noFill/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Онлайн курс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Выполнение работ по профессии Повар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450066" y="599710"/>
            <a:ext cx="4280931" cy="1052408"/>
          </a:xfrm>
          <a:prstGeom prst="roundRect">
            <a:avLst/>
          </a:prstGeom>
          <a:ln>
            <a:noFill/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Онлайн курс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Основы калькуляции и учета</a:t>
            </a:r>
            <a:endParaRPr lang="ru-RU" sz="28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/>
          <a:srcRect l="19868" t="15439" r="47763" b="35438"/>
          <a:stretch/>
        </p:blipFill>
        <p:spPr>
          <a:xfrm>
            <a:off x="8178758" y="3438342"/>
            <a:ext cx="3946358" cy="336884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/>
          <a:srcRect l="49868" t="28772" r="527" b="47602"/>
          <a:stretch/>
        </p:blipFill>
        <p:spPr>
          <a:xfrm>
            <a:off x="6065104" y="1828077"/>
            <a:ext cx="6047874" cy="162025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0"/>
          <a:srcRect l="51447" t="23392" r="-262" b="29123"/>
          <a:stretch/>
        </p:blipFill>
        <p:spPr>
          <a:xfrm>
            <a:off x="4988261" y="3367974"/>
            <a:ext cx="3402378" cy="2422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7341573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5787</TotalTime>
  <Words>473</Words>
  <Application>Microsoft Office PowerPoint</Application>
  <PresentationFormat>Широкоэкранный</PresentationFormat>
  <Paragraphs>110</Paragraphs>
  <Slides>10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SimSun</vt:lpstr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137</cp:revision>
  <cp:lastPrinted>2018-06-01T04:08:01Z</cp:lastPrinted>
  <dcterms:created xsi:type="dcterms:W3CDTF">2017-11-10T04:55:43Z</dcterms:created>
  <dcterms:modified xsi:type="dcterms:W3CDTF">2018-06-01T07:09:47Z</dcterms:modified>
</cp:coreProperties>
</file>