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  <p:sldMasterId id="2147483649" r:id="rId2"/>
    <p:sldMasterId id="2147483650" r:id="rId3"/>
    <p:sldMasterId id="2147483651" r:id="rId4"/>
    <p:sldMasterId id="2147483697" r:id="rId5"/>
    <p:sldMasterId id="2147483709" r:id="rId6"/>
    <p:sldMasterId id="2147483721" r:id="rId7"/>
  </p:sldMasterIdLst>
  <p:notesMasterIdLst>
    <p:notesMasterId r:id="rId38"/>
  </p:notesMasterIdLst>
  <p:sldIdLst>
    <p:sldId id="258" r:id="rId8"/>
    <p:sldId id="261" r:id="rId9"/>
    <p:sldId id="259" r:id="rId10"/>
    <p:sldId id="310" r:id="rId11"/>
    <p:sldId id="283" r:id="rId12"/>
    <p:sldId id="284" r:id="rId13"/>
    <p:sldId id="320" r:id="rId14"/>
    <p:sldId id="260" r:id="rId15"/>
    <p:sldId id="264" r:id="rId16"/>
    <p:sldId id="307" r:id="rId17"/>
    <p:sldId id="285" r:id="rId18"/>
    <p:sldId id="286" r:id="rId19"/>
    <p:sldId id="319" r:id="rId20"/>
    <p:sldId id="289" r:id="rId21"/>
    <p:sldId id="312" r:id="rId22"/>
    <p:sldId id="321" r:id="rId23"/>
    <p:sldId id="299" r:id="rId24"/>
    <p:sldId id="297" r:id="rId25"/>
    <p:sldId id="314" r:id="rId26"/>
    <p:sldId id="313" r:id="rId27"/>
    <p:sldId id="298" r:id="rId28"/>
    <p:sldId id="301" r:id="rId29"/>
    <p:sldId id="322" r:id="rId30"/>
    <p:sldId id="303" r:id="rId31"/>
    <p:sldId id="304" r:id="rId32"/>
    <p:sldId id="305" r:id="rId33"/>
    <p:sldId id="306" r:id="rId34"/>
    <p:sldId id="315" r:id="rId35"/>
    <p:sldId id="317" r:id="rId36"/>
    <p:sldId id="302" r:id="rId37"/>
  </p:sldIdLst>
  <p:sldSz cx="9144000" cy="6858000" type="screen4x3"/>
  <p:notesSz cx="6858000" cy="99472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F60AE5"/>
    <a:srgbClr val="FFCCCC"/>
    <a:srgbClr val="9D9D9D"/>
    <a:srgbClr val="C9C9C9"/>
    <a:srgbClr val="006600"/>
    <a:srgbClr val="009242"/>
    <a:srgbClr val="0000CC"/>
    <a:srgbClr val="6699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61" autoAdjust="0"/>
    <p:restoredTop sz="66787" autoAdjust="0"/>
  </p:normalViewPr>
  <p:slideViewPr>
    <p:cSldViewPr>
      <p:cViewPr varScale="1">
        <p:scale>
          <a:sx n="50" d="100"/>
          <a:sy n="50" d="100"/>
        </p:scale>
        <p:origin x="2064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3978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до </a:t>
            </a:r>
            <a:r>
              <a:rPr lang="ru-RU" dirty="0"/>
              <a:t>ПОА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 ПОА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Лист1!$A$2:$A$4</c:f>
              <c:strCache>
                <c:ptCount val="3"/>
                <c:pt idx="0">
                  <c:v>важна</c:v>
                </c:pt>
                <c:pt idx="1">
                  <c:v>не важна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</c:v>
                </c:pt>
                <c:pt idx="1">
                  <c:v>65</c:v>
                </c:pt>
                <c:pt idx="2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после ПОА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Лист1!$A$2:$A$4</c:f>
              <c:strCache>
                <c:ptCount val="3"/>
                <c:pt idx="0">
                  <c:v>важна</c:v>
                </c:pt>
                <c:pt idx="1">
                  <c:v>не важна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80</c:v>
                </c:pt>
                <c:pt idx="1">
                  <c:v>13</c:v>
                </c:pt>
                <c:pt idx="2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 ПОА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numRef>
              <c:f>Лист1!$A$2:$A$5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</c:v>
                </c:pt>
                <c:pt idx="1">
                  <c:v>70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после ПОА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numRef>
              <c:f>Лист1!$A$2:$A$5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</c:v>
                </c:pt>
                <c:pt idx="1">
                  <c:v>40</c:v>
                </c:pt>
                <c:pt idx="2">
                  <c:v>10</c:v>
                </c:pt>
                <c:pt idx="3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 ПОА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2.8225806451612902E-2"/>
                  <c:y val="1.522449993661454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2419354838709922E-2"/>
                  <c:y val="-8.373474965138026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3.2258064516129142E-2"/>
                  <c:y val="2.664287488907556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0322580645161124E-3"/>
                  <c:y val="-1.903062492076818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6451612903225833E-2"/>
                  <c:y val="3.425512485738269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3.2258064516129142E-2"/>
                  <c:y val="1.903062492076816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"/>
                  <c:y val="2.664287488907556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10</c:v>
                </c:pt>
                <c:pt idx="1">
                  <c:v>57</c:v>
                </c:pt>
                <c:pt idx="2">
                  <c:v>0</c:v>
                </c:pt>
                <c:pt idx="3">
                  <c:v>23</c:v>
                </c:pt>
                <c:pt idx="4">
                  <c:v>0</c:v>
                </c:pt>
                <c:pt idx="5">
                  <c:v>5</c:v>
                </c:pt>
                <c:pt idx="6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после ПОА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2.8225806451612902E-2"/>
                  <c:y val="1.522449993661454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2419354838709922E-2"/>
                  <c:y val="-8.373474965138026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854838709677416E-2"/>
                  <c:y val="-2.46478944342468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0322580645161124E-3"/>
                  <c:y val="-1.903062492076818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6451612903225833E-2"/>
                  <c:y val="3.425512485738269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3.2258064516129142E-2"/>
                  <c:y val="1.903062492076816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"/>
                  <c:y val="2.664287488907556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10</c:v>
                </c:pt>
                <c:pt idx="1">
                  <c:v>40</c:v>
                </c:pt>
                <c:pt idx="2">
                  <c:v>5</c:v>
                </c:pt>
                <c:pt idx="3">
                  <c:v>20</c:v>
                </c:pt>
                <c:pt idx="4">
                  <c:v>0</c:v>
                </c:pt>
                <c:pt idx="5">
                  <c:v>5</c:v>
                </c:pt>
                <c:pt idx="6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25D9A3-3661-4C08-A87C-12400A313CCE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ACFB4CB-B36F-4C96-BE39-3672E6258F98}">
      <dgm:prSet phldrT="[Текст]" custT="1"/>
      <dgm:spPr>
        <a:solidFill>
          <a:srgbClr val="000099"/>
        </a:solidFill>
      </dgm:spPr>
      <dgm:t>
        <a:bodyPr/>
        <a:lstStyle/>
        <a:p>
          <a:r>
            <a:rPr lang="ru-RU" sz="2000" dirty="0" smtClean="0">
              <a:latin typeface="Bookman Old Style" pitchFamily="18" charset="0"/>
            </a:rPr>
            <a:t>Отзывы граждан</a:t>
          </a:r>
        </a:p>
        <a:p>
          <a:r>
            <a:rPr lang="ru-RU" sz="2000" dirty="0" smtClean="0">
              <a:latin typeface="Bookman Old Style" pitchFamily="18" charset="0"/>
            </a:rPr>
            <a:t>Мнения экспертов</a:t>
          </a:r>
          <a:endParaRPr lang="ru-RU" sz="2000" dirty="0">
            <a:latin typeface="Bookman Old Style" pitchFamily="18" charset="0"/>
          </a:endParaRPr>
        </a:p>
      </dgm:t>
    </dgm:pt>
    <dgm:pt modelId="{E1E0B8CF-126F-4ED3-A395-5B0AB9EF3D3B}" type="parTrans" cxnId="{024F8509-6B28-40FE-9D05-62169310D33F}">
      <dgm:prSet/>
      <dgm:spPr/>
      <dgm:t>
        <a:bodyPr/>
        <a:lstStyle/>
        <a:p>
          <a:endParaRPr lang="ru-RU"/>
        </a:p>
      </dgm:t>
    </dgm:pt>
    <dgm:pt modelId="{62CA0888-CF92-46FA-81DE-6203AA8D03B2}" type="sibTrans" cxnId="{024F8509-6B28-40FE-9D05-62169310D33F}">
      <dgm:prSet/>
      <dgm:spPr/>
      <dgm:t>
        <a:bodyPr/>
        <a:lstStyle/>
        <a:p>
          <a:endParaRPr lang="ru-RU"/>
        </a:p>
      </dgm:t>
    </dgm:pt>
    <dgm:pt modelId="{73E1928C-31A8-49FF-9846-E5559E70542D}">
      <dgm:prSet phldrT="[Текст]" custT="1"/>
      <dgm:spPr>
        <a:solidFill>
          <a:schemeClr val="bg1">
            <a:alpha val="90000"/>
          </a:schemeClr>
        </a:solidFill>
      </dgm:spPr>
      <dgm:t>
        <a:bodyPr/>
        <a:lstStyle/>
        <a:p>
          <a:pPr algn="just"/>
          <a:r>
            <a:rPr lang="ru-RU" sz="1400" b="0" dirty="0" err="1" smtClean="0">
              <a:latin typeface="Bookman Old Style" pitchFamily="18" charset="0"/>
              <a:cs typeface="Arial" charset="0"/>
            </a:rPr>
            <a:t>Онлайн-голосования</a:t>
          </a:r>
          <a:r>
            <a:rPr lang="ru-RU" sz="1400" b="0" dirty="0" smtClean="0">
              <a:latin typeface="Bookman Old Style" pitchFamily="18" charset="0"/>
              <a:cs typeface="Arial" charset="0"/>
            </a:rPr>
            <a:t> в сети Интернет,  телефоны доверия, «горячая линия», анкетирование в организациях,</a:t>
          </a:r>
          <a:endParaRPr lang="ru-RU" sz="1400" b="0" dirty="0">
            <a:latin typeface="Bookman Old Style" pitchFamily="18" charset="0"/>
          </a:endParaRPr>
        </a:p>
      </dgm:t>
    </dgm:pt>
    <dgm:pt modelId="{559D00A7-7377-43F0-AC99-F84DCF6E7F1B}" type="parTrans" cxnId="{1202BF70-A3BD-471B-8D93-0F97E8DC2A4A}">
      <dgm:prSet/>
      <dgm:spPr/>
      <dgm:t>
        <a:bodyPr/>
        <a:lstStyle/>
        <a:p>
          <a:endParaRPr lang="ru-RU"/>
        </a:p>
      </dgm:t>
    </dgm:pt>
    <dgm:pt modelId="{AFE25569-3D92-4D5A-86EF-C3F89B47ACEB}" type="sibTrans" cxnId="{1202BF70-A3BD-471B-8D93-0F97E8DC2A4A}">
      <dgm:prSet/>
      <dgm:spPr/>
      <dgm:t>
        <a:bodyPr/>
        <a:lstStyle/>
        <a:p>
          <a:endParaRPr lang="ru-RU"/>
        </a:p>
      </dgm:t>
    </dgm:pt>
    <dgm:pt modelId="{125E06EB-2F68-42CB-B79A-DFC019400D31}">
      <dgm:prSet phldrT="[Текст]" custT="1"/>
      <dgm:spPr>
        <a:solidFill>
          <a:srgbClr val="000099"/>
        </a:solidFill>
      </dgm:spPr>
      <dgm:t>
        <a:bodyPr/>
        <a:lstStyle/>
        <a:p>
          <a:r>
            <a:rPr lang="ru-RU" sz="1800" b="0" dirty="0" smtClean="0">
              <a:solidFill>
                <a:schemeClr val="bg1"/>
              </a:solidFill>
              <a:latin typeface="Bookman Old Style" pitchFamily="18" charset="0"/>
              <a:cs typeface="Arial" charset="0"/>
            </a:rPr>
            <a:t>Рейтинговые агентства, СМИ, профессиональные и общественные организации</a:t>
          </a:r>
          <a:endParaRPr lang="ru-RU" sz="1800" b="0" dirty="0">
            <a:latin typeface="Bookman Old Style" pitchFamily="18" charset="0"/>
          </a:endParaRPr>
        </a:p>
      </dgm:t>
    </dgm:pt>
    <dgm:pt modelId="{1DCCEF60-6907-4660-B451-30DCA8153878}" type="parTrans" cxnId="{AA987927-2C9A-45AE-AE60-5F9E1B6AC4B1}">
      <dgm:prSet/>
      <dgm:spPr/>
      <dgm:t>
        <a:bodyPr/>
        <a:lstStyle/>
        <a:p>
          <a:endParaRPr lang="ru-RU"/>
        </a:p>
      </dgm:t>
    </dgm:pt>
    <dgm:pt modelId="{61CE2B30-3FD1-4D3D-A72A-21F270AF03C3}" type="sibTrans" cxnId="{AA987927-2C9A-45AE-AE60-5F9E1B6AC4B1}">
      <dgm:prSet/>
      <dgm:spPr/>
      <dgm:t>
        <a:bodyPr/>
        <a:lstStyle/>
        <a:p>
          <a:endParaRPr lang="ru-RU"/>
        </a:p>
      </dgm:t>
    </dgm:pt>
    <dgm:pt modelId="{DFB1A43A-24EA-438C-8AB1-6C6CE0158077}">
      <dgm:prSet phldrT="[Текст]" custT="1"/>
      <dgm:spPr>
        <a:solidFill>
          <a:schemeClr val="bg1">
            <a:alpha val="90000"/>
          </a:schemeClr>
        </a:solidFill>
      </dgm:spPr>
      <dgm:t>
        <a:bodyPr/>
        <a:lstStyle/>
        <a:p>
          <a:pPr algn="just"/>
          <a:r>
            <a:rPr lang="ru-RU" sz="1800" b="0" dirty="0" smtClean="0">
              <a:latin typeface="Bookman Old Style" pitchFamily="18" charset="0"/>
              <a:cs typeface="Arial" charset="0"/>
            </a:rPr>
            <a:t>Публичные рейтинги </a:t>
          </a:r>
          <a:br>
            <a:rPr lang="ru-RU" sz="1800" b="0" dirty="0" smtClean="0">
              <a:latin typeface="Bookman Old Style" pitchFamily="18" charset="0"/>
              <a:cs typeface="Arial" charset="0"/>
            </a:rPr>
          </a:br>
          <a:r>
            <a:rPr lang="ru-RU" sz="1800" b="0" dirty="0" smtClean="0">
              <a:latin typeface="Bookman Old Style" pitchFamily="18" charset="0"/>
              <a:cs typeface="Arial" charset="0"/>
            </a:rPr>
            <a:t>на основе открытых источников информации</a:t>
          </a:r>
          <a:endParaRPr lang="ru-RU" sz="1800" b="0" dirty="0">
            <a:latin typeface="Bookman Old Style" pitchFamily="18" charset="0"/>
          </a:endParaRPr>
        </a:p>
      </dgm:t>
    </dgm:pt>
    <dgm:pt modelId="{823D4F96-E89F-47B7-A85E-08E0713673CC}" type="parTrans" cxnId="{C689CD79-DD9B-41C0-8194-F38CB4FA7F6E}">
      <dgm:prSet/>
      <dgm:spPr/>
      <dgm:t>
        <a:bodyPr/>
        <a:lstStyle/>
        <a:p>
          <a:endParaRPr lang="ru-RU"/>
        </a:p>
      </dgm:t>
    </dgm:pt>
    <dgm:pt modelId="{EE277814-4348-4ABD-996B-1212F76DDEF0}" type="sibTrans" cxnId="{C689CD79-DD9B-41C0-8194-F38CB4FA7F6E}">
      <dgm:prSet/>
      <dgm:spPr/>
      <dgm:t>
        <a:bodyPr/>
        <a:lstStyle/>
        <a:p>
          <a:endParaRPr lang="ru-RU"/>
        </a:p>
      </dgm:t>
    </dgm:pt>
    <dgm:pt modelId="{FA16C2F5-A1AE-487F-8E94-11599165E741}">
      <dgm:prSet custT="1"/>
      <dgm:spPr/>
      <dgm:t>
        <a:bodyPr/>
        <a:lstStyle/>
        <a:p>
          <a:pPr algn="l"/>
          <a:r>
            <a:rPr lang="ru-RU" sz="1400" b="0" dirty="0" smtClean="0">
              <a:latin typeface="Bookman Old Style" pitchFamily="18" charset="0"/>
              <a:cs typeface="Arial" charset="0"/>
            </a:rPr>
            <a:t>материалы открытых источников </a:t>
          </a:r>
          <a:endParaRPr lang="en-US" sz="1400" b="0" dirty="0">
            <a:latin typeface="Bookman Old Style" pitchFamily="18" charset="0"/>
            <a:cs typeface="Arial" charset="0"/>
          </a:endParaRPr>
        </a:p>
      </dgm:t>
    </dgm:pt>
    <dgm:pt modelId="{D1DED794-8F9B-4359-84DE-65CEFD4BCEA9}" type="parTrans" cxnId="{5CE9AED6-AC68-4139-AC56-0E5D68B28D5D}">
      <dgm:prSet/>
      <dgm:spPr/>
      <dgm:t>
        <a:bodyPr/>
        <a:lstStyle/>
        <a:p>
          <a:endParaRPr lang="ru-RU"/>
        </a:p>
      </dgm:t>
    </dgm:pt>
    <dgm:pt modelId="{D29DF357-8FBB-4979-8627-2ED64840275B}" type="sibTrans" cxnId="{5CE9AED6-AC68-4139-AC56-0E5D68B28D5D}">
      <dgm:prSet/>
      <dgm:spPr/>
      <dgm:t>
        <a:bodyPr/>
        <a:lstStyle/>
        <a:p>
          <a:endParaRPr lang="ru-RU"/>
        </a:p>
      </dgm:t>
    </dgm:pt>
    <dgm:pt modelId="{6429A86D-94FF-4AD2-BFE6-B66AB6FF781C}">
      <dgm:prSet custT="1"/>
      <dgm:spPr/>
      <dgm:t>
        <a:bodyPr/>
        <a:lstStyle/>
        <a:p>
          <a:pPr algn="l"/>
          <a:r>
            <a:rPr lang="ru-RU" sz="1400" b="0" dirty="0" smtClean="0">
              <a:latin typeface="Bookman Old Style" pitchFamily="18" charset="0"/>
              <a:cs typeface="Arial" charset="0"/>
            </a:rPr>
            <a:t>(СМИ, сайты)</a:t>
          </a:r>
          <a:endParaRPr lang="ru-RU" sz="1400" b="0" dirty="0">
            <a:latin typeface="Bookman Old Style" pitchFamily="18" charset="0"/>
            <a:cs typeface="Arial" charset="0"/>
          </a:endParaRPr>
        </a:p>
      </dgm:t>
    </dgm:pt>
    <dgm:pt modelId="{C37D7B4A-DFED-4E42-9575-08CF310BF19C}" type="parTrans" cxnId="{2575969C-866E-4BA2-8A9D-B7BA5AB62BEA}">
      <dgm:prSet/>
      <dgm:spPr/>
      <dgm:t>
        <a:bodyPr/>
        <a:lstStyle/>
        <a:p>
          <a:endParaRPr lang="ru-RU"/>
        </a:p>
      </dgm:t>
    </dgm:pt>
    <dgm:pt modelId="{6A393057-5734-4CEE-B57F-D2F09FD29EC9}" type="sibTrans" cxnId="{2575969C-866E-4BA2-8A9D-B7BA5AB62BEA}">
      <dgm:prSet/>
      <dgm:spPr/>
      <dgm:t>
        <a:bodyPr/>
        <a:lstStyle/>
        <a:p>
          <a:endParaRPr lang="ru-RU"/>
        </a:p>
      </dgm:t>
    </dgm:pt>
    <dgm:pt modelId="{72DC4287-B342-4F12-89A0-64E6C149AC68}" type="pres">
      <dgm:prSet presAssocID="{9E25D9A3-3661-4C08-A87C-12400A313CC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860584-C711-4037-B6AD-F5269A0D6732}" type="pres">
      <dgm:prSet presAssocID="{FACFB4CB-B36F-4C96-BE39-3672E6258F98}" presName="linNode" presStyleCnt="0"/>
      <dgm:spPr/>
    </dgm:pt>
    <dgm:pt modelId="{76BF8791-2A8A-424E-BACC-7C0D99AC8CC4}" type="pres">
      <dgm:prSet presAssocID="{FACFB4CB-B36F-4C96-BE39-3672E6258F98}" presName="parentText" presStyleLbl="node1" presStyleIdx="0" presStyleCnt="2" custScaleX="11229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45D3EF-9F21-4A11-A31D-ABB8B77E6E8C}" type="pres">
      <dgm:prSet presAssocID="{FACFB4CB-B36F-4C96-BE39-3672E6258F98}" presName="descendantText" presStyleLbl="alignAccFollowNode1" presStyleIdx="0" presStyleCnt="2" custScaleY="1195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EE300E-FFEB-4C9B-BA8E-0C4121E24725}" type="pres">
      <dgm:prSet presAssocID="{62CA0888-CF92-46FA-81DE-6203AA8D03B2}" presName="sp" presStyleCnt="0"/>
      <dgm:spPr/>
    </dgm:pt>
    <dgm:pt modelId="{31455011-D7E0-4D0E-8D71-1C44C1FA2E75}" type="pres">
      <dgm:prSet presAssocID="{125E06EB-2F68-42CB-B79A-DFC019400D31}" presName="linNode" presStyleCnt="0"/>
      <dgm:spPr/>
    </dgm:pt>
    <dgm:pt modelId="{91124DA3-A391-4EBE-87F9-E50963DEAD16}" type="pres">
      <dgm:prSet presAssocID="{125E06EB-2F68-42CB-B79A-DFC019400D31}" presName="parentText" presStyleLbl="node1" presStyleIdx="1" presStyleCnt="2" custScaleX="11229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135522-B7D6-4EE7-A0BC-BDEA3CF78695}" type="pres">
      <dgm:prSet presAssocID="{125E06EB-2F68-42CB-B79A-DFC019400D31}" presName="descendantText" presStyleLbl="alignAccFollowNode1" presStyleIdx="1" presStyleCnt="2" custScaleY="1092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0F0876-A1D3-40A1-99E9-4622331876D6}" type="presOf" srcId="{6429A86D-94FF-4AD2-BFE6-B66AB6FF781C}" destId="{B345D3EF-9F21-4A11-A31D-ABB8B77E6E8C}" srcOrd="0" destOrd="2" presId="urn:microsoft.com/office/officeart/2005/8/layout/vList5"/>
    <dgm:cxn modelId="{024F8509-6B28-40FE-9D05-62169310D33F}" srcId="{9E25D9A3-3661-4C08-A87C-12400A313CCE}" destId="{FACFB4CB-B36F-4C96-BE39-3672E6258F98}" srcOrd="0" destOrd="0" parTransId="{E1E0B8CF-126F-4ED3-A395-5B0AB9EF3D3B}" sibTransId="{62CA0888-CF92-46FA-81DE-6203AA8D03B2}"/>
    <dgm:cxn modelId="{C689CD79-DD9B-41C0-8194-F38CB4FA7F6E}" srcId="{125E06EB-2F68-42CB-B79A-DFC019400D31}" destId="{DFB1A43A-24EA-438C-8AB1-6C6CE0158077}" srcOrd="0" destOrd="0" parTransId="{823D4F96-E89F-47B7-A85E-08E0713673CC}" sibTransId="{EE277814-4348-4ABD-996B-1212F76DDEF0}"/>
    <dgm:cxn modelId="{BE1211C9-5B45-4B42-87F9-2C8F7AF0FD31}" type="presOf" srcId="{DFB1A43A-24EA-438C-8AB1-6C6CE0158077}" destId="{4D135522-B7D6-4EE7-A0BC-BDEA3CF78695}" srcOrd="0" destOrd="0" presId="urn:microsoft.com/office/officeart/2005/8/layout/vList5"/>
    <dgm:cxn modelId="{AA663C64-4E5C-4369-9CEE-CC80722C6B93}" type="presOf" srcId="{FA16C2F5-A1AE-487F-8E94-11599165E741}" destId="{B345D3EF-9F21-4A11-A31D-ABB8B77E6E8C}" srcOrd="0" destOrd="1" presId="urn:microsoft.com/office/officeart/2005/8/layout/vList5"/>
    <dgm:cxn modelId="{5CE9AED6-AC68-4139-AC56-0E5D68B28D5D}" srcId="{FACFB4CB-B36F-4C96-BE39-3672E6258F98}" destId="{FA16C2F5-A1AE-487F-8E94-11599165E741}" srcOrd="1" destOrd="0" parTransId="{D1DED794-8F9B-4359-84DE-65CEFD4BCEA9}" sibTransId="{D29DF357-8FBB-4979-8627-2ED64840275B}"/>
    <dgm:cxn modelId="{10FB1D3F-7008-4E69-8A19-C0B1C86F749F}" type="presOf" srcId="{9E25D9A3-3661-4C08-A87C-12400A313CCE}" destId="{72DC4287-B342-4F12-89A0-64E6C149AC68}" srcOrd="0" destOrd="0" presId="urn:microsoft.com/office/officeart/2005/8/layout/vList5"/>
    <dgm:cxn modelId="{1202BF70-A3BD-471B-8D93-0F97E8DC2A4A}" srcId="{FACFB4CB-B36F-4C96-BE39-3672E6258F98}" destId="{73E1928C-31A8-49FF-9846-E5559E70542D}" srcOrd="0" destOrd="0" parTransId="{559D00A7-7377-43F0-AC99-F84DCF6E7F1B}" sibTransId="{AFE25569-3D92-4D5A-86EF-C3F89B47ACEB}"/>
    <dgm:cxn modelId="{58864C2E-443A-4CE6-8E6A-2671C55EF51F}" type="presOf" srcId="{125E06EB-2F68-42CB-B79A-DFC019400D31}" destId="{91124DA3-A391-4EBE-87F9-E50963DEAD16}" srcOrd="0" destOrd="0" presId="urn:microsoft.com/office/officeart/2005/8/layout/vList5"/>
    <dgm:cxn modelId="{2575969C-866E-4BA2-8A9D-B7BA5AB62BEA}" srcId="{FACFB4CB-B36F-4C96-BE39-3672E6258F98}" destId="{6429A86D-94FF-4AD2-BFE6-B66AB6FF781C}" srcOrd="2" destOrd="0" parTransId="{C37D7B4A-DFED-4E42-9575-08CF310BF19C}" sibTransId="{6A393057-5734-4CEE-B57F-D2F09FD29EC9}"/>
    <dgm:cxn modelId="{B2526C0B-0FDA-48E3-8504-147917168579}" type="presOf" srcId="{73E1928C-31A8-49FF-9846-E5559E70542D}" destId="{B345D3EF-9F21-4A11-A31D-ABB8B77E6E8C}" srcOrd="0" destOrd="0" presId="urn:microsoft.com/office/officeart/2005/8/layout/vList5"/>
    <dgm:cxn modelId="{AA987927-2C9A-45AE-AE60-5F9E1B6AC4B1}" srcId="{9E25D9A3-3661-4C08-A87C-12400A313CCE}" destId="{125E06EB-2F68-42CB-B79A-DFC019400D31}" srcOrd="1" destOrd="0" parTransId="{1DCCEF60-6907-4660-B451-30DCA8153878}" sibTransId="{61CE2B30-3FD1-4D3D-A72A-21F270AF03C3}"/>
    <dgm:cxn modelId="{BDBC5921-E43E-4F31-83B0-A50D2EC576FA}" type="presOf" srcId="{FACFB4CB-B36F-4C96-BE39-3672E6258F98}" destId="{76BF8791-2A8A-424E-BACC-7C0D99AC8CC4}" srcOrd="0" destOrd="0" presId="urn:microsoft.com/office/officeart/2005/8/layout/vList5"/>
    <dgm:cxn modelId="{90D81DAE-20F1-48FB-957B-10951864C52F}" type="presParOf" srcId="{72DC4287-B342-4F12-89A0-64E6C149AC68}" destId="{A1860584-C711-4037-B6AD-F5269A0D6732}" srcOrd="0" destOrd="0" presId="urn:microsoft.com/office/officeart/2005/8/layout/vList5"/>
    <dgm:cxn modelId="{1EE344EF-5BED-4B3F-966A-0277B1786CBB}" type="presParOf" srcId="{A1860584-C711-4037-B6AD-F5269A0D6732}" destId="{76BF8791-2A8A-424E-BACC-7C0D99AC8CC4}" srcOrd="0" destOrd="0" presId="urn:microsoft.com/office/officeart/2005/8/layout/vList5"/>
    <dgm:cxn modelId="{CDEE9BD5-E5D0-483A-B5EC-12C928B20EA2}" type="presParOf" srcId="{A1860584-C711-4037-B6AD-F5269A0D6732}" destId="{B345D3EF-9F21-4A11-A31D-ABB8B77E6E8C}" srcOrd="1" destOrd="0" presId="urn:microsoft.com/office/officeart/2005/8/layout/vList5"/>
    <dgm:cxn modelId="{04A597CA-C20C-4580-ADB4-0E93A85CD31A}" type="presParOf" srcId="{72DC4287-B342-4F12-89A0-64E6C149AC68}" destId="{B8EE300E-FFEB-4C9B-BA8E-0C4121E24725}" srcOrd="1" destOrd="0" presId="urn:microsoft.com/office/officeart/2005/8/layout/vList5"/>
    <dgm:cxn modelId="{1E42ADFF-5DD4-4D1A-8E99-64BB04A2D375}" type="presParOf" srcId="{72DC4287-B342-4F12-89A0-64E6C149AC68}" destId="{31455011-D7E0-4D0E-8D71-1C44C1FA2E75}" srcOrd="2" destOrd="0" presId="urn:microsoft.com/office/officeart/2005/8/layout/vList5"/>
    <dgm:cxn modelId="{A644608E-A516-499B-A59B-F888FDF409F7}" type="presParOf" srcId="{31455011-D7E0-4D0E-8D71-1C44C1FA2E75}" destId="{91124DA3-A391-4EBE-87F9-E50963DEAD16}" srcOrd="0" destOrd="0" presId="urn:microsoft.com/office/officeart/2005/8/layout/vList5"/>
    <dgm:cxn modelId="{6D7C79BB-DFDF-42EB-84C2-CA3FFD6D35D7}" type="presParOf" srcId="{31455011-D7E0-4D0E-8D71-1C44C1FA2E75}" destId="{4D135522-B7D6-4EE7-A0BC-BDEA3CF7869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16A65AF-F1B6-4BBA-B1F0-5CC1684608A8}" type="doc">
      <dgm:prSet loTypeId="urn:microsoft.com/office/officeart/2005/8/layout/vList5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2BBF7F56-F2FF-400B-94E9-535D51CECA0D}">
      <dgm:prSet phldrT="[Текст]" custT="1"/>
      <dgm:spPr/>
      <dgm:t>
        <a:bodyPr/>
        <a:lstStyle/>
        <a:p>
          <a:r>
            <a:rPr lang="ru-RU" sz="2800" dirty="0" smtClean="0">
              <a:latin typeface="Bookman Old Style" panose="02050604050505020204" pitchFamily="18" charset="0"/>
            </a:rPr>
            <a:t>Кто?</a:t>
          </a:r>
          <a:endParaRPr lang="ru-RU" sz="2800" dirty="0">
            <a:latin typeface="Bookman Old Style" panose="02050604050505020204" pitchFamily="18" charset="0"/>
          </a:endParaRPr>
        </a:p>
      </dgm:t>
    </dgm:pt>
    <dgm:pt modelId="{B6C1462F-B7CC-4D18-A138-11E7D4B3B9F8}" type="parTrans" cxnId="{29573EE9-F288-4D22-A4A0-608721B85392}">
      <dgm:prSet/>
      <dgm:spPr/>
      <dgm:t>
        <a:bodyPr/>
        <a:lstStyle/>
        <a:p>
          <a:endParaRPr lang="ru-RU"/>
        </a:p>
      </dgm:t>
    </dgm:pt>
    <dgm:pt modelId="{3047B6DC-10AD-45FF-A3F4-F42403D4DD7B}" type="sibTrans" cxnId="{29573EE9-F288-4D22-A4A0-608721B85392}">
      <dgm:prSet/>
      <dgm:spPr/>
      <dgm:t>
        <a:bodyPr/>
        <a:lstStyle/>
        <a:p>
          <a:endParaRPr lang="ru-RU"/>
        </a:p>
      </dgm:t>
    </dgm:pt>
    <dgm:pt modelId="{3AD3C7CA-A27D-4845-9996-67205175CFDD}">
      <dgm:prSet phldrT="[Текст]" custT="1"/>
      <dgm:spPr/>
      <dgm:t>
        <a:bodyPr/>
        <a:lstStyle/>
        <a:p>
          <a:r>
            <a:rPr lang="ru-RU" sz="2000" dirty="0" smtClean="0">
              <a:latin typeface="Bookman Old Style" panose="02050604050505020204" pitchFamily="18" charset="0"/>
            </a:rPr>
            <a:t>юридическое лицо</a:t>
          </a:r>
          <a:endParaRPr lang="ru-RU" sz="2000" dirty="0">
            <a:latin typeface="Bookman Old Style" panose="02050604050505020204" pitchFamily="18" charset="0"/>
          </a:endParaRPr>
        </a:p>
      </dgm:t>
    </dgm:pt>
    <dgm:pt modelId="{BD4A1703-C583-44D6-9F50-57660C49CB87}" type="parTrans" cxnId="{6BE8D7AA-8A0B-4861-96EB-FBD555686826}">
      <dgm:prSet/>
      <dgm:spPr/>
      <dgm:t>
        <a:bodyPr/>
        <a:lstStyle/>
        <a:p>
          <a:endParaRPr lang="ru-RU"/>
        </a:p>
      </dgm:t>
    </dgm:pt>
    <dgm:pt modelId="{3F8583EB-C438-44A7-AA50-0A357DA9D6F3}" type="sibTrans" cxnId="{6BE8D7AA-8A0B-4861-96EB-FBD555686826}">
      <dgm:prSet/>
      <dgm:spPr/>
      <dgm:t>
        <a:bodyPr/>
        <a:lstStyle/>
        <a:p>
          <a:endParaRPr lang="ru-RU"/>
        </a:p>
      </dgm:t>
    </dgm:pt>
    <dgm:pt modelId="{D28B9D75-BCC9-422A-B1FA-59DFC1B523D4}">
      <dgm:prSet phldrT="[Текст]" custT="1"/>
      <dgm:spPr/>
      <dgm:t>
        <a:bodyPr/>
        <a:lstStyle/>
        <a:p>
          <a:r>
            <a:rPr lang="ru-RU" sz="2000" dirty="0" smtClean="0">
              <a:latin typeface="Bookman Old Style" panose="02050604050505020204" pitchFamily="18" charset="0"/>
            </a:rPr>
            <a:t>индивидуальный предприниматель</a:t>
          </a:r>
          <a:endParaRPr lang="ru-RU" sz="2000" dirty="0">
            <a:latin typeface="Bookman Old Style" panose="02050604050505020204" pitchFamily="18" charset="0"/>
          </a:endParaRPr>
        </a:p>
      </dgm:t>
    </dgm:pt>
    <dgm:pt modelId="{A45C4FF9-0460-49F4-BAFC-7DDF9D513DEA}" type="parTrans" cxnId="{C507630A-EBFA-4BA4-8B60-7BEBE539FB85}">
      <dgm:prSet/>
      <dgm:spPr/>
      <dgm:t>
        <a:bodyPr/>
        <a:lstStyle/>
        <a:p>
          <a:endParaRPr lang="ru-RU"/>
        </a:p>
      </dgm:t>
    </dgm:pt>
    <dgm:pt modelId="{44F39550-562E-4CCA-891D-D00CC390C0FF}" type="sibTrans" cxnId="{C507630A-EBFA-4BA4-8B60-7BEBE539FB85}">
      <dgm:prSet/>
      <dgm:spPr/>
      <dgm:t>
        <a:bodyPr/>
        <a:lstStyle/>
        <a:p>
          <a:endParaRPr lang="ru-RU"/>
        </a:p>
      </dgm:t>
    </dgm:pt>
    <dgm:pt modelId="{C7486A80-C138-4511-A1D0-1CFB7B43B4B9}">
      <dgm:prSet phldrT="[Текст]" custT="1"/>
      <dgm:spPr/>
      <dgm:t>
        <a:bodyPr/>
        <a:lstStyle/>
        <a:p>
          <a:r>
            <a:rPr lang="ru-RU" sz="2800" smtClean="0">
              <a:latin typeface="Bookman Old Style" panose="02050604050505020204" pitchFamily="18" charset="0"/>
            </a:rPr>
            <a:t>Задачи?</a:t>
          </a:r>
          <a:endParaRPr lang="ru-RU" sz="2800" dirty="0">
            <a:latin typeface="Bookman Old Style" panose="02050604050505020204" pitchFamily="18" charset="0"/>
          </a:endParaRPr>
        </a:p>
      </dgm:t>
    </dgm:pt>
    <dgm:pt modelId="{589A9F3B-48BF-4244-9EFB-DE8799D85C88}" type="parTrans" cxnId="{3C601452-9048-46BA-9A56-CBCBCD21898A}">
      <dgm:prSet/>
      <dgm:spPr/>
      <dgm:t>
        <a:bodyPr/>
        <a:lstStyle/>
        <a:p>
          <a:endParaRPr lang="ru-RU"/>
        </a:p>
      </dgm:t>
    </dgm:pt>
    <dgm:pt modelId="{7F2E677D-2296-4BD0-AD8D-FB4BA0A96181}" type="sibTrans" cxnId="{3C601452-9048-46BA-9A56-CBCBCD21898A}">
      <dgm:prSet/>
      <dgm:spPr/>
      <dgm:t>
        <a:bodyPr/>
        <a:lstStyle/>
        <a:p>
          <a:endParaRPr lang="ru-RU"/>
        </a:p>
      </dgm:t>
    </dgm:pt>
    <dgm:pt modelId="{879E2C5E-D515-45A4-B49C-EAEAFA52F175}">
      <dgm:prSet phldrT="[Текст]" custT="1"/>
      <dgm:spPr/>
      <dgm:t>
        <a:bodyPr anchor="t"/>
        <a:lstStyle/>
        <a:p>
          <a:pPr algn="just"/>
          <a:r>
            <a:rPr lang="ru-RU" sz="1400" dirty="0" smtClean="0">
              <a:latin typeface="Bookman Old Style" panose="02050604050505020204" pitchFamily="18" charset="0"/>
            </a:rPr>
            <a:t>определение соответствия предоставляемого образования потребностям физического лица и юридического лица, в интересах которых осуществляется образовательная деятельность;</a:t>
          </a:r>
          <a:endParaRPr lang="ru-RU" sz="1400" dirty="0">
            <a:latin typeface="Bookman Old Style" panose="02050604050505020204" pitchFamily="18" charset="0"/>
          </a:endParaRPr>
        </a:p>
      </dgm:t>
    </dgm:pt>
    <dgm:pt modelId="{84C25DA2-77D2-46FA-B663-F01E050158E8}" type="parTrans" cxnId="{B991D333-7A0A-49BE-84FD-B95A589BC917}">
      <dgm:prSet/>
      <dgm:spPr/>
      <dgm:t>
        <a:bodyPr/>
        <a:lstStyle/>
        <a:p>
          <a:endParaRPr lang="ru-RU"/>
        </a:p>
      </dgm:t>
    </dgm:pt>
    <dgm:pt modelId="{85331C25-E65B-4C34-906E-1956ABB11F67}" type="sibTrans" cxnId="{B991D333-7A0A-49BE-84FD-B95A589BC917}">
      <dgm:prSet/>
      <dgm:spPr/>
      <dgm:t>
        <a:bodyPr/>
        <a:lstStyle/>
        <a:p>
          <a:endParaRPr lang="ru-RU"/>
        </a:p>
      </dgm:t>
    </dgm:pt>
    <dgm:pt modelId="{00C0D46E-D22D-4291-B1ED-3CF307FC2D23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smtClean="0">
              <a:latin typeface="Bookman Old Style" panose="02050604050505020204" pitchFamily="18" charset="0"/>
            </a:rPr>
            <a:t>Что оцениваем?</a:t>
          </a:r>
        </a:p>
        <a:p>
          <a:pPr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DC7B8598-2B06-4BD7-80BB-D300F4D87CAA}" type="parTrans" cxnId="{FFAF35DC-BE8F-4C03-82C3-51361856293E}">
      <dgm:prSet/>
      <dgm:spPr/>
      <dgm:t>
        <a:bodyPr/>
        <a:lstStyle/>
        <a:p>
          <a:endParaRPr lang="ru-RU"/>
        </a:p>
      </dgm:t>
    </dgm:pt>
    <dgm:pt modelId="{B8FF9ED8-3FB8-43A8-B7AB-9C494AFF6B29}" type="sibTrans" cxnId="{FFAF35DC-BE8F-4C03-82C3-51361856293E}">
      <dgm:prSet/>
      <dgm:spPr/>
      <dgm:t>
        <a:bodyPr/>
        <a:lstStyle/>
        <a:p>
          <a:endParaRPr lang="ru-RU"/>
        </a:p>
      </dgm:t>
    </dgm:pt>
    <dgm:pt modelId="{8C11B02C-38D8-441C-BEF4-1237BAD9E376}">
      <dgm:prSet phldrT="[Текст]" custT="1"/>
      <dgm:spPr/>
      <dgm:t>
        <a:bodyPr/>
        <a:lstStyle/>
        <a:p>
          <a:r>
            <a:rPr lang="ru-RU" sz="2000" dirty="0" smtClean="0">
              <a:latin typeface="Bookman Old Style" panose="02050604050505020204" pitchFamily="18" charset="0"/>
            </a:rPr>
            <a:t>образовательная программа</a:t>
          </a:r>
          <a:endParaRPr lang="ru-RU" sz="2000" dirty="0">
            <a:latin typeface="Bookman Old Style" panose="02050604050505020204" pitchFamily="18" charset="0"/>
          </a:endParaRPr>
        </a:p>
      </dgm:t>
    </dgm:pt>
    <dgm:pt modelId="{63F161EB-85AD-48A3-9DA6-1E77F6349616}" type="parTrans" cxnId="{2BD700BA-F364-4BF0-B290-9EB86D78168E}">
      <dgm:prSet/>
      <dgm:spPr/>
      <dgm:t>
        <a:bodyPr/>
        <a:lstStyle/>
        <a:p>
          <a:endParaRPr lang="ru-RU"/>
        </a:p>
      </dgm:t>
    </dgm:pt>
    <dgm:pt modelId="{8FE709C8-93F3-4009-B38E-3FFE6D9B725C}" type="sibTrans" cxnId="{2BD700BA-F364-4BF0-B290-9EB86D78168E}">
      <dgm:prSet/>
      <dgm:spPr/>
      <dgm:t>
        <a:bodyPr/>
        <a:lstStyle/>
        <a:p>
          <a:endParaRPr lang="ru-RU"/>
        </a:p>
      </dgm:t>
    </dgm:pt>
    <dgm:pt modelId="{56EFE06A-B21C-4CAC-A4AA-7FD1895E386D}">
      <dgm:prSet phldrT="[Текст]" custT="1"/>
      <dgm:spPr/>
      <dgm:t>
        <a:bodyPr anchor="t"/>
        <a:lstStyle/>
        <a:p>
          <a:pPr algn="just"/>
          <a:r>
            <a:rPr lang="ru-RU" sz="1400" dirty="0" smtClean="0">
              <a:latin typeface="Bookman Old Style" panose="02050604050505020204" pitchFamily="18" charset="0"/>
            </a:rPr>
            <a:t>оказание  содействия в выборе профессиональной образовательной организации и образовательной программы;</a:t>
          </a:r>
          <a:endParaRPr lang="ru-RU" sz="1400" dirty="0">
            <a:latin typeface="Bookman Old Style" panose="02050604050505020204" pitchFamily="18" charset="0"/>
          </a:endParaRPr>
        </a:p>
      </dgm:t>
    </dgm:pt>
    <dgm:pt modelId="{FB348FC8-7C53-4B6E-A6A0-C8C64D92E1D0}" type="parTrans" cxnId="{CE04C6E2-B27B-4769-8D35-D55CC6D0D08D}">
      <dgm:prSet/>
      <dgm:spPr/>
      <dgm:t>
        <a:bodyPr/>
        <a:lstStyle/>
        <a:p>
          <a:endParaRPr lang="ru-RU"/>
        </a:p>
      </dgm:t>
    </dgm:pt>
    <dgm:pt modelId="{33FAB1D1-93D7-4E1E-B30D-0FC4C2B97831}" type="sibTrans" cxnId="{CE04C6E2-B27B-4769-8D35-D55CC6D0D08D}">
      <dgm:prSet/>
      <dgm:spPr/>
      <dgm:t>
        <a:bodyPr/>
        <a:lstStyle/>
        <a:p>
          <a:endParaRPr lang="ru-RU"/>
        </a:p>
      </dgm:t>
    </dgm:pt>
    <dgm:pt modelId="{66CA4320-6197-48DE-99F4-02C81E2C2F45}">
      <dgm:prSet phldrT="[Текст]" custT="1"/>
      <dgm:spPr/>
      <dgm:t>
        <a:bodyPr anchor="t"/>
        <a:lstStyle/>
        <a:p>
          <a:pPr algn="just"/>
          <a:r>
            <a:rPr lang="ru-RU" sz="1400" dirty="0" smtClean="0">
              <a:latin typeface="Bookman Old Style" panose="02050604050505020204" pitchFamily="18" charset="0"/>
            </a:rPr>
            <a:t> повышение конкурентоспособности профессиональных образовательных организаций и реализуемых ими образовательных программ на российском и международном рынках;</a:t>
          </a:r>
          <a:endParaRPr lang="ru-RU" sz="1400" dirty="0">
            <a:latin typeface="Bookman Old Style" panose="02050604050505020204" pitchFamily="18" charset="0"/>
          </a:endParaRPr>
        </a:p>
      </dgm:t>
    </dgm:pt>
    <dgm:pt modelId="{8D2F8B58-A7AA-4F9C-AD5A-CD8F69BD0292}" type="parTrans" cxnId="{2AB52D50-38A9-41FC-B4B6-3C384A8F4654}">
      <dgm:prSet/>
      <dgm:spPr/>
      <dgm:t>
        <a:bodyPr/>
        <a:lstStyle/>
        <a:p>
          <a:endParaRPr lang="ru-RU"/>
        </a:p>
      </dgm:t>
    </dgm:pt>
    <dgm:pt modelId="{6BC84AB7-EF9C-47BE-BFAE-40D08802AE1B}" type="sibTrans" cxnId="{2AB52D50-38A9-41FC-B4B6-3C384A8F4654}">
      <dgm:prSet/>
      <dgm:spPr/>
      <dgm:t>
        <a:bodyPr/>
        <a:lstStyle/>
        <a:p>
          <a:endParaRPr lang="ru-RU"/>
        </a:p>
      </dgm:t>
    </dgm:pt>
    <dgm:pt modelId="{80AFCE42-4C67-4D03-9D3E-CD4A614BD941}">
      <dgm:prSet phldrT="[Текст]" custT="1"/>
      <dgm:spPr/>
      <dgm:t>
        <a:bodyPr/>
        <a:lstStyle/>
        <a:p>
          <a:r>
            <a:rPr lang="ru-RU" sz="2000" dirty="0" smtClean="0">
              <a:latin typeface="Bookman Old Style" panose="02050604050505020204" pitchFamily="18" charset="0"/>
            </a:rPr>
            <a:t>профессиональная образовательная организация</a:t>
          </a:r>
          <a:endParaRPr lang="ru-RU" sz="2000" dirty="0">
            <a:latin typeface="Bookman Old Style" panose="02050604050505020204" pitchFamily="18" charset="0"/>
          </a:endParaRPr>
        </a:p>
      </dgm:t>
    </dgm:pt>
    <dgm:pt modelId="{03AE40D1-737D-4899-8917-B152382439C9}" type="parTrans" cxnId="{3ADF4028-A13D-4C65-A72D-96C1C9CA3202}">
      <dgm:prSet/>
      <dgm:spPr/>
      <dgm:t>
        <a:bodyPr/>
        <a:lstStyle/>
        <a:p>
          <a:endParaRPr lang="ru-RU"/>
        </a:p>
      </dgm:t>
    </dgm:pt>
    <dgm:pt modelId="{9C87ADED-20B6-4B0A-B03C-F63DBDF4556C}" type="sibTrans" cxnId="{3ADF4028-A13D-4C65-A72D-96C1C9CA3202}">
      <dgm:prSet/>
      <dgm:spPr/>
      <dgm:t>
        <a:bodyPr/>
        <a:lstStyle/>
        <a:p>
          <a:endParaRPr lang="ru-RU"/>
        </a:p>
      </dgm:t>
    </dgm:pt>
    <dgm:pt modelId="{63D58B92-DBC1-4FE8-848F-23F1AE88C3D4}">
      <dgm:prSet phldrT="[Текст]" custT="1"/>
      <dgm:spPr/>
      <dgm:t>
        <a:bodyPr anchor="t"/>
        <a:lstStyle/>
        <a:p>
          <a:pPr algn="just"/>
          <a:r>
            <a:rPr lang="ru-RU" sz="1400" dirty="0" smtClean="0">
              <a:latin typeface="Bookman Old Style" panose="02050604050505020204" pitchFamily="18" charset="0"/>
            </a:rPr>
            <a:t>рейтинг профессиональных образовательных организаций</a:t>
          </a:r>
          <a:endParaRPr lang="ru-RU" sz="1400" dirty="0">
            <a:latin typeface="Bookman Old Style" panose="02050604050505020204" pitchFamily="18" charset="0"/>
          </a:endParaRPr>
        </a:p>
      </dgm:t>
    </dgm:pt>
    <dgm:pt modelId="{E12CC064-C166-432C-AA49-8D6D26D3BD76}" type="parTrans" cxnId="{E65A1964-BCC4-4180-9EE4-1D2F3774B9F1}">
      <dgm:prSet/>
      <dgm:spPr/>
      <dgm:t>
        <a:bodyPr/>
        <a:lstStyle/>
        <a:p>
          <a:endParaRPr lang="ru-RU"/>
        </a:p>
      </dgm:t>
    </dgm:pt>
    <dgm:pt modelId="{67EDD666-F04A-4136-BA2E-473A6320599E}" type="sibTrans" cxnId="{E65A1964-BCC4-4180-9EE4-1D2F3774B9F1}">
      <dgm:prSet/>
      <dgm:spPr/>
      <dgm:t>
        <a:bodyPr/>
        <a:lstStyle/>
        <a:p>
          <a:endParaRPr lang="ru-RU"/>
        </a:p>
      </dgm:t>
    </dgm:pt>
    <dgm:pt modelId="{E873F7E2-EF4F-4074-8165-AF0AD2DFEBDC}" type="pres">
      <dgm:prSet presAssocID="{716A65AF-F1B6-4BBA-B1F0-5CC1684608A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2F035B-8A30-4D53-85E8-18167B685C06}" type="pres">
      <dgm:prSet presAssocID="{2BBF7F56-F2FF-400B-94E9-535D51CECA0D}" presName="linNode" presStyleCnt="0"/>
      <dgm:spPr/>
      <dgm:t>
        <a:bodyPr/>
        <a:lstStyle/>
        <a:p>
          <a:endParaRPr lang="ru-RU"/>
        </a:p>
      </dgm:t>
    </dgm:pt>
    <dgm:pt modelId="{5900FEDA-5B9A-49A6-88DF-7C219D64BAF0}" type="pres">
      <dgm:prSet presAssocID="{2BBF7F56-F2FF-400B-94E9-535D51CECA0D}" presName="parentText" presStyleLbl="node1" presStyleIdx="0" presStyleCnt="3" custScaleX="7513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780F9B-D7CB-45FC-9D35-F1721D458992}" type="pres">
      <dgm:prSet presAssocID="{2BBF7F56-F2FF-400B-94E9-535D51CECA0D}" presName="descendantText" presStyleLbl="alignAccFollowNode1" presStyleIdx="0" presStyleCnt="3" custScaleX="1194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88C2B2-5DE5-48D9-BB9A-99D8693791D3}" type="pres">
      <dgm:prSet presAssocID="{3047B6DC-10AD-45FF-A3F4-F42403D4DD7B}" presName="sp" presStyleCnt="0"/>
      <dgm:spPr/>
      <dgm:t>
        <a:bodyPr/>
        <a:lstStyle/>
        <a:p>
          <a:endParaRPr lang="ru-RU"/>
        </a:p>
      </dgm:t>
    </dgm:pt>
    <dgm:pt modelId="{C9B991E4-BCF6-490B-9763-06E87040D1B9}" type="pres">
      <dgm:prSet presAssocID="{C7486A80-C138-4511-A1D0-1CFB7B43B4B9}" presName="linNode" presStyleCnt="0"/>
      <dgm:spPr/>
      <dgm:t>
        <a:bodyPr/>
        <a:lstStyle/>
        <a:p>
          <a:endParaRPr lang="ru-RU"/>
        </a:p>
      </dgm:t>
    </dgm:pt>
    <dgm:pt modelId="{0DE827B5-DB41-435F-BC5F-DBDCFB1B0F62}" type="pres">
      <dgm:prSet presAssocID="{C7486A80-C138-4511-A1D0-1CFB7B43B4B9}" presName="parentText" presStyleLbl="node1" presStyleIdx="1" presStyleCnt="3" custScaleX="8168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15DA68-4720-4D60-B859-375A30FF1FDB}" type="pres">
      <dgm:prSet presAssocID="{C7486A80-C138-4511-A1D0-1CFB7B43B4B9}" presName="descendantText" presStyleLbl="alignAccFollowNode1" presStyleIdx="1" presStyleCnt="3" custScaleX="126439" custScaleY="2591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964C22-0364-4173-9468-C16B8C71543D}" type="pres">
      <dgm:prSet presAssocID="{7F2E677D-2296-4BD0-AD8D-FB4BA0A96181}" presName="sp" presStyleCnt="0"/>
      <dgm:spPr/>
      <dgm:t>
        <a:bodyPr/>
        <a:lstStyle/>
        <a:p>
          <a:endParaRPr lang="ru-RU"/>
        </a:p>
      </dgm:t>
    </dgm:pt>
    <dgm:pt modelId="{91B9482D-A15D-4FD1-9B88-9EE839C98206}" type="pres">
      <dgm:prSet presAssocID="{00C0D46E-D22D-4291-B1ED-3CF307FC2D23}" presName="linNode" presStyleCnt="0"/>
      <dgm:spPr/>
      <dgm:t>
        <a:bodyPr/>
        <a:lstStyle/>
        <a:p>
          <a:endParaRPr lang="ru-RU"/>
        </a:p>
      </dgm:t>
    </dgm:pt>
    <dgm:pt modelId="{1AF552D8-A75A-4B43-8758-D33B3CEA359A}" type="pres">
      <dgm:prSet presAssocID="{00C0D46E-D22D-4291-B1ED-3CF307FC2D23}" presName="parentText" presStyleLbl="node1" presStyleIdx="2" presStyleCnt="3" custScaleX="8833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92F338-F816-4500-AA8E-864F8A963B36}" type="pres">
      <dgm:prSet presAssocID="{00C0D46E-D22D-4291-B1ED-3CF307FC2D23}" presName="descendantText" presStyleLbl="alignAccFollowNode1" presStyleIdx="2" presStyleCnt="3" custScaleX="1184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573EE9-F288-4D22-A4A0-608721B85392}" srcId="{716A65AF-F1B6-4BBA-B1F0-5CC1684608A8}" destId="{2BBF7F56-F2FF-400B-94E9-535D51CECA0D}" srcOrd="0" destOrd="0" parTransId="{B6C1462F-B7CC-4D18-A138-11E7D4B3B9F8}" sibTransId="{3047B6DC-10AD-45FF-A3F4-F42403D4DD7B}"/>
    <dgm:cxn modelId="{99386886-A864-4547-8042-7A128EE58A45}" type="presOf" srcId="{56EFE06A-B21C-4CAC-A4AA-7FD1895E386D}" destId="{3B15DA68-4720-4D60-B859-375A30FF1FDB}" srcOrd="0" destOrd="1" presId="urn:microsoft.com/office/officeart/2005/8/layout/vList5"/>
    <dgm:cxn modelId="{BB40CFC3-F684-4B0B-8D23-A2C7212E77F4}" type="presOf" srcId="{879E2C5E-D515-45A4-B49C-EAEAFA52F175}" destId="{3B15DA68-4720-4D60-B859-375A30FF1FDB}" srcOrd="0" destOrd="0" presId="urn:microsoft.com/office/officeart/2005/8/layout/vList5"/>
    <dgm:cxn modelId="{CE04C6E2-B27B-4769-8D35-D55CC6D0D08D}" srcId="{C7486A80-C138-4511-A1D0-1CFB7B43B4B9}" destId="{56EFE06A-B21C-4CAC-A4AA-7FD1895E386D}" srcOrd="1" destOrd="0" parTransId="{FB348FC8-7C53-4B6E-A6A0-C8C64D92E1D0}" sibTransId="{33FAB1D1-93D7-4E1E-B30D-0FC4C2B97831}"/>
    <dgm:cxn modelId="{F29F6FC1-B09B-4EF9-9CEC-76273D97BFE1}" type="presOf" srcId="{716A65AF-F1B6-4BBA-B1F0-5CC1684608A8}" destId="{E873F7E2-EF4F-4074-8165-AF0AD2DFEBDC}" srcOrd="0" destOrd="0" presId="urn:microsoft.com/office/officeart/2005/8/layout/vList5"/>
    <dgm:cxn modelId="{AF857A59-9033-458A-B02C-D068F6C6A62A}" type="presOf" srcId="{80AFCE42-4C67-4D03-9D3E-CD4A614BD941}" destId="{2292F338-F816-4500-AA8E-864F8A963B36}" srcOrd="0" destOrd="1" presId="urn:microsoft.com/office/officeart/2005/8/layout/vList5"/>
    <dgm:cxn modelId="{1E47CCC9-34F7-4A48-8B83-89F23E74D148}" type="presOf" srcId="{00C0D46E-D22D-4291-B1ED-3CF307FC2D23}" destId="{1AF552D8-A75A-4B43-8758-D33B3CEA359A}" srcOrd="0" destOrd="0" presId="urn:microsoft.com/office/officeart/2005/8/layout/vList5"/>
    <dgm:cxn modelId="{2BD700BA-F364-4BF0-B290-9EB86D78168E}" srcId="{00C0D46E-D22D-4291-B1ED-3CF307FC2D23}" destId="{8C11B02C-38D8-441C-BEF4-1237BAD9E376}" srcOrd="0" destOrd="0" parTransId="{63F161EB-85AD-48A3-9DA6-1E77F6349616}" sibTransId="{8FE709C8-93F3-4009-B38E-3FFE6D9B725C}"/>
    <dgm:cxn modelId="{B991D333-7A0A-49BE-84FD-B95A589BC917}" srcId="{C7486A80-C138-4511-A1D0-1CFB7B43B4B9}" destId="{879E2C5E-D515-45A4-B49C-EAEAFA52F175}" srcOrd="0" destOrd="0" parTransId="{84C25DA2-77D2-46FA-B663-F01E050158E8}" sibTransId="{85331C25-E65B-4C34-906E-1956ABB11F67}"/>
    <dgm:cxn modelId="{D1DFC29C-A79D-4F70-95C4-87749AFAF1AB}" type="presOf" srcId="{66CA4320-6197-48DE-99F4-02C81E2C2F45}" destId="{3B15DA68-4720-4D60-B859-375A30FF1FDB}" srcOrd="0" destOrd="2" presId="urn:microsoft.com/office/officeart/2005/8/layout/vList5"/>
    <dgm:cxn modelId="{FFAF35DC-BE8F-4C03-82C3-51361856293E}" srcId="{716A65AF-F1B6-4BBA-B1F0-5CC1684608A8}" destId="{00C0D46E-D22D-4291-B1ED-3CF307FC2D23}" srcOrd="2" destOrd="0" parTransId="{DC7B8598-2B06-4BD7-80BB-D300F4D87CAA}" sibTransId="{B8FF9ED8-3FB8-43A8-B7AB-9C494AFF6B29}"/>
    <dgm:cxn modelId="{DC9CB5BD-FA06-4DD1-AF21-C00093E7B3DD}" type="presOf" srcId="{2BBF7F56-F2FF-400B-94E9-535D51CECA0D}" destId="{5900FEDA-5B9A-49A6-88DF-7C219D64BAF0}" srcOrd="0" destOrd="0" presId="urn:microsoft.com/office/officeart/2005/8/layout/vList5"/>
    <dgm:cxn modelId="{6BE8D7AA-8A0B-4861-96EB-FBD555686826}" srcId="{2BBF7F56-F2FF-400B-94E9-535D51CECA0D}" destId="{3AD3C7CA-A27D-4845-9996-67205175CFDD}" srcOrd="0" destOrd="0" parTransId="{BD4A1703-C583-44D6-9F50-57660C49CB87}" sibTransId="{3F8583EB-C438-44A7-AA50-0A357DA9D6F3}"/>
    <dgm:cxn modelId="{C507630A-EBFA-4BA4-8B60-7BEBE539FB85}" srcId="{2BBF7F56-F2FF-400B-94E9-535D51CECA0D}" destId="{D28B9D75-BCC9-422A-B1FA-59DFC1B523D4}" srcOrd="1" destOrd="0" parTransId="{A45C4FF9-0460-49F4-BAFC-7DDF9D513DEA}" sibTransId="{44F39550-562E-4CCA-891D-D00CC390C0FF}"/>
    <dgm:cxn modelId="{26873443-4503-451F-A186-0C48F78315E8}" type="presOf" srcId="{3AD3C7CA-A27D-4845-9996-67205175CFDD}" destId="{96780F9B-D7CB-45FC-9D35-F1721D458992}" srcOrd="0" destOrd="0" presId="urn:microsoft.com/office/officeart/2005/8/layout/vList5"/>
    <dgm:cxn modelId="{16F9E996-9BF3-46FE-AD54-CE023D9E6792}" type="presOf" srcId="{D28B9D75-BCC9-422A-B1FA-59DFC1B523D4}" destId="{96780F9B-D7CB-45FC-9D35-F1721D458992}" srcOrd="0" destOrd="1" presId="urn:microsoft.com/office/officeart/2005/8/layout/vList5"/>
    <dgm:cxn modelId="{3C601452-9048-46BA-9A56-CBCBCD21898A}" srcId="{716A65AF-F1B6-4BBA-B1F0-5CC1684608A8}" destId="{C7486A80-C138-4511-A1D0-1CFB7B43B4B9}" srcOrd="1" destOrd="0" parTransId="{589A9F3B-48BF-4244-9EFB-DE8799D85C88}" sibTransId="{7F2E677D-2296-4BD0-AD8D-FB4BA0A96181}"/>
    <dgm:cxn modelId="{E65A1964-BCC4-4180-9EE4-1D2F3774B9F1}" srcId="{C7486A80-C138-4511-A1D0-1CFB7B43B4B9}" destId="{63D58B92-DBC1-4FE8-848F-23F1AE88C3D4}" srcOrd="3" destOrd="0" parTransId="{E12CC064-C166-432C-AA49-8D6D26D3BD76}" sibTransId="{67EDD666-F04A-4136-BA2E-473A6320599E}"/>
    <dgm:cxn modelId="{B87BEF9F-8F36-46D2-843E-32DFDF4DF541}" type="presOf" srcId="{8C11B02C-38D8-441C-BEF4-1237BAD9E376}" destId="{2292F338-F816-4500-AA8E-864F8A963B36}" srcOrd="0" destOrd="0" presId="urn:microsoft.com/office/officeart/2005/8/layout/vList5"/>
    <dgm:cxn modelId="{2AB52D50-38A9-41FC-B4B6-3C384A8F4654}" srcId="{C7486A80-C138-4511-A1D0-1CFB7B43B4B9}" destId="{66CA4320-6197-48DE-99F4-02C81E2C2F45}" srcOrd="2" destOrd="0" parTransId="{8D2F8B58-A7AA-4F9C-AD5A-CD8F69BD0292}" sibTransId="{6BC84AB7-EF9C-47BE-BFAE-40D08802AE1B}"/>
    <dgm:cxn modelId="{64DB893F-8EC2-45A0-A8CA-7EEBC382DF0B}" type="presOf" srcId="{C7486A80-C138-4511-A1D0-1CFB7B43B4B9}" destId="{0DE827B5-DB41-435F-BC5F-DBDCFB1B0F62}" srcOrd="0" destOrd="0" presId="urn:microsoft.com/office/officeart/2005/8/layout/vList5"/>
    <dgm:cxn modelId="{3ADF4028-A13D-4C65-A72D-96C1C9CA3202}" srcId="{00C0D46E-D22D-4291-B1ED-3CF307FC2D23}" destId="{80AFCE42-4C67-4D03-9D3E-CD4A614BD941}" srcOrd="1" destOrd="0" parTransId="{03AE40D1-737D-4899-8917-B152382439C9}" sibTransId="{9C87ADED-20B6-4B0A-B03C-F63DBDF4556C}"/>
    <dgm:cxn modelId="{902B8A5E-CA46-4CE0-9C43-A5A74129B9C0}" type="presOf" srcId="{63D58B92-DBC1-4FE8-848F-23F1AE88C3D4}" destId="{3B15DA68-4720-4D60-B859-375A30FF1FDB}" srcOrd="0" destOrd="3" presId="urn:microsoft.com/office/officeart/2005/8/layout/vList5"/>
    <dgm:cxn modelId="{28CBDCCE-CF2E-4A04-9C3B-05ECA0143EDD}" type="presParOf" srcId="{E873F7E2-EF4F-4074-8165-AF0AD2DFEBDC}" destId="{E92F035B-8A30-4D53-85E8-18167B685C06}" srcOrd="0" destOrd="0" presId="urn:microsoft.com/office/officeart/2005/8/layout/vList5"/>
    <dgm:cxn modelId="{4524F05E-009B-4D8B-B7B9-66A252BADE27}" type="presParOf" srcId="{E92F035B-8A30-4D53-85E8-18167B685C06}" destId="{5900FEDA-5B9A-49A6-88DF-7C219D64BAF0}" srcOrd="0" destOrd="0" presId="urn:microsoft.com/office/officeart/2005/8/layout/vList5"/>
    <dgm:cxn modelId="{CD9F840D-3724-4FA3-9125-ADB01DCA77C6}" type="presParOf" srcId="{E92F035B-8A30-4D53-85E8-18167B685C06}" destId="{96780F9B-D7CB-45FC-9D35-F1721D458992}" srcOrd="1" destOrd="0" presId="urn:microsoft.com/office/officeart/2005/8/layout/vList5"/>
    <dgm:cxn modelId="{92AA8A4B-BD4A-496E-B96B-696F67EC3B3E}" type="presParOf" srcId="{E873F7E2-EF4F-4074-8165-AF0AD2DFEBDC}" destId="{E788C2B2-5DE5-48D9-BB9A-99D8693791D3}" srcOrd="1" destOrd="0" presId="urn:microsoft.com/office/officeart/2005/8/layout/vList5"/>
    <dgm:cxn modelId="{D080C97B-2B1C-49A2-81C1-20D3787B666E}" type="presParOf" srcId="{E873F7E2-EF4F-4074-8165-AF0AD2DFEBDC}" destId="{C9B991E4-BCF6-490B-9763-06E87040D1B9}" srcOrd="2" destOrd="0" presId="urn:microsoft.com/office/officeart/2005/8/layout/vList5"/>
    <dgm:cxn modelId="{BBA279C4-D699-4808-B585-25ED14719E6D}" type="presParOf" srcId="{C9B991E4-BCF6-490B-9763-06E87040D1B9}" destId="{0DE827B5-DB41-435F-BC5F-DBDCFB1B0F62}" srcOrd="0" destOrd="0" presId="urn:microsoft.com/office/officeart/2005/8/layout/vList5"/>
    <dgm:cxn modelId="{519D5E4B-D7B1-4A94-91CB-FF6D4274CD38}" type="presParOf" srcId="{C9B991E4-BCF6-490B-9763-06E87040D1B9}" destId="{3B15DA68-4720-4D60-B859-375A30FF1FDB}" srcOrd="1" destOrd="0" presId="urn:microsoft.com/office/officeart/2005/8/layout/vList5"/>
    <dgm:cxn modelId="{9E3BCAE0-5B40-47DD-9CBD-43B4A209675D}" type="presParOf" srcId="{E873F7E2-EF4F-4074-8165-AF0AD2DFEBDC}" destId="{01964C22-0364-4173-9468-C16B8C71543D}" srcOrd="3" destOrd="0" presId="urn:microsoft.com/office/officeart/2005/8/layout/vList5"/>
    <dgm:cxn modelId="{BDC37C43-59AC-419D-B882-EC59D5FBE8F9}" type="presParOf" srcId="{E873F7E2-EF4F-4074-8165-AF0AD2DFEBDC}" destId="{91B9482D-A15D-4FD1-9B88-9EE839C98206}" srcOrd="4" destOrd="0" presId="urn:microsoft.com/office/officeart/2005/8/layout/vList5"/>
    <dgm:cxn modelId="{2F4FDB68-34D9-4EB0-8BCE-A5DE8888A832}" type="presParOf" srcId="{91B9482D-A15D-4FD1-9B88-9EE839C98206}" destId="{1AF552D8-A75A-4B43-8758-D33B3CEA359A}" srcOrd="0" destOrd="0" presId="urn:microsoft.com/office/officeart/2005/8/layout/vList5"/>
    <dgm:cxn modelId="{A00D28D5-D611-4A9F-9924-C87043A32BAB}" type="presParOf" srcId="{91B9482D-A15D-4FD1-9B88-9EE839C98206}" destId="{2292F338-F816-4500-AA8E-864F8A963B3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2AF62C1-6792-4064-8025-A97AB1830B6E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5A8AA56-516A-4DD5-B20F-0FB6152DE363}">
      <dgm:prSet phldrT="[Текст]" custT="1"/>
      <dgm:spPr>
        <a:solidFill>
          <a:schemeClr val="accent2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rPr>
            <a:t>Независимая оценка качества образования</a:t>
          </a:r>
          <a:endParaRPr lang="ru-RU" sz="2800" dirty="0" smtClean="0"/>
        </a:p>
        <a:p>
          <a:pPr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dirty="0"/>
        </a:p>
      </dgm:t>
    </dgm:pt>
    <dgm:pt modelId="{6DD6D394-5369-463B-BCEE-318B564C7584}" type="parTrans" cxnId="{868B9071-C74F-4E41-BB44-DEDE9A59F89B}">
      <dgm:prSet/>
      <dgm:spPr/>
      <dgm:t>
        <a:bodyPr/>
        <a:lstStyle/>
        <a:p>
          <a:endParaRPr lang="ru-RU"/>
        </a:p>
      </dgm:t>
    </dgm:pt>
    <dgm:pt modelId="{78EEDDE4-4BC1-4FF8-8D2C-79D10D9F3BBA}" type="sibTrans" cxnId="{868B9071-C74F-4E41-BB44-DEDE9A59F89B}">
      <dgm:prSet/>
      <dgm:spPr/>
      <dgm:t>
        <a:bodyPr/>
        <a:lstStyle/>
        <a:p>
          <a:endParaRPr lang="ru-RU"/>
        </a:p>
      </dgm:t>
    </dgm:pt>
    <dgm:pt modelId="{60406E55-3AF9-446A-8085-AE66FC8A1CEE}">
      <dgm:prSet phldrT="[Текст]" custT="1"/>
      <dgm:spPr>
        <a:solidFill>
          <a:srgbClr val="C9C9C9">
            <a:alpha val="89804"/>
          </a:srgbClr>
        </a:solidFill>
      </dgm:spPr>
      <dgm:t>
        <a:bodyPr/>
        <a:lstStyle/>
        <a:p>
          <a:r>
            <a:rPr lang="ru-RU" sz="2800" dirty="0" smtClean="0">
              <a:latin typeface="Bookman Old Style" pitchFamily="18" charset="0"/>
            </a:rPr>
            <a:t>Общественная аккредитация</a:t>
          </a:r>
          <a:endParaRPr lang="ru-RU" sz="2800" dirty="0">
            <a:latin typeface="Bookman Old Style" pitchFamily="18" charset="0"/>
          </a:endParaRPr>
        </a:p>
      </dgm:t>
    </dgm:pt>
    <dgm:pt modelId="{52C3D964-460C-48E0-BB4F-46D0A0BC5FD5}" type="parTrans" cxnId="{7BD51DDF-8B53-40AC-AA30-162195E06C75}">
      <dgm:prSet/>
      <dgm:spPr/>
      <dgm:t>
        <a:bodyPr/>
        <a:lstStyle/>
        <a:p>
          <a:endParaRPr lang="ru-RU"/>
        </a:p>
      </dgm:t>
    </dgm:pt>
    <dgm:pt modelId="{4F10FAE0-F246-4E67-B304-5E64A3136985}" type="sibTrans" cxnId="{7BD51DDF-8B53-40AC-AA30-162195E06C75}">
      <dgm:prSet/>
      <dgm:spPr/>
      <dgm:t>
        <a:bodyPr/>
        <a:lstStyle/>
        <a:p>
          <a:endParaRPr lang="ru-RU"/>
        </a:p>
      </dgm:t>
    </dgm:pt>
    <dgm:pt modelId="{B87DB8C8-8245-461D-866A-6C394578D820}">
      <dgm:prSet phldrT="[Текст]" custT="1"/>
      <dgm:spPr>
        <a:solidFill>
          <a:srgbClr val="C9C9C9">
            <a:alpha val="89804"/>
          </a:srgbClr>
        </a:solidFill>
      </dgm:spPr>
      <dgm:t>
        <a:bodyPr/>
        <a:lstStyle/>
        <a:p>
          <a:r>
            <a:rPr lang="ru-RU" sz="2800" dirty="0" smtClean="0">
              <a:latin typeface="Bookman Old Style" pitchFamily="18" charset="0"/>
            </a:rPr>
            <a:t>Профессионально – общественная аккредитация</a:t>
          </a:r>
          <a:endParaRPr lang="ru-RU" sz="2800" dirty="0">
            <a:latin typeface="Bookman Old Style" pitchFamily="18" charset="0"/>
          </a:endParaRPr>
        </a:p>
      </dgm:t>
    </dgm:pt>
    <dgm:pt modelId="{5B5ED4EE-BCE0-49B8-A898-2337DD40028B}" type="parTrans" cxnId="{DF0FD2EA-E8AC-40B0-A507-03F0337F8905}">
      <dgm:prSet/>
      <dgm:spPr/>
      <dgm:t>
        <a:bodyPr/>
        <a:lstStyle/>
        <a:p>
          <a:endParaRPr lang="ru-RU"/>
        </a:p>
      </dgm:t>
    </dgm:pt>
    <dgm:pt modelId="{98EB8D9D-52BE-448C-AEC3-21B65DF8FB3D}" type="sibTrans" cxnId="{DF0FD2EA-E8AC-40B0-A507-03F0337F8905}">
      <dgm:prSet/>
      <dgm:spPr/>
      <dgm:t>
        <a:bodyPr/>
        <a:lstStyle/>
        <a:p>
          <a:endParaRPr lang="ru-RU"/>
        </a:p>
      </dgm:t>
    </dgm:pt>
    <dgm:pt modelId="{AF911B9C-4BEE-4950-BD2E-DE653BA61464}">
      <dgm:prSet phldrT="[Текст]" custT="1"/>
      <dgm:spPr>
        <a:solidFill>
          <a:srgbClr val="C9C9C9">
            <a:alpha val="89804"/>
          </a:srgbClr>
        </a:solidFill>
      </dgm:spPr>
      <dgm:t>
        <a:bodyPr/>
        <a:lstStyle/>
        <a:p>
          <a:endParaRPr lang="ru-RU" sz="3200" dirty="0">
            <a:latin typeface="Bookman Old Style" pitchFamily="18" charset="0"/>
          </a:endParaRPr>
        </a:p>
      </dgm:t>
    </dgm:pt>
    <dgm:pt modelId="{761E9563-C442-4C8F-B325-4FB6ECF828B9}" type="parTrans" cxnId="{88348728-DE28-42E3-8794-2C5D9E482DD9}">
      <dgm:prSet/>
      <dgm:spPr/>
      <dgm:t>
        <a:bodyPr/>
        <a:lstStyle/>
        <a:p>
          <a:endParaRPr lang="ru-RU"/>
        </a:p>
      </dgm:t>
    </dgm:pt>
    <dgm:pt modelId="{EDD280D9-7A46-429A-81F9-0F21D2C1C216}" type="sibTrans" cxnId="{88348728-DE28-42E3-8794-2C5D9E482DD9}">
      <dgm:prSet/>
      <dgm:spPr/>
      <dgm:t>
        <a:bodyPr/>
        <a:lstStyle/>
        <a:p>
          <a:endParaRPr lang="ru-RU"/>
        </a:p>
      </dgm:t>
    </dgm:pt>
    <dgm:pt modelId="{4509659F-7458-4293-93B6-1A80CE0ACC1C}">
      <dgm:prSet phldrT="[Текст]" custT="1"/>
      <dgm:spPr>
        <a:solidFill>
          <a:srgbClr val="C9C9C9">
            <a:alpha val="89804"/>
          </a:srgbClr>
        </a:solidFill>
      </dgm:spPr>
      <dgm:t>
        <a:bodyPr/>
        <a:lstStyle/>
        <a:p>
          <a:endParaRPr lang="ru-RU" sz="3200" dirty="0">
            <a:latin typeface="Bookman Old Style" pitchFamily="18" charset="0"/>
          </a:endParaRPr>
        </a:p>
      </dgm:t>
    </dgm:pt>
    <dgm:pt modelId="{31A84575-0322-48C7-A04E-03FB8B1D3605}" type="parTrans" cxnId="{7D43AD63-9D14-4B9E-AF78-ECA999029A6B}">
      <dgm:prSet/>
      <dgm:spPr/>
      <dgm:t>
        <a:bodyPr/>
        <a:lstStyle/>
        <a:p>
          <a:endParaRPr lang="ru-RU"/>
        </a:p>
      </dgm:t>
    </dgm:pt>
    <dgm:pt modelId="{879A2DA9-E149-4638-9DF3-DD7825EA0F6D}" type="sibTrans" cxnId="{7D43AD63-9D14-4B9E-AF78-ECA999029A6B}">
      <dgm:prSet/>
      <dgm:spPr/>
      <dgm:t>
        <a:bodyPr/>
        <a:lstStyle/>
        <a:p>
          <a:endParaRPr lang="ru-RU"/>
        </a:p>
      </dgm:t>
    </dgm:pt>
    <dgm:pt modelId="{8196DB2A-BEC3-4C57-91DC-D29463926E34}">
      <dgm:prSet phldrT="[Текст]" custT="1"/>
      <dgm:spPr>
        <a:solidFill>
          <a:srgbClr val="C9C9C9">
            <a:alpha val="89804"/>
          </a:srgbClr>
        </a:solidFill>
      </dgm:spPr>
      <dgm:t>
        <a:bodyPr/>
        <a:lstStyle/>
        <a:p>
          <a:endParaRPr lang="ru-RU" sz="3200" dirty="0">
            <a:latin typeface="Bookman Old Style" pitchFamily="18" charset="0"/>
          </a:endParaRPr>
        </a:p>
      </dgm:t>
    </dgm:pt>
    <dgm:pt modelId="{FE27BE37-FB93-4B6A-9419-C19831518266}" type="parTrans" cxnId="{EB293C7E-BB10-43F5-9CE7-E2E2B5EA127C}">
      <dgm:prSet/>
      <dgm:spPr/>
      <dgm:t>
        <a:bodyPr/>
        <a:lstStyle/>
        <a:p>
          <a:endParaRPr lang="ru-RU"/>
        </a:p>
      </dgm:t>
    </dgm:pt>
    <dgm:pt modelId="{DECE861E-7347-45C6-A194-F45B4FCA42EB}" type="sibTrans" cxnId="{EB293C7E-BB10-43F5-9CE7-E2E2B5EA127C}">
      <dgm:prSet/>
      <dgm:spPr/>
      <dgm:t>
        <a:bodyPr/>
        <a:lstStyle/>
        <a:p>
          <a:endParaRPr lang="ru-RU"/>
        </a:p>
      </dgm:t>
    </dgm:pt>
    <dgm:pt modelId="{237D32FA-31D8-42B1-A776-D3065AC97227}" type="pres">
      <dgm:prSet presAssocID="{62AF62C1-6792-4064-8025-A97AB1830B6E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CA0443B-804A-4AFD-BFC9-96618ECFC874}" type="pres">
      <dgm:prSet presAssocID="{B5A8AA56-516A-4DD5-B20F-0FB6152DE363}" presName="linNode" presStyleCnt="0"/>
      <dgm:spPr/>
    </dgm:pt>
    <dgm:pt modelId="{560123CB-6BB0-4942-BBBC-D127724BE130}" type="pres">
      <dgm:prSet presAssocID="{B5A8AA56-516A-4DD5-B20F-0FB6152DE363}" presName="parentShp" presStyleLbl="node1" presStyleIdx="0" presStyleCnt="1" custScaleX="1159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1863FF-EB47-4C76-9699-57D118A8DE93}" type="pres">
      <dgm:prSet presAssocID="{B5A8AA56-516A-4DD5-B20F-0FB6152DE363}" presName="childShp" presStyleLbl="bgAccFollowNode1" presStyleIdx="0" presStyleCnt="1" custScaleX="1438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71D136-E1BD-4CF4-9A69-96E578A712E2}" type="presOf" srcId="{60406E55-3AF9-446A-8085-AE66FC8A1CEE}" destId="{811863FF-EB47-4C76-9699-57D118A8DE93}" srcOrd="0" destOrd="2" presId="urn:microsoft.com/office/officeart/2005/8/layout/vList6"/>
    <dgm:cxn modelId="{7BD51DDF-8B53-40AC-AA30-162195E06C75}" srcId="{B5A8AA56-516A-4DD5-B20F-0FB6152DE363}" destId="{60406E55-3AF9-446A-8085-AE66FC8A1CEE}" srcOrd="2" destOrd="0" parTransId="{52C3D964-460C-48E0-BB4F-46D0A0BC5FD5}" sibTransId="{4F10FAE0-F246-4E67-B304-5E64A3136985}"/>
    <dgm:cxn modelId="{71A79F6B-6B29-45B8-94F8-F74B8392E884}" type="presOf" srcId="{B5A8AA56-516A-4DD5-B20F-0FB6152DE363}" destId="{560123CB-6BB0-4942-BBBC-D127724BE130}" srcOrd="0" destOrd="0" presId="urn:microsoft.com/office/officeart/2005/8/layout/vList6"/>
    <dgm:cxn modelId="{868B9071-C74F-4E41-BB44-DEDE9A59F89B}" srcId="{62AF62C1-6792-4064-8025-A97AB1830B6E}" destId="{B5A8AA56-516A-4DD5-B20F-0FB6152DE363}" srcOrd="0" destOrd="0" parTransId="{6DD6D394-5369-463B-BCEE-318B564C7584}" sibTransId="{78EEDDE4-4BC1-4FF8-8D2C-79D10D9F3BBA}"/>
    <dgm:cxn modelId="{EB293C7E-BB10-43F5-9CE7-E2E2B5EA127C}" srcId="{B5A8AA56-516A-4DD5-B20F-0FB6152DE363}" destId="{8196DB2A-BEC3-4C57-91DC-D29463926E34}" srcOrd="1" destOrd="0" parTransId="{FE27BE37-FB93-4B6A-9419-C19831518266}" sibTransId="{DECE861E-7347-45C6-A194-F45B4FCA42EB}"/>
    <dgm:cxn modelId="{9EDD2F1E-8D9C-4833-A7BF-41FCC5160A21}" type="presOf" srcId="{B87DB8C8-8245-461D-866A-6C394578D820}" destId="{811863FF-EB47-4C76-9699-57D118A8DE93}" srcOrd="0" destOrd="4" presId="urn:microsoft.com/office/officeart/2005/8/layout/vList6"/>
    <dgm:cxn modelId="{7D43AD63-9D14-4B9E-AF78-ECA999029A6B}" srcId="{B5A8AA56-516A-4DD5-B20F-0FB6152DE363}" destId="{4509659F-7458-4293-93B6-1A80CE0ACC1C}" srcOrd="0" destOrd="0" parTransId="{31A84575-0322-48C7-A04E-03FB8B1D3605}" sibTransId="{879A2DA9-E149-4638-9DF3-DD7825EA0F6D}"/>
    <dgm:cxn modelId="{DF0FD2EA-E8AC-40B0-A507-03F0337F8905}" srcId="{B5A8AA56-516A-4DD5-B20F-0FB6152DE363}" destId="{B87DB8C8-8245-461D-866A-6C394578D820}" srcOrd="4" destOrd="0" parTransId="{5B5ED4EE-BCE0-49B8-A898-2337DD40028B}" sibTransId="{98EB8D9D-52BE-448C-AEC3-21B65DF8FB3D}"/>
    <dgm:cxn modelId="{181E2BC2-DE4C-4BF8-BA6A-BE20B497536F}" type="presOf" srcId="{8196DB2A-BEC3-4C57-91DC-D29463926E34}" destId="{811863FF-EB47-4C76-9699-57D118A8DE93}" srcOrd="0" destOrd="1" presId="urn:microsoft.com/office/officeart/2005/8/layout/vList6"/>
    <dgm:cxn modelId="{88348728-DE28-42E3-8794-2C5D9E482DD9}" srcId="{B5A8AA56-516A-4DD5-B20F-0FB6152DE363}" destId="{AF911B9C-4BEE-4950-BD2E-DE653BA61464}" srcOrd="3" destOrd="0" parTransId="{761E9563-C442-4C8F-B325-4FB6ECF828B9}" sibTransId="{EDD280D9-7A46-429A-81F9-0F21D2C1C216}"/>
    <dgm:cxn modelId="{FEBA8C45-5123-40C9-976B-FAE03BD593D8}" type="presOf" srcId="{62AF62C1-6792-4064-8025-A97AB1830B6E}" destId="{237D32FA-31D8-42B1-A776-D3065AC97227}" srcOrd="0" destOrd="0" presId="urn:microsoft.com/office/officeart/2005/8/layout/vList6"/>
    <dgm:cxn modelId="{153B4497-0A43-4A73-AE29-50D1C69DEA59}" type="presOf" srcId="{4509659F-7458-4293-93B6-1A80CE0ACC1C}" destId="{811863FF-EB47-4C76-9699-57D118A8DE93}" srcOrd="0" destOrd="0" presId="urn:microsoft.com/office/officeart/2005/8/layout/vList6"/>
    <dgm:cxn modelId="{95AFE550-75D0-4F3E-AE1B-BD6660E89097}" type="presOf" srcId="{AF911B9C-4BEE-4950-BD2E-DE653BA61464}" destId="{811863FF-EB47-4C76-9699-57D118A8DE93}" srcOrd="0" destOrd="3" presId="urn:microsoft.com/office/officeart/2005/8/layout/vList6"/>
    <dgm:cxn modelId="{243A74D9-371C-45BA-8C7A-E19CCEF6BA51}" type="presParOf" srcId="{237D32FA-31D8-42B1-A776-D3065AC97227}" destId="{CCA0443B-804A-4AFD-BFC9-96618ECFC874}" srcOrd="0" destOrd="0" presId="urn:microsoft.com/office/officeart/2005/8/layout/vList6"/>
    <dgm:cxn modelId="{482DD82C-023B-4C47-A398-D9F67BE11843}" type="presParOf" srcId="{CCA0443B-804A-4AFD-BFC9-96618ECFC874}" destId="{560123CB-6BB0-4942-BBBC-D127724BE130}" srcOrd="0" destOrd="0" presId="urn:microsoft.com/office/officeart/2005/8/layout/vList6"/>
    <dgm:cxn modelId="{E58CC302-189C-4C83-A759-D3F7D099D83D}" type="presParOf" srcId="{CCA0443B-804A-4AFD-BFC9-96618ECFC874}" destId="{811863FF-EB47-4C76-9699-57D118A8DE93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16A65AF-F1B6-4BBA-B1F0-5CC1684608A8}" type="doc">
      <dgm:prSet loTypeId="urn:microsoft.com/office/officeart/2005/8/layout/vList5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2BBF7F56-F2FF-400B-94E9-535D51CECA0D}">
      <dgm:prSet phldrT="[Текст]" custT="1"/>
      <dgm:spPr/>
      <dgm:t>
        <a:bodyPr/>
        <a:lstStyle/>
        <a:p>
          <a:r>
            <a:rPr lang="ru-RU" sz="2800" dirty="0" smtClean="0">
              <a:latin typeface="Bookman Old Style" panose="02050604050505020204" pitchFamily="18" charset="0"/>
            </a:rPr>
            <a:t>Кто?</a:t>
          </a:r>
          <a:endParaRPr lang="ru-RU" sz="2800" dirty="0">
            <a:latin typeface="Bookman Old Style" panose="02050604050505020204" pitchFamily="18" charset="0"/>
          </a:endParaRPr>
        </a:p>
      </dgm:t>
    </dgm:pt>
    <dgm:pt modelId="{B6C1462F-B7CC-4D18-A138-11E7D4B3B9F8}" type="parTrans" cxnId="{29573EE9-F288-4D22-A4A0-608721B85392}">
      <dgm:prSet/>
      <dgm:spPr/>
      <dgm:t>
        <a:bodyPr/>
        <a:lstStyle/>
        <a:p>
          <a:endParaRPr lang="ru-RU"/>
        </a:p>
      </dgm:t>
    </dgm:pt>
    <dgm:pt modelId="{3047B6DC-10AD-45FF-A3F4-F42403D4DD7B}" type="sibTrans" cxnId="{29573EE9-F288-4D22-A4A0-608721B85392}">
      <dgm:prSet/>
      <dgm:spPr/>
      <dgm:t>
        <a:bodyPr/>
        <a:lstStyle/>
        <a:p>
          <a:endParaRPr lang="ru-RU"/>
        </a:p>
      </dgm:t>
    </dgm:pt>
    <dgm:pt modelId="{3AD3C7CA-A27D-4845-9996-67205175CFDD}">
      <dgm:prSet phldrT="[Текст]" custT="1"/>
      <dgm:spPr/>
      <dgm:t>
        <a:bodyPr/>
        <a:lstStyle/>
        <a:p>
          <a:pPr algn="just"/>
          <a:r>
            <a:rPr lang="ru-RU" sz="2000" dirty="0" smtClean="0">
              <a:latin typeface="Bookman Old Style" panose="02050604050505020204" pitchFamily="18" charset="0"/>
            </a:rPr>
            <a:t>Общественная организация (АККОРК, Опора России, </a:t>
          </a:r>
          <a:r>
            <a:rPr lang="ru-RU" sz="2000" dirty="0" err="1" smtClean="0">
              <a:latin typeface="Bookman Old Style" panose="02050604050505020204" pitchFamily="18" charset="0"/>
            </a:rPr>
            <a:t>нацаккредагентство</a:t>
          </a:r>
          <a:r>
            <a:rPr lang="ru-RU" sz="2000" dirty="0" smtClean="0">
              <a:latin typeface="Bookman Old Style" panose="02050604050505020204" pitchFamily="18" charset="0"/>
            </a:rPr>
            <a:t> и др.)</a:t>
          </a:r>
          <a:endParaRPr lang="ru-RU" sz="2000" dirty="0">
            <a:latin typeface="Bookman Old Style" panose="02050604050505020204" pitchFamily="18" charset="0"/>
          </a:endParaRPr>
        </a:p>
      </dgm:t>
    </dgm:pt>
    <dgm:pt modelId="{BD4A1703-C583-44D6-9F50-57660C49CB87}" type="parTrans" cxnId="{6BE8D7AA-8A0B-4861-96EB-FBD555686826}">
      <dgm:prSet/>
      <dgm:spPr/>
      <dgm:t>
        <a:bodyPr/>
        <a:lstStyle/>
        <a:p>
          <a:endParaRPr lang="ru-RU"/>
        </a:p>
      </dgm:t>
    </dgm:pt>
    <dgm:pt modelId="{3F8583EB-C438-44A7-AA50-0A357DA9D6F3}" type="sibTrans" cxnId="{6BE8D7AA-8A0B-4861-96EB-FBD555686826}">
      <dgm:prSet/>
      <dgm:spPr/>
      <dgm:t>
        <a:bodyPr/>
        <a:lstStyle/>
        <a:p>
          <a:endParaRPr lang="ru-RU"/>
        </a:p>
      </dgm:t>
    </dgm:pt>
    <dgm:pt modelId="{C7486A80-C138-4511-A1D0-1CFB7B43B4B9}">
      <dgm:prSet phldrT="[Текст]" custT="1"/>
      <dgm:spPr/>
      <dgm:t>
        <a:bodyPr/>
        <a:lstStyle/>
        <a:p>
          <a:r>
            <a:rPr lang="ru-RU" sz="2800" dirty="0" smtClean="0">
              <a:latin typeface="Bookman Old Style" panose="02050604050505020204" pitchFamily="18" charset="0"/>
            </a:rPr>
            <a:t>Задачи?</a:t>
          </a:r>
          <a:endParaRPr lang="ru-RU" sz="2800" dirty="0">
            <a:latin typeface="Bookman Old Style" panose="02050604050505020204" pitchFamily="18" charset="0"/>
          </a:endParaRPr>
        </a:p>
      </dgm:t>
    </dgm:pt>
    <dgm:pt modelId="{589A9F3B-48BF-4244-9EFB-DE8799D85C88}" type="parTrans" cxnId="{3C601452-9048-46BA-9A56-CBCBCD21898A}">
      <dgm:prSet/>
      <dgm:spPr/>
      <dgm:t>
        <a:bodyPr/>
        <a:lstStyle/>
        <a:p>
          <a:endParaRPr lang="ru-RU"/>
        </a:p>
      </dgm:t>
    </dgm:pt>
    <dgm:pt modelId="{7F2E677D-2296-4BD0-AD8D-FB4BA0A96181}" type="sibTrans" cxnId="{3C601452-9048-46BA-9A56-CBCBCD21898A}">
      <dgm:prSet/>
      <dgm:spPr/>
      <dgm:t>
        <a:bodyPr/>
        <a:lstStyle/>
        <a:p>
          <a:endParaRPr lang="ru-RU"/>
        </a:p>
      </dgm:t>
    </dgm:pt>
    <dgm:pt modelId="{879E2C5E-D515-45A4-B49C-EAEAFA52F175}">
      <dgm:prSet phldrT="[Текст]" custT="1"/>
      <dgm:spPr/>
      <dgm:t>
        <a:bodyPr/>
        <a:lstStyle/>
        <a:p>
          <a:pPr algn="just"/>
          <a:r>
            <a:rPr lang="ru-RU" sz="2000" dirty="0" smtClean="0">
              <a:latin typeface="Bookman Old Style" panose="02050604050505020204" pitchFamily="18" charset="0"/>
            </a:rPr>
            <a:t>признание уровня деятельности профессиональной образовательной организации</a:t>
          </a:r>
          <a:r>
            <a:rPr lang="en-US" sz="2000" dirty="0" smtClean="0">
              <a:latin typeface="Bookman Old Style" panose="02050604050505020204" pitchFamily="18" charset="0"/>
            </a:rPr>
            <a:t> </a:t>
          </a:r>
          <a:r>
            <a:rPr lang="ru-RU" sz="2000" dirty="0" smtClean="0">
              <a:latin typeface="Bookman Old Style" panose="02050604050505020204" pitchFamily="18" charset="0"/>
            </a:rPr>
            <a:t>соответствующим критериям и требованиям российских, иностранных и международных организаций</a:t>
          </a:r>
          <a:endParaRPr lang="ru-RU" sz="2000" dirty="0">
            <a:latin typeface="Bookman Old Style" panose="02050604050505020204" pitchFamily="18" charset="0"/>
          </a:endParaRPr>
        </a:p>
      </dgm:t>
    </dgm:pt>
    <dgm:pt modelId="{84C25DA2-77D2-46FA-B663-F01E050158E8}" type="parTrans" cxnId="{B991D333-7A0A-49BE-84FD-B95A589BC917}">
      <dgm:prSet/>
      <dgm:spPr/>
      <dgm:t>
        <a:bodyPr/>
        <a:lstStyle/>
        <a:p>
          <a:endParaRPr lang="ru-RU"/>
        </a:p>
      </dgm:t>
    </dgm:pt>
    <dgm:pt modelId="{85331C25-E65B-4C34-906E-1956ABB11F67}" type="sibTrans" cxnId="{B991D333-7A0A-49BE-84FD-B95A589BC917}">
      <dgm:prSet/>
      <dgm:spPr/>
      <dgm:t>
        <a:bodyPr/>
        <a:lstStyle/>
        <a:p>
          <a:endParaRPr lang="ru-RU"/>
        </a:p>
      </dgm:t>
    </dgm:pt>
    <dgm:pt modelId="{00C0D46E-D22D-4291-B1ED-3CF307FC2D23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dirty="0" smtClean="0">
              <a:latin typeface="Bookman Old Style" panose="02050604050505020204" pitchFamily="18" charset="0"/>
            </a:rPr>
            <a:t>Что оцениваем?</a:t>
          </a:r>
        </a:p>
        <a:p>
          <a:pPr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DC7B8598-2B06-4BD7-80BB-D300F4D87CAA}" type="parTrans" cxnId="{FFAF35DC-BE8F-4C03-82C3-51361856293E}">
      <dgm:prSet/>
      <dgm:spPr/>
      <dgm:t>
        <a:bodyPr/>
        <a:lstStyle/>
        <a:p>
          <a:endParaRPr lang="ru-RU"/>
        </a:p>
      </dgm:t>
    </dgm:pt>
    <dgm:pt modelId="{B8FF9ED8-3FB8-43A8-B7AB-9C494AFF6B29}" type="sibTrans" cxnId="{FFAF35DC-BE8F-4C03-82C3-51361856293E}">
      <dgm:prSet/>
      <dgm:spPr/>
      <dgm:t>
        <a:bodyPr/>
        <a:lstStyle/>
        <a:p>
          <a:endParaRPr lang="ru-RU"/>
        </a:p>
      </dgm:t>
    </dgm:pt>
    <dgm:pt modelId="{8C11B02C-38D8-441C-BEF4-1237BAD9E376}">
      <dgm:prSet phldrT="[Текст]" custT="1"/>
      <dgm:spPr/>
      <dgm:t>
        <a:bodyPr/>
        <a:lstStyle/>
        <a:p>
          <a:pPr algn="l"/>
          <a:r>
            <a:rPr lang="ru-RU" sz="2000" dirty="0" smtClean="0">
              <a:latin typeface="Bookman Old Style" panose="02050604050505020204" pitchFamily="18" charset="0"/>
            </a:rPr>
            <a:t>профессиональная образовательная организация;</a:t>
          </a:r>
          <a:endParaRPr lang="ru-RU" sz="2000" dirty="0">
            <a:latin typeface="Bookman Old Style" panose="02050604050505020204" pitchFamily="18" charset="0"/>
          </a:endParaRPr>
        </a:p>
      </dgm:t>
    </dgm:pt>
    <dgm:pt modelId="{63F161EB-85AD-48A3-9DA6-1E77F6349616}" type="parTrans" cxnId="{2BD700BA-F364-4BF0-B290-9EB86D78168E}">
      <dgm:prSet/>
      <dgm:spPr/>
      <dgm:t>
        <a:bodyPr/>
        <a:lstStyle/>
        <a:p>
          <a:endParaRPr lang="ru-RU"/>
        </a:p>
      </dgm:t>
    </dgm:pt>
    <dgm:pt modelId="{8FE709C8-93F3-4009-B38E-3FFE6D9B725C}" type="sibTrans" cxnId="{2BD700BA-F364-4BF0-B290-9EB86D78168E}">
      <dgm:prSet/>
      <dgm:spPr/>
      <dgm:t>
        <a:bodyPr/>
        <a:lstStyle/>
        <a:p>
          <a:endParaRPr lang="ru-RU"/>
        </a:p>
      </dgm:t>
    </dgm:pt>
    <dgm:pt modelId="{B9B987D4-DDA3-43A2-A84B-6B374DD3580C}">
      <dgm:prSet phldrT="[Текст]" custT="1"/>
      <dgm:spPr/>
      <dgm:t>
        <a:bodyPr/>
        <a:lstStyle/>
        <a:p>
          <a:pPr algn="just"/>
          <a:r>
            <a:rPr lang="ru-RU" sz="2000" dirty="0" smtClean="0">
              <a:latin typeface="Bookman Old Style" panose="02050604050505020204" pitchFamily="18" charset="0"/>
            </a:rPr>
            <a:t>условия образовательной организации, соответствующие стандартам качества общественной или экспертной организации, профессионального сообщества</a:t>
          </a:r>
          <a:endParaRPr lang="ru-RU" sz="2000" dirty="0">
            <a:latin typeface="Bookman Old Style" panose="02050604050505020204" pitchFamily="18" charset="0"/>
          </a:endParaRPr>
        </a:p>
      </dgm:t>
    </dgm:pt>
    <dgm:pt modelId="{054EC5D1-EA37-4DA9-B177-6FA27359768F}" type="parTrans" cxnId="{FC3A7130-2920-4DE3-9279-201C7FCB8FE4}">
      <dgm:prSet/>
      <dgm:spPr/>
      <dgm:t>
        <a:bodyPr/>
        <a:lstStyle/>
        <a:p>
          <a:endParaRPr lang="ru-RU"/>
        </a:p>
      </dgm:t>
    </dgm:pt>
    <dgm:pt modelId="{F64251ED-1D95-4B95-B353-E8BCD567D682}" type="sibTrans" cxnId="{FC3A7130-2920-4DE3-9279-201C7FCB8FE4}">
      <dgm:prSet/>
      <dgm:spPr/>
      <dgm:t>
        <a:bodyPr/>
        <a:lstStyle/>
        <a:p>
          <a:endParaRPr lang="ru-RU"/>
        </a:p>
      </dgm:t>
    </dgm:pt>
    <dgm:pt modelId="{E873F7E2-EF4F-4074-8165-AF0AD2DFEBDC}" type="pres">
      <dgm:prSet presAssocID="{716A65AF-F1B6-4BBA-B1F0-5CC1684608A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2F035B-8A30-4D53-85E8-18167B685C06}" type="pres">
      <dgm:prSet presAssocID="{2BBF7F56-F2FF-400B-94E9-535D51CECA0D}" presName="linNode" presStyleCnt="0"/>
      <dgm:spPr/>
      <dgm:t>
        <a:bodyPr/>
        <a:lstStyle/>
        <a:p>
          <a:endParaRPr lang="ru-RU"/>
        </a:p>
      </dgm:t>
    </dgm:pt>
    <dgm:pt modelId="{5900FEDA-5B9A-49A6-88DF-7C219D64BAF0}" type="pres">
      <dgm:prSet presAssocID="{2BBF7F56-F2FF-400B-94E9-535D51CECA0D}" presName="parentText" presStyleLbl="node1" presStyleIdx="0" presStyleCnt="3" custScaleX="85530" custLinFactNeighborX="1253" custLinFactNeighborY="-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780F9B-D7CB-45FC-9D35-F1721D458992}" type="pres">
      <dgm:prSet presAssocID="{2BBF7F56-F2FF-400B-94E9-535D51CECA0D}" presName="descendantText" presStyleLbl="alignAccFollowNode1" presStyleIdx="0" presStyleCnt="3" custScaleX="1194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88C2B2-5DE5-48D9-BB9A-99D8693791D3}" type="pres">
      <dgm:prSet presAssocID="{3047B6DC-10AD-45FF-A3F4-F42403D4DD7B}" presName="sp" presStyleCnt="0"/>
      <dgm:spPr/>
      <dgm:t>
        <a:bodyPr/>
        <a:lstStyle/>
        <a:p>
          <a:endParaRPr lang="ru-RU"/>
        </a:p>
      </dgm:t>
    </dgm:pt>
    <dgm:pt modelId="{C9B991E4-BCF6-490B-9763-06E87040D1B9}" type="pres">
      <dgm:prSet presAssocID="{C7486A80-C138-4511-A1D0-1CFB7B43B4B9}" presName="linNode" presStyleCnt="0"/>
      <dgm:spPr/>
      <dgm:t>
        <a:bodyPr/>
        <a:lstStyle/>
        <a:p>
          <a:endParaRPr lang="ru-RU"/>
        </a:p>
      </dgm:t>
    </dgm:pt>
    <dgm:pt modelId="{0DE827B5-DB41-435F-BC5F-DBDCFB1B0F62}" type="pres">
      <dgm:prSet presAssocID="{C7486A80-C138-4511-A1D0-1CFB7B43B4B9}" presName="parentText" presStyleLbl="node1" presStyleIdx="1" presStyleCnt="3" custScaleX="8168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15DA68-4720-4D60-B859-375A30FF1FDB}" type="pres">
      <dgm:prSet presAssocID="{C7486A80-C138-4511-A1D0-1CFB7B43B4B9}" presName="descendantText" presStyleLbl="alignAccFollowNode1" presStyleIdx="1" presStyleCnt="3" custScaleX="109792" custScaleY="178828" custLinFactNeighborX="5756" custLinFactNeighborY="-14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964C22-0364-4173-9468-C16B8C71543D}" type="pres">
      <dgm:prSet presAssocID="{7F2E677D-2296-4BD0-AD8D-FB4BA0A96181}" presName="sp" presStyleCnt="0"/>
      <dgm:spPr/>
      <dgm:t>
        <a:bodyPr/>
        <a:lstStyle/>
        <a:p>
          <a:endParaRPr lang="ru-RU"/>
        </a:p>
      </dgm:t>
    </dgm:pt>
    <dgm:pt modelId="{91B9482D-A15D-4FD1-9B88-9EE839C98206}" type="pres">
      <dgm:prSet presAssocID="{00C0D46E-D22D-4291-B1ED-3CF307FC2D23}" presName="linNode" presStyleCnt="0"/>
      <dgm:spPr/>
      <dgm:t>
        <a:bodyPr/>
        <a:lstStyle/>
        <a:p>
          <a:endParaRPr lang="ru-RU"/>
        </a:p>
      </dgm:t>
    </dgm:pt>
    <dgm:pt modelId="{1AF552D8-A75A-4B43-8758-D33B3CEA359A}" type="pres">
      <dgm:prSet presAssocID="{00C0D46E-D22D-4291-B1ED-3CF307FC2D23}" presName="parentText" presStyleLbl="node1" presStyleIdx="2" presStyleCnt="3" custScaleX="9803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92F338-F816-4500-AA8E-864F8A963B36}" type="pres">
      <dgm:prSet presAssocID="{00C0D46E-D22D-4291-B1ED-3CF307FC2D23}" presName="descendantText" presStyleLbl="alignAccFollowNode1" presStyleIdx="2" presStyleCnt="3" custScaleX="118469" custScaleY="1639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991D333-7A0A-49BE-84FD-B95A589BC917}" srcId="{C7486A80-C138-4511-A1D0-1CFB7B43B4B9}" destId="{879E2C5E-D515-45A4-B49C-EAEAFA52F175}" srcOrd="0" destOrd="0" parTransId="{84C25DA2-77D2-46FA-B663-F01E050158E8}" sibTransId="{85331C25-E65B-4C34-906E-1956ABB11F67}"/>
    <dgm:cxn modelId="{FFAF35DC-BE8F-4C03-82C3-51361856293E}" srcId="{716A65AF-F1B6-4BBA-B1F0-5CC1684608A8}" destId="{00C0D46E-D22D-4291-B1ED-3CF307FC2D23}" srcOrd="2" destOrd="0" parTransId="{DC7B8598-2B06-4BD7-80BB-D300F4D87CAA}" sibTransId="{B8FF9ED8-3FB8-43A8-B7AB-9C494AFF6B29}"/>
    <dgm:cxn modelId="{FC3A7130-2920-4DE3-9279-201C7FCB8FE4}" srcId="{00C0D46E-D22D-4291-B1ED-3CF307FC2D23}" destId="{B9B987D4-DDA3-43A2-A84B-6B374DD3580C}" srcOrd="1" destOrd="0" parTransId="{054EC5D1-EA37-4DA9-B177-6FA27359768F}" sibTransId="{F64251ED-1D95-4B95-B353-E8BCD567D682}"/>
    <dgm:cxn modelId="{4988BDF8-2C70-4DD4-9349-9BB5EB354FC5}" type="presOf" srcId="{716A65AF-F1B6-4BBA-B1F0-5CC1684608A8}" destId="{E873F7E2-EF4F-4074-8165-AF0AD2DFEBDC}" srcOrd="0" destOrd="0" presId="urn:microsoft.com/office/officeart/2005/8/layout/vList5"/>
    <dgm:cxn modelId="{F7B3A46E-D171-4D0A-A139-0EF474CBB3A8}" type="presOf" srcId="{879E2C5E-D515-45A4-B49C-EAEAFA52F175}" destId="{3B15DA68-4720-4D60-B859-375A30FF1FDB}" srcOrd="0" destOrd="0" presId="urn:microsoft.com/office/officeart/2005/8/layout/vList5"/>
    <dgm:cxn modelId="{8550A801-2BDD-45AE-8C76-CF374D6722CC}" type="presOf" srcId="{C7486A80-C138-4511-A1D0-1CFB7B43B4B9}" destId="{0DE827B5-DB41-435F-BC5F-DBDCFB1B0F62}" srcOrd="0" destOrd="0" presId="urn:microsoft.com/office/officeart/2005/8/layout/vList5"/>
    <dgm:cxn modelId="{800F0F55-D3BC-4D10-AA4A-E7E9290742F0}" type="presOf" srcId="{00C0D46E-D22D-4291-B1ED-3CF307FC2D23}" destId="{1AF552D8-A75A-4B43-8758-D33B3CEA359A}" srcOrd="0" destOrd="0" presId="urn:microsoft.com/office/officeart/2005/8/layout/vList5"/>
    <dgm:cxn modelId="{76169A6D-6FB1-4708-8461-69170D401442}" type="presOf" srcId="{8C11B02C-38D8-441C-BEF4-1237BAD9E376}" destId="{2292F338-F816-4500-AA8E-864F8A963B36}" srcOrd="0" destOrd="0" presId="urn:microsoft.com/office/officeart/2005/8/layout/vList5"/>
    <dgm:cxn modelId="{6BE8D7AA-8A0B-4861-96EB-FBD555686826}" srcId="{2BBF7F56-F2FF-400B-94E9-535D51CECA0D}" destId="{3AD3C7CA-A27D-4845-9996-67205175CFDD}" srcOrd="0" destOrd="0" parTransId="{BD4A1703-C583-44D6-9F50-57660C49CB87}" sibTransId="{3F8583EB-C438-44A7-AA50-0A357DA9D6F3}"/>
    <dgm:cxn modelId="{3EE4AD78-314A-4879-916E-8142FB7CB428}" type="presOf" srcId="{B9B987D4-DDA3-43A2-A84B-6B374DD3580C}" destId="{2292F338-F816-4500-AA8E-864F8A963B36}" srcOrd="0" destOrd="1" presId="urn:microsoft.com/office/officeart/2005/8/layout/vList5"/>
    <dgm:cxn modelId="{3C601452-9048-46BA-9A56-CBCBCD21898A}" srcId="{716A65AF-F1B6-4BBA-B1F0-5CC1684608A8}" destId="{C7486A80-C138-4511-A1D0-1CFB7B43B4B9}" srcOrd="1" destOrd="0" parTransId="{589A9F3B-48BF-4244-9EFB-DE8799D85C88}" sibTransId="{7F2E677D-2296-4BD0-AD8D-FB4BA0A96181}"/>
    <dgm:cxn modelId="{2BD700BA-F364-4BF0-B290-9EB86D78168E}" srcId="{00C0D46E-D22D-4291-B1ED-3CF307FC2D23}" destId="{8C11B02C-38D8-441C-BEF4-1237BAD9E376}" srcOrd="0" destOrd="0" parTransId="{63F161EB-85AD-48A3-9DA6-1E77F6349616}" sibTransId="{8FE709C8-93F3-4009-B38E-3FFE6D9B725C}"/>
    <dgm:cxn modelId="{8CD2A5BB-2923-4AA6-B26E-1C1B00919102}" type="presOf" srcId="{2BBF7F56-F2FF-400B-94E9-535D51CECA0D}" destId="{5900FEDA-5B9A-49A6-88DF-7C219D64BAF0}" srcOrd="0" destOrd="0" presId="urn:microsoft.com/office/officeart/2005/8/layout/vList5"/>
    <dgm:cxn modelId="{348A4A26-9AD4-48D3-AECE-49F6F0796CB8}" type="presOf" srcId="{3AD3C7CA-A27D-4845-9996-67205175CFDD}" destId="{96780F9B-D7CB-45FC-9D35-F1721D458992}" srcOrd="0" destOrd="0" presId="urn:microsoft.com/office/officeart/2005/8/layout/vList5"/>
    <dgm:cxn modelId="{29573EE9-F288-4D22-A4A0-608721B85392}" srcId="{716A65AF-F1B6-4BBA-B1F0-5CC1684608A8}" destId="{2BBF7F56-F2FF-400B-94E9-535D51CECA0D}" srcOrd="0" destOrd="0" parTransId="{B6C1462F-B7CC-4D18-A138-11E7D4B3B9F8}" sibTransId="{3047B6DC-10AD-45FF-A3F4-F42403D4DD7B}"/>
    <dgm:cxn modelId="{77BEEA0F-2A43-454E-B6AF-5DCCCA3ED099}" type="presParOf" srcId="{E873F7E2-EF4F-4074-8165-AF0AD2DFEBDC}" destId="{E92F035B-8A30-4D53-85E8-18167B685C06}" srcOrd="0" destOrd="0" presId="urn:microsoft.com/office/officeart/2005/8/layout/vList5"/>
    <dgm:cxn modelId="{523FC6EE-C58B-4842-8857-ACAAAEC042EF}" type="presParOf" srcId="{E92F035B-8A30-4D53-85E8-18167B685C06}" destId="{5900FEDA-5B9A-49A6-88DF-7C219D64BAF0}" srcOrd="0" destOrd="0" presId="urn:microsoft.com/office/officeart/2005/8/layout/vList5"/>
    <dgm:cxn modelId="{8540FE76-9187-448A-BF3F-0EDEE0CE8DDE}" type="presParOf" srcId="{E92F035B-8A30-4D53-85E8-18167B685C06}" destId="{96780F9B-D7CB-45FC-9D35-F1721D458992}" srcOrd="1" destOrd="0" presId="urn:microsoft.com/office/officeart/2005/8/layout/vList5"/>
    <dgm:cxn modelId="{06C5BC07-2C49-477C-B0DC-7FC6B7ACA7F1}" type="presParOf" srcId="{E873F7E2-EF4F-4074-8165-AF0AD2DFEBDC}" destId="{E788C2B2-5DE5-48D9-BB9A-99D8693791D3}" srcOrd="1" destOrd="0" presId="urn:microsoft.com/office/officeart/2005/8/layout/vList5"/>
    <dgm:cxn modelId="{9C376B7F-E4BB-4EAE-9D06-A7138BC9DB18}" type="presParOf" srcId="{E873F7E2-EF4F-4074-8165-AF0AD2DFEBDC}" destId="{C9B991E4-BCF6-490B-9763-06E87040D1B9}" srcOrd="2" destOrd="0" presId="urn:microsoft.com/office/officeart/2005/8/layout/vList5"/>
    <dgm:cxn modelId="{A2F00D5F-8557-48A0-9EE7-5ACC86068233}" type="presParOf" srcId="{C9B991E4-BCF6-490B-9763-06E87040D1B9}" destId="{0DE827B5-DB41-435F-BC5F-DBDCFB1B0F62}" srcOrd="0" destOrd="0" presId="urn:microsoft.com/office/officeart/2005/8/layout/vList5"/>
    <dgm:cxn modelId="{2B79BB5B-7A7B-41C6-B67C-3D1988440DFB}" type="presParOf" srcId="{C9B991E4-BCF6-490B-9763-06E87040D1B9}" destId="{3B15DA68-4720-4D60-B859-375A30FF1FDB}" srcOrd="1" destOrd="0" presId="urn:microsoft.com/office/officeart/2005/8/layout/vList5"/>
    <dgm:cxn modelId="{8C9F1346-D242-4461-9E69-8016B002EB6E}" type="presParOf" srcId="{E873F7E2-EF4F-4074-8165-AF0AD2DFEBDC}" destId="{01964C22-0364-4173-9468-C16B8C71543D}" srcOrd="3" destOrd="0" presId="urn:microsoft.com/office/officeart/2005/8/layout/vList5"/>
    <dgm:cxn modelId="{031F42DA-80F4-48E8-9F24-2121E422DDAC}" type="presParOf" srcId="{E873F7E2-EF4F-4074-8165-AF0AD2DFEBDC}" destId="{91B9482D-A15D-4FD1-9B88-9EE839C98206}" srcOrd="4" destOrd="0" presId="urn:microsoft.com/office/officeart/2005/8/layout/vList5"/>
    <dgm:cxn modelId="{A49564C6-BDD4-4BE0-8AA5-D54FD63E6624}" type="presParOf" srcId="{91B9482D-A15D-4FD1-9B88-9EE839C98206}" destId="{1AF552D8-A75A-4B43-8758-D33B3CEA359A}" srcOrd="0" destOrd="0" presId="urn:microsoft.com/office/officeart/2005/8/layout/vList5"/>
    <dgm:cxn modelId="{D1EAAEA8-0B75-43C0-B638-A17484D83313}" type="presParOf" srcId="{91B9482D-A15D-4FD1-9B88-9EE839C98206}" destId="{2292F338-F816-4500-AA8E-864F8A963B3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16A65AF-F1B6-4BBA-B1F0-5CC1684608A8}" type="doc">
      <dgm:prSet loTypeId="urn:microsoft.com/office/officeart/2005/8/layout/vList5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2BBF7F56-F2FF-400B-94E9-535D51CECA0D}">
      <dgm:prSet phldrT="[Текст]" custT="1"/>
      <dgm:spPr/>
      <dgm:t>
        <a:bodyPr/>
        <a:lstStyle/>
        <a:p>
          <a:r>
            <a:rPr lang="ru-RU" sz="2800" dirty="0" smtClean="0">
              <a:latin typeface="Bookman Old Style" panose="02050604050505020204" pitchFamily="18" charset="0"/>
            </a:rPr>
            <a:t>Кто?</a:t>
          </a:r>
          <a:endParaRPr lang="ru-RU" sz="2800" dirty="0">
            <a:latin typeface="Bookman Old Style" panose="02050604050505020204" pitchFamily="18" charset="0"/>
          </a:endParaRPr>
        </a:p>
      </dgm:t>
    </dgm:pt>
    <dgm:pt modelId="{B6C1462F-B7CC-4D18-A138-11E7D4B3B9F8}" type="parTrans" cxnId="{29573EE9-F288-4D22-A4A0-608721B85392}">
      <dgm:prSet/>
      <dgm:spPr/>
      <dgm:t>
        <a:bodyPr/>
        <a:lstStyle/>
        <a:p>
          <a:endParaRPr lang="ru-RU">
            <a:latin typeface="Bookman Old Style" panose="02050604050505020204" pitchFamily="18" charset="0"/>
          </a:endParaRPr>
        </a:p>
      </dgm:t>
    </dgm:pt>
    <dgm:pt modelId="{3047B6DC-10AD-45FF-A3F4-F42403D4DD7B}" type="sibTrans" cxnId="{29573EE9-F288-4D22-A4A0-608721B85392}">
      <dgm:prSet/>
      <dgm:spPr/>
      <dgm:t>
        <a:bodyPr/>
        <a:lstStyle/>
        <a:p>
          <a:endParaRPr lang="ru-RU">
            <a:latin typeface="Bookman Old Style" panose="02050604050505020204" pitchFamily="18" charset="0"/>
          </a:endParaRPr>
        </a:p>
      </dgm:t>
    </dgm:pt>
    <dgm:pt modelId="{3AD3C7CA-A27D-4845-9996-67205175CFDD}">
      <dgm:prSet phldrT="[Текст]" custT="1"/>
      <dgm:spPr/>
      <dgm:t>
        <a:bodyPr/>
        <a:lstStyle/>
        <a:p>
          <a:pPr algn="just"/>
          <a:r>
            <a:rPr lang="ru-RU" sz="2000" dirty="0" smtClean="0">
              <a:latin typeface="Bookman Old Style" panose="02050604050505020204" pitchFamily="18" charset="0"/>
            </a:rPr>
            <a:t>работодатели, их объединения</a:t>
          </a:r>
          <a:endParaRPr lang="ru-RU" sz="2000" dirty="0">
            <a:latin typeface="Bookman Old Style" panose="02050604050505020204" pitchFamily="18" charset="0"/>
          </a:endParaRPr>
        </a:p>
      </dgm:t>
    </dgm:pt>
    <dgm:pt modelId="{BD4A1703-C583-44D6-9F50-57660C49CB87}" type="parTrans" cxnId="{6BE8D7AA-8A0B-4861-96EB-FBD555686826}">
      <dgm:prSet/>
      <dgm:spPr/>
      <dgm:t>
        <a:bodyPr/>
        <a:lstStyle/>
        <a:p>
          <a:endParaRPr lang="ru-RU">
            <a:latin typeface="Bookman Old Style" panose="02050604050505020204" pitchFamily="18" charset="0"/>
          </a:endParaRPr>
        </a:p>
      </dgm:t>
    </dgm:pt>
    <dgm:pt modelId="{3F8583EB-C438-44A7-AA50-0A357DA9D6F3}" type="sibTrans" cxnId="{6BE8D7AA-8A0B-4861-96EB-FBD555686826}">
      <dgm:prSet/>
      <dgm:spPr/>
      <dgm:t>
        <a:bodyPr/>
        <a:lstStyle/>
        <a:p>
          <a:endParaRPr lang="ru-RU">
            <a:latin typeface="Bookman Old Style" panose="02050604050505020204" pitchFamily="18" charset="0"/>
          </a:endParaRPr>
        </a:p>
      </dgm:t>
    </dgm:pt>
    <dgm:pt modelId="{C7486A80-C138-4511-A1D0-1CFB7B43B4B9}">
      <dgm:prSet phldrT="[Текст]" custT="1"/>
      <dgm:spPr/>
      <dgm:t>
        <a:bodyPr/>
        <a:lstStyle/>
        <a:p>
          <a:r>
            <a:rPr lang="ru-RU" sz="2800" dirty="0" smtClean="0">
              <a:latin typeface="Bookman Old Style" panose="02050604050505020204" pitchFamily="18" charset="0"/>
            </a:rPr>
            <a:t>Задачи?</a:t>
          </a:r>
          <a:endParaRPr lang="ru-RU" sz="2800" dirty="0">
            <a:latin typeface="Bookman Old Style" panose="02050604050505020204" pitchFamily="18" charset="0"/>
          </a:endParaRPr>
        </a:p>
      </dgm:t>
    </dgm:pt>
    <dgm:pt modelId="{589A9F3B-48BF-4244-9EFB-DE8799D85C88}" type="parTrans" cxnId="{3C601452-9048-46BA-9A56-CBCBCD21898A}">
      <dgm:prSet/>
      <dgm:spPr/>
      <dgm:t>
        <a:bodyPr/>
        <a:lstStyle/>
        <a:p>
          <a:endParaRPr lang="ru-RU">
            <a:latin typeface="Bookman Old Style" panose="02050604050505020204" pitchFamily="18" charset="0"/>
          </a:endParaRPr>
        </a:p>
      </dgm:t>
    </dgm:pt>
    <dgm:pt modelId="{7F2E677D-2296-4BD0-AD8D-FB4BA0A96181}" type="sibTrans" cxnId="{3C601452-9048-46BA-9A56-CBCBCD21898A}">
      <dgm:prSet/>
      <dgm:spPr/>
      <dgm:t>
        <a:bodyPr/>
        <a:lstStyle/>
        <a:p>
          <a:endParaRPr lang="ru-RU">
            <a:latin typeface="Bookman Old Style" panose="02050604050505020204" pitchFamily="18" charset="0"/>
          </a:endParaRPr>
        </a:p>
      </dgm:t>
    </dgm:pt>
    <dgm:pt modelId="{879E2C5E-D515-45A4-B49C-EAEAFA52F175}">
      <dgm:prSet phldrT="[Текст]" custT="1"/>
      <dgm:spPr/>
      <dgm:t>
        <a:bodyPr anchor="t"/>
        <a:lstStyle/>
        <a:p>
          <a:pPr algn="just"/>
          <a:r>
            <a:rPr lang="ru-RU" sz="1800" dirty="0" smtClean="0">
              <a:latin typeface="Bookman Old Style" panose="02050604050505020204" pitchFamily="18" charset="0"/>
            </a:rPr>
            <a:t>признание качества и уровня подготовки выпускников, освоивших образовательную программу в конкретной профессиональной образовательной организации, отвечающим требованиям профессиональных стандартов, рынка труда к специалистам, рабочим и служащим соответствующего профиля</a:t>
          </a:r>
          <a:endParaRPr lang="ru-RU" sz="1600" dirty="0">
            <a:latin typeface="Bookman Old Style" panose="02050604050505020204" pitchFamily="18" charset="0"/>
          </a:endParaRPr>
        </a:p>
      </dgm:t>
    </dgm:pt>
    <dgm:pt modelId="{84C25DA2-77D2-46FA-B663-F01E050158E8}" type="parTrans" cxnId="{B991D333-7A0A-49BE-84FD-B95A589BC917}">
      <dgm:prSet/>
      <dgm:spPr/>
      <dgm:t>
        <a:bodyPr/>
        <a:lstStyle/>
        <a:p>
          <a:endParaRPr lang="ru-RU">
            <a:latin typeface="Bookman Old Style" panose="02050604050505020204" pitchFamily="18" charset="0"/>
          </a:endParaRPr>
        </a:p>
      </dgm:t>
    </dgm:pt>
    <dgm:pt modelId="{85331C25-E65B-4C34-906E-1956ABB11F67}" type="sibTrans" cxnId="{B991D333-7A0A-49BE-84FD-B95A589BC917}">
      <dgm:prSet/>
      <dgm:spPr/>
      <dgm:t>
        <a:bodyPr/>
        <a:lstStyle/>
        <a:p>
          <a:endParaRPr lang="ru-RU">
            <a:latin typeface="Bookman Old Style" panose="02050604050505020204" pitchFamily="18" charset="0"/>
          </a:endParaRPr>
        </a:p>
      </dgm:t>
    </dgm:pt>
    <dgm:pt modelId="{00C0D46E-D22D-4291-B1ED-3CF307FC2D23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dirty="0" smtClean="0">
              <a:latin typeface="Bookman Old Style" panose="02050604050505020204" pitchFamily="18" charset="0"/>
            </a:rPr>
            <a:t>Что оцениваем?</a:t>
          </a:r>
        </a:p>
        <a:p>
          <a:pPr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>
            <a:latin typeface="Bookman Old Style" panose="02050604050505020204" pitchFamily="18" charset="0"/>
          </a:endParaRPr>
        </a:p>
      </dgm:t>
    </dgm:pt>
    <dgm:pt modelId="{DC7B8598-2B06-4BD7-80BB-D300F4D87CAA}" type="parTrans" cxnId="{FFAF35DC-BE8F-4C03-82C3-51361856293E}">
      <dgm:prSet/>
      <dgm:spPr/>
      <dgm:t>
        <a:bodyPr/>
        <a:lstStyle/>
        <a:p>
          <a:endParaRPr lang="ru-RU">
            <a:latin typeface="Bookman Old Style" panose="02050604050505020204" pitchFamily="18" charset="0"/>
          </a:endParaRPr>
        </a:p>
      </dgm:t>
    </dgm:pt>
    <dgm:pt modelId="{B8FF9ED8-3FB8-43A8-B7AB-9C494AFF6B29}" type="sibTrans" cxnId="{FFAF35DC-BE8F-4C03-82C3-51361856293E}">
      <dgm:prSet/>
      <dgm:spPr/>
      <dgm:t>
        <a:bodyPr/>
        <a:lstStyle/>
        <a:p>
          <a:endParaRPr lang="ru-RU">
            <a:latin typeface="Bookman Old Style" panose="02050604050505020204" pitchFamily="18" charset="0"/>
          </a:endParaRPr>
        </a:p>
      </dgm:t>
    </dgm:pt>
    <dgm:pt modelId="{8C11B02C-38D8-441C-BEF4-1237BAD9E376}">
      <dgm:prSet phldrT="[Текст]" custT="1"/>
      <dgm:spPr/>
      <dgm:t>
        <a:bodyPr/>
        <a:lstStyle/>
        <a:p>
          <a:pPr algn="just"/>
          <a:r>
            <a:rPr lang="ru-RU" sz="2000" dirty="0" smtClean="0">
              <a:latin typeface="Bookman Old Style" panose="02050604050505020204" pitchFamily="18" charset="0"/>
            </a:rPr>
            <a:t>качество</a:t>
          </a:r>
          <a:r>
            <a:rPr lang="ru-RU" sz="2000" baseline="0" dirty="0" smtClean="0">
              <a:latin typeface="Bookman Old Style" panose="02050604050505020204" pitchFamily="18" charset="0"/>
            </a:rPr>
            <a:t> подготовки выпускников образовательной программы;</a:t>
          </a:r>
          <a:endParaRPr lang="ru-RU" sz="2000" dirty="0">
            <a:latin typeface="Bookman Old Style" panose="02050604050505020204" pitchFamily="18" charset="0"/>
          </a:endParaRPr>
        </a:p>
      </dgm:t>
    </dgm:pt>
    <dgm:pt modelId="{63F161EB-85AD-48A3-9DA6-1E77F6349616}" type="parTrans" cxnId="{2BD700BA-F364-4BF0-B290-9EB86D78168E}">
      <dgm:prSet/>
      <dgm:spPr/>
      <dgm:t>
        <a:bodyPr/>
        <a:lstStyle/>
        <a:p>
          <a:endParaRPr lang="ru-RU">
            <a:latin typeface="Bookman Old Style" panose="02050604050505020204" pitchFamily="18" charset="0"/>
          </a:endParaRPr>
        </a:p>
      </dgm:t>
    </dgm:pt>
    <dgm:pt modelId="{8FE709C8-93F3-4009-B38E-3FFE6D9B725C}" type="sibTrans" cxnId="{2BD700BA-F364-4BF0-B290-9EB86D78168E}">
      <dgm:prSet/>
      <dgm:spPr/>
      <dgm:t>
        <a:bodyPr/>
        <a:lstStyle/>
        <a:p>
          <a:endParaRPr lang="ru-RU">
            <a:latin typeface="Bookman Old Style" panose="02050604050505020204" pitchFamily="18" charset="0"/>
          </a:endParaRPr>
        </a:p>
      </dgm:t>
    </dgm:pt>
    <dgm:pt modelId="{4B2EC92F-75A1-4683-BE47-3B9E8E9747D0}">
      <dgm:prSet phldrT="[Текст]" custT="1"/>
      <dgm:spPr/>
      <dgm:t>
        <a:bodyPr/>
        <a:lstStyle/>
        <a:p>
          <a:pPr algn="just"/>
          <a:r>
            <a:rPr lang="ru-RU" sz="2000" dirty="0" smtClean="0">
              <a:latin typeface="Bookman Old Style" panose="02050604050505020204" pitchFamily="18" charset="0"/>
            </a:rPr>
            <a:t>уполномоченные работодателями, их объединениями, организации</a:t>
          </a:r>
          <a:endParaRPr lang="ru-RU" sz="2000" dirty="0">
            <a:latin typeface="Bookman Old Style" panose="02050604050505020204" pitchFamily="18" charset="0"/>
          </a:endParaRPr>
        </a:p>
      </dgm:t>
    </dgm:pt>
    <dgm:pt modelId="{0B8240CD-3AB5-47A0-A92F-E5D4DB4FE652}" type="parTrans" cxnId="{8E97981E-C301-4A9A-A397-BED958103E6C}">
      <dgm:prSet/>
      <dgm:spPr/>
      <dgm:t>
        <a:bodyPr/>
        <a:lstStyle/>
        <a:p>
          <a:endParaRPr lang="ru-RU">
            <a:latin typeface="Bookman Old Style" panose="02050604050505020204" pitchFamily="18" charset="0"/>
          </a:endParaRPr>
        </a:p>
      </dgm:t>
    </dgm:pt>
    <dgm:pt modelId="{8C421373-E2F4-4786-A7CA-A7881B58E1C8}" type="sibTrans" cxnId="{8E97981E-C301-4A9A-A397-BED958103E6C}">
      <dgm:prSet/>
      <dgm:spPr/>
      <dgm:t>
        <a:bodyPr/>
        <a:lstStyle/>
        <a:p>
          <a:endParaRPr lang="ru-RU">
            <a:latin typeface="Bookman Old Style" panose="02050604050505020204" pitchFamily="18" charset="0"/>
          </a:endParaRPr>
        </a:p>
      </dgm:t>
    </dgm:pt>
    <dgm:pt modelId="{AB73C9E4-AC42-48F5-8C3F-489E118A586C}">
      <dgm:prSet phldrT="[Текст]" custT="1"/>
      <dgm:spPr/>
      <dgm:t>
        <a:bodyPr/>
        <a:lstStyle/>
        <a:p>
          <a:pPr algn="just"/>
          <a:r>
            <a:rPr lang="ru-RU" sz="2000" dirty="0" smtClean="0">
              <a:latin typeface="Bookman Old Style" panose="02050604050505020204" pitchFamily="18" charset="0"/>
            </a:rPr>
            <a:t>уровень подготовки </a:t>
          </a:r>
          <a:r>
            <a:rPr lang="ru-RU" sz="2000" baseline="0" dirty="0" smtClean="0">
              <a:latin typeface="Bookman Old Style" panose="02050604050505020204" pitchFamily="18" charset="0"/>
            </a:rPr>
            <a:t>выпускников образовательной программы</a:t>
          </a:r>
          <a:endParaRPr lang="ru-RU" sz="2000" dirty="0">
            <a:latin typeface="Bookman Old Style" panose="02050604050505020204" pitchFamily="18" charset="0"/>
          </a:endParaRPr>
        </a:p>
      </dgm:t>
    </dgm:pt>
    <dgm:pt modelId="{CCC2DFE8-3E4B-41A5-8F5E-1E789DC6B9EA}" type="parTrans" cxnId="{5C21C27F-8041-4EBA-B1E6-F25F82890D34}">
      <dgm:prSet/>
      <dgm:spPr/>
      <dgm:t>
        <a:bodyPr/>
        <a:lstStyle/>
        <a:p>
          <a:endParaRPr lang="ru-RU">
            <a:latin typeface="Bookman Old Style" panose="02050604050505020204" pitchFamily="18" charset="0"/>
          </a:endParaRPr>
        </a:p>
      </dgm:t>
    </dgm:pt>
    <dgm:pt modelId="{F77DDAC7-931F-42CD-9DE8-F27145A54558}" type="sibTrans" cxnId="{5C21C27F-8041-4EBA-B1E6-F25F82890D34}">
      <dgm:prSet/>
      <dgm:spPr/>
      <dgm:t>
        <a:bodyPr/>
        <a:lstStyle/>
        <a:p>
          <a:endParaRPr lang="ru-RU">
            <a:latin typeface="Bookman Old Style" panose="02050604050505020204" pitchFamily="18" charset="0"/>
          </a:endParaRPr>
        </a:p>
      </dgm:t>
    </dgm:pt>
    <dgm:pt modelId="{E873F7E2-EF4F-4074-8165-AF0AD2DFEBDC}" type="pres">
      <dgm:prSet presAssocID="{716A65AF-F1B6-4BBA-B1F0-5CC1684608A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2F035B-8A30-4D53-85E8-18167B685C06}" type="pres">
      <dgm:prSet presAssocID="{2BBF7F56-F2FF-400B-94E9-535D51CECA0D}" presName="linNode" presStyleCnt="0"/>
      <dgm:spPr/>
      <dgm:t>
        <a:bodyPr/>
        <a:lstStyle/>
        <a:p>
          <a:endParaRPr lang="ru-RU"/>
        </a:p>
      </dgm:t>
    </dgm:pt>
    <dgm:pt modelId="{5900FEDA-5B9A-49A6-88DF-7C219D64BAF0}" type="pres">
      <dgm:prSet presAssocID="{2BBF7F56-F2FF-400B-94E9-535D51CECA0D}" presName="parentText" presStyleLbl="node1" presStyleIdx="0" presStyleCnt="3" custScaleX="7513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780F9B-D7CB-45FC-9D35-F1721D458992}" type="pres">
      <dgm:prSet presAssocID="{2BBF7F56-F2FF-400B-94E9-535D51CECA0D}" presName="descendantText" presStyleLbl="alignAccFollowNode1" presStyleIdx="0" presStyleCnt="3" custScaleX="1194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88C2B2-5DE5-48D9-BB9A-99D8693791D3}" type="pres">
      <dgm:prSet presAssocID="{3047B6DC-10AD-45FF-A3F4-F42403D4DD7B}" presName="sp" presStyleCnt="0"/>
      <dgm:spPr/>
      <dgm:t>
        <a:bodyPr/>
        <a:lstStyle/>
        <a:p>
          <a:endParaRPr lang="ru-RU"/>
        </a:p>
      </dgm:t>
    </dgm:pt>
    <dgm:pt modelId="{C9B991E4-BCF6-490B-9763-06E87040D1B9}" type="pres">
      <dgm:prSet presAssocID="{C7486A80-C138-4511-A1D0-1CFB7B43B4B9}" presName="linNode" presStyleCnt="0"/>
      <dgm:spPr/>
      <dgm:t>
        <a:bodyPr/>
        <a:lstStyle/>
        <a:p>
          <a:endParaRPr lang="ru-RU"/>
        </a:p>
      </dgm:t>
    </dgm:pt>
    <dgm:pt modelId="{0DE827B5-DB41-435F-BC5F-DBDCFB1B0F62}" type="pres">
      <dgm:prSet presAssocID="{C7486A80-C138-4511-A1D0-1CFB7B43B4B9}" presName="parentText" presStyleLbl="node1" presStyleIdx="1" presStyleCnt="3" custScaleX="8168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15DA68-4720-4D60-B859-375A30FF1FDB}" type="pres">
      <dgm:prSet presAssocID="{C7486A80-C138-4511-A1D0-1CFB7B43B4B9}" presName="descendantText" presStyleLbl="alignAccFollowNode1" presStyleIdx="1" presStyleCnt="3" custScaleX="126439" custScaleY="178828" custLinFactNeighborX="-136" custLinFactNeighborY="-28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964C22-0364-4173-9468-C16B8C71543D}" type="pres">
      <dgm:prSet presAssocID="{7F2E677D-2296-4BD0-AD8D-FB4BA0A96181}" presName="sp" presStyleCnt="0"/>
      <dgm:spPr/>
      <dgm:t>
        <a:bodyPr/>
        <a:lstStyle/>
        <a:p>
          <a:endParaRPr lang="ru-RU"/>
        </a:p>
      </dgm:t>
    </dgm:pt>
    <dgm:pt modelId="{91B9482D-A15D-4FD1-9B88-9EE839C98206}" type="pres">
      <dgm:prSet presAssocID="{00C0D46E-D22D-4291-B1ED-3CF307FC2D23}" presName="linNode" presStyleCnt="0"/>
      <dgm:spPr/>
      <dgm:t>
        <a:bodyPr/>
        <a:lstStyle/>
        <a:p>
          <a:endParaRPr lang="ru-RU"/>
        </a:p>
      </dgm:t>
    </dgm:pt>
    <dgm:pt modelId="{1AF552D8-A75A-4B43-8758-D33B3CEA359A}" type="pres">
      <dgm:prSet presAssocID="{00C0D46E-D22D-4291-B1ED-3CF307FC2D23}" presName="parentText" presStyleLbl="node1" presStyleIdx="2" presStyleCnt="3" custScaleX="8833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92F338-F816-4500-AA8E-864F8A963B36}" type="pres">
      <dgm:prSet presAssocID="{00C0D46E-D22D-4291-B1ED-3CF307FC2D23}" presName="descendantText" presStyleLbl="alignAccFollowNode1" presStyleIdx="2" presStyleCnt="3" custScaleX="1184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573EE9-F288-4D22-A4A0-608721B85392}" srcId="{716A65AF-F1B6-4BBA-B1F0-5CC1684608A8}" destId="{2BBF7F56-F2FF-400B-94E9-535D51CECA0D}" srcOrd="0" destOrd="0" parTransId="{B6C1462F-B7CC-4D18-A138-11E7D4B3B9F8}" sibTransId="{3047B6DC-10AD-45FF-A3F4-F42403D4DD7B}"/>
    <dgm:cxn modelId="{D7F71BBD-77AC-42AE-9364-17EA0FB33AC3}" type="presOf" srcId="{879E2C5E-D515-45A4-B49C-EAEAFA52F175}" destId="{3B15DA68-4720-4D60-B859-375A30FF1FDB}" srcOrd="0" destOrd="0" presId="urn:microsoft.com/office/officeart/2005/8/layout/vList5"/>
    <dgm:cxn modelId="{C02C6974-A2CD-49F3-9A4A-5E433606585F}" type="presOf" srcId="{4B2EC92F-75A1-4683-BE47-3B9E8E9747D0}" destId="{96780F9B-D7CB-45FC-9D35-F1721D458992}" srcOrd="0" destOrd="1" presId="urn:microsoft.com/office/officeart/2005/8/layout/vList5"/>
    <dgm:cxn modelId="{FED52A46-4037-4FAC-8870-402455BB12D4}" type="presOf" srcId="{00C0D46E-D22D-4291-B1ED-3CF307FC2D23}" destId="{1AF552D8-A75A-4B43-8758-D33B3CEA359A}" srcOrd="0" destOrd="0" presId="urn:microsoft.com/office/officeart/2005/8/layout/vList5"/>
    <dgm:cxn modelId="{8E97981E-C301-4A9A-A397-BED958103E6C}" srcId="{2BBF7F56-F2FF-400B-94E9-535D51CECA0D}" destId="{4B2EC92F-75A1-4683-BE47-3B9E8E9747D0}" srcOrd="1" destOrd="0" parTransId="{0B8240CD-3AB5-47A0-A92F-E5D4DB4FE652}" sibTransId="{8C421373-E2F4-4786-A7CA-A7881B58E1C8}"/>
    <dgm:cxn modelId="{20AD0D22-6C27-430C-9DCC-1E56EEFF914C}" type="presOf" srcId="{716A65AF-F1B6-4BBA-B1F0-5CC1684608A8}" destId="{E873F7E2-EF4F-4074-8165-AF0AD2DFEBDC}" srcOrd="0" destOrd="0" presId="urn:microsoft.com/office/officeart/2005/8/layout/vList5"/>
    <dgm:cxn modelId="{2BD700BA-F364-4BF0-B290-9EB86D78168E}" srcId="{00C0D46E-D22D-4291-B1ED-3CF307FC2D23}" destId="{8C11B02C-38D8-441C-BEF4-1237BAD9E376}" srcOrd="0" destOrd="0" parTransId="{63F161EB-85AD-48A3-9DA6-1E77F6349616}" sibTransId="{8FE709C8-93F3-4009-B38E-3FFE6D9B725C}"/>
    <dgm:cxn modelId="{9FF38D29-332B-47F4-836F-D95306A70BBD}" type="presOf" srcId="{AB73C9E4-AC42-48F5-8C3F-489E118A586C}" destId="{2292F338-F816-4500-AA8E-864F8A963B36}" srcOrd="0" destOrd="1" presId="urn:microsoft.com/office/officeart/2005/8/layout/vList5"/>
    <dgm:cxn modelId="{B991D333-7A0A-49BE-84FD-B95A589BC917}" srcId="{C7486A80-C138-4511-A1D0-1CFB7B43B4B9}" destId="{879E2C5E-D515-45A4-B49C-EAEAFA52F175}" srcOrd="0" destOrd="0" parTransId="{84C25DA2-77D2-46FA-B663-F01E050158E8}" sibTransId="{85331C25-E65B-4C34-906E-1956ABB11F67}"/>
    <dgm:cxn modelId="{FFAF35DC-BE8F-4C03-82C3-51361856293E}" srcId="{716A65AF-F1B6-4BBA-B1F0-5CC1684608A8}" destId="{00C0D46E-D22D-4291-B1ED-3CF307FC2D23}" srcOrd="2" destOrd="0" parTransId="{DC7B8598-2B06-4BD7-80BB-D300F4D87CAA}" sibTransId="{B8FF9ED8-3FB8-43A8-B7AB-9C494AFF6B29}"/>
    <dgm:cxn modelId="{27020E37-1795-4968-9B79-90E059D05522}" type="presOf" srcId="{C7486A80-C138-4511-A1D0-1CFB7B43B4B9}" destId="{0DE827B5-DB41-435F-BC5F-DBDCFB1B0F62}" srcOrd="0" destOrd="0" presId="urn:microsoft.com/office/officeart/2005/8/layout/vList5"/>
    <dgm:cxn modelId="{45DF7025-C39E-4256-972A-A3A42ACD1B27}" type="presOf" srcId="{8C11B02C-38D8-441C-BEF4-1237BAD9E376}" destId="{2292F338-F816-4500-AA8E-864F8A963B36}" srcOrd="0" destOrd="0" presId="urn:microsoft.com/office/officeart/2005/8/layout/vList5"/>
    <dgm:cxn modelId="{6BE8D7AA-8A0B-4861-96EB-FBD555686826}" srcId="{2BBF7F56-F2FF-400B-94E9-535D51CECA0D}" destId="{3AD3C7CA-A27D-4845-9996-67205175CFDD}" srcOrd="0" destOrd="0" parTransId="{BD4A1703-C583-44D6-9F50-57660C49CB87}" sibTransId="{3F8583EB-C438-44A7-AA50-0A357DA9D6F3}"/>
    <dgm:cxn modelId="{3C601452-9048-46BA-9A56-CBCBCD21898A}" srcId="{716A65AF-F1B6-4BBA-B1F0-5CC1684608A8}" destId="{C7486A80-C138-4511-A1D0-1CFB7B43B4B9}" srcOrd="1" destOrd="0" parTransId="{589A9F3B-48BF-4244-9EFB-DE8799D85C88}" sibTransId="{7F2E677D-2296-4BD0-AD8D-FB4BA0A96181}"/>
    <dgm:cxn modelId="{FCD0D35C-18DF-4E64-93F2-24A3D99080FE}" type="presOf" srcId="{2BBF7F56-F2FF-400B-94E9-535D51CECA0D}" destId="{5900FEDA-5B9A-49A6-88DF-7C219D64BAF0}" srcOrd="0" destOrd="0" presId="urn:microsoft.com/office/officeart/2005/8/layout/vList5"/>
    <dgm:cxn modelId="{5C21C27F-8041-4EBA-B1E6-F25F82890D34}" srcId="{00C0D46E-D22D-4291-B1ED-3CF307FC2D23}" destId="{AB73C9E4-AC42-48F5-8C3F-489E118A586C}" srcOrd="1" destOrd="0" parTransId="{CCC2DFE8-3E4B-41A5-8F5E-1E789DC6B9EA}" sibTransId="{F77DDAC7-931F-42CD-9DE8-F27145A54558}"/>
    <dgm:cxn modelId="{C7B3CE7B-449E-4500-A38B-29D9C96813B9}" type="presOf" srcId="{3AD3C7CA-A27D-4845-9996-67205175CFDD}" destId="{96780F9B-D7CB-45FC-9D35-F1721D458992}" srcOrd="0" destOrd="0" presId="urn:microsoft.com/office/officeart/2005/8/layout/vList5"/>
    <dgm:cxn modelId="{C6418029-5949-4F7B-B3F6-2933566ECF5D}" type="presParOf" srcId="{E873F7E2-EF4F-4074-8165-AF0AD2DFEBDC}" destId="{E92F035B-8A30-4D53-85E8-18167B685C06}" srcOrd="0" destOrd="0" presId="urn:microsoft.com/office/officeart/2005/8/layout/vList5"/>
    <dgm:cxn modelId="{F2718C1C-0E99-48F7-950E-A8AD72192DCF}" type="presParOf" srcId="{E92F035B-8A30-4D53-85E8-18167B685C06}" destId="{5900FEDA-5B9A-49A6-88DF-7C219D64BAF0}" srcOrd="0" destOrd="0" presId="urn:microsoft.com/office/officeart/2005/8/layout/vList5"/>
    <dgm:cxn modelId="{8E9EEDFF-1891-47DA-8111-6EFD1B3F21DA}" type="presParOf" srcId="{E92F035B-8A30-4D53-85E8-18167B685C06}" destId="{96780F9B-D7CB-45FC-9D35-F1721D458992}" srcOrd="1" destOrd="0" presId="urn:microsoft.com/office/officeart/2005/8/layout/vList5"/>
    <dgm:cxn modelId="{CD127B49-F973-4565-9726-71466438FE28}" type="presParOf" srcId="{E873F7E2-EF4F-4074-8165-AF0AD2DFEBDC}" destId="{E788C2B2-5DE5-48D9-BB9A-99D8693791D3}" srcOrd="1" destOrd="0" presId="urn:microsoft.com/office/officeart/2005/8/layout/vList5"/>
    <dgm:cxn modelId="{AB46B281-2242-4946-AC7D-CD23DA2CB339}" type="presParOf" srcId="{E873F7E2-EF4F-4074-8165-AF0AD2DFEBDC}" destId="{C9B991E4-BCF6-490B-9763-06E87040D1B9}" srcOrd="2" destOrd="0" presId="urn:microsoft.com/office/officeart/2005/8/layout/vList5"/>
    <dgm:cxn modelId="{6F6F5237-B42C-4624-8D0D-AA5D22BF2A4E}" type="presParOf" srcId="{C9B991E4-BCF6-490B-9763-06E87040D1B9}" destId="{0DE827B5-DB41-435F-BC5F-DBDCFB1B0F62}" srcOrd="0" destOrd="0" presId="urn:microsoft.com/office/officeart/2005/8/layout/vList5"/>
    <dgm:cxn modelId="{31DF4279-DA47-4B20-B6C7-EBCD566F841D}" type="presParOf" srcId="{C9B991E4-BCF6-490B-9763-06E87040D1B9}" destId="{3B15DA68-4720-4D60-B859-375A30FF1FDB}" srcOrd="1" destOrd="0" presId="urn:microsoft.com/office/officeart/2005/8/layout/vList5"/>
    <dgm:cxn modelId="{E1834CD8-9166-4D40-AA44-1E250D90CE39}" type="presParOf" srcId="{E873F7E2-EF4F-4074-8165-AF0AD2DFEBDC}" destId="{01964C22-0364-4173-9468-C16B8C71543D}" srcOrd="3" destOrd="0" presId="urn:microsoft.com/office/officeart/2005/8/layout/vList5"/>
    <dgm:cxn modelId="{7C21B526-BDC3-4F4F-8D09-FE53B720A22A}" type="presParOf" srcId="{E873F7E2-EF4F-4074-8165-AF0AD2DFEBDC}" destId="{91B9482D-A15D-4FD1-9B88-9EE839C98206}" srcOrd="4" destOrd="0" presId="urn:microsoft.com/office/officeart/2005/8/layout/vList5"/>
    <dgm:cxn modelId="{0AB854D8-8FB0-459E-A860-DE0B6CA5F54D}" type="presParOf" srcId="{91B9482D-A15D-4FD1-9B88-9EE839C98206}" destId="{1AF552D8-A75A-4B43-8758-D33B3CEA359A}" srcOrd="0" destOrd="0" presId="urn:microsoft.com/office/officeart/2005/8/layout/vList5"/>
    <dgm:cxn modelId="{1F0BF676-74D6-4610-A906-ADCE75AFEB6D}" type="presParOf" srcId="{91B9482D-A15D-4FD1-9B88-9EE839C98206}" destId="{2292F338-F816-4500-AA8E-864F8A963B3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45D3EF-9F21-4A11-A31D-ABB8B77E6E8C}">
      <dsp:nvSpPr>
        <dsp:cNvPr id="0" name=""/>
        <dsp:cNvSpPr/>
      </dsp:nvSpPr>
      <dsp:spPr>
        <a:xfrm rot="5400000">
          <a:off x="5458908" y="-2080980"/>
          <a:ext cx="1092110" cy="5304058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err="1" smtClean="0">
              <a:latin typeface="Bookman Old Style" pitchFamily="18" charset="0"/>
              <a:cs typeface="Arial" charset="0"/>
            </a:rPr>
            <a:t>Онлайн-голосования</a:t>
          </a:r>
          <a:r>
            <a:rPr lang="ru-RU" sz="1400" b="0" kern="1200" dirty="0" smtClean="0">
              <a:latin typeface="Bookman Old Style" pitchFamily="18" charset="0"/>
              <a:cs typeface="Arial" charset="0"/>
            </a:rPr>
            <a:t> в сети Интернет,  телефоны доверия, «горячая линия», анкетирование в организациях,</a:t>
          </a:r>
          <a:endParaRPr lang="ru-RU" sz="1400" b="0" kern="1200" dirty="0">
            <a:latin typeface="Bookman Old Style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>
              <a:latin typeface="Bookman Old Style" pitchFamily="18" charset="0"/>
              <a:cs typeface="Arial" charset="0"/>
            </a:rPr>
            <a:t>материалы открытых источников </a:t>
          </a:r>
          <a:endParaRPr lang="en-US" sz="1400" b="0" kern="1200" dirty="0">
            <a:latin typeface="Bookman Old Style" pitchFamily="18" charset="0"/>
            <a:cs typeface="Arial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>
              <a:latin typeface="Bookman Old Style" pitchFamily="18" charset="0"/>
              <a:cs typeface="Arial" charset="0"/>
            </a:rPr>
            <a:t>(СМИ, сайты)</a:t>
          </a:r>
          <a:endParaRPr lang="ru-RU" sz="1400" b="0" kern="1200" dirty="0">
            <a:latin typeface="Bookman Old Style" pitchFamily="18" charset="0"/>
            <a:cs typeface="Arial" charset="0"/>
          </a:endParaRPr>
        </a:p>
      </dsp:txBody>
      <dsp:txXfrm rot="-5400000">
        <a:off x="3352934" y="78306"/>
        <a:ext cx="5250746" cy="985486"/>
      </dsp:txXfrm>
    </dsp:sp>
    <dsp:sp modelId="{76BF8791-2A8A-424E-BACC-7C0D99AC8CC4}">
      <dsp:nvSpPr>
        <dsp:cNvPr id="0" name=""/>
        <dsp:cNvSpPr/>
      </dsp:nvSpPr>
      <dsp:spPr>
        <a:xfrm>
          <a:off x="2694" y="28"/>
          <a:ext cx="3350239" cy="1142040"/>
        </a:xfrm>
        <a:prstGeom prst="roundRect">
          <a:avLst/>
        </a:prstGeom>
        <a:solidFill>
          <a:srgbClr val="0000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Bookman Old Style" pitchFamily="18" charset="0"/>
            </a:rPr>
            <a:t>Отзывы граждан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Bookman Old Style" pitchFamily="18" charset="0"/>
            </a:rPr>
            <a:t>Мнения экспертов</a:t>
          </a:r>
          <a:endParaRPr lang="ru-RU" sz="2000" kern="1200" dirty="0">
            <a:latin typeface="Bookman Old Style" pitchFamily="18" charset="0"/>
          </a:endParaRPr>
        </a:p>
      </dsp:txBody>
      <dsp:txXfrm>
        <a:off x="58444" y="55778"/>
        <a:ext cx="3238739" cy="1030540"/>
      </dsp:txXfrm>
    </dsp:sp>
    <dsp:sp modelId="{4D135522-B7D6-4EE7-A0BC-BDEA3CF78695}">
      <dsp:nvSpPr>
        <dsp:cNvPr id="0" name=""/>
        <dsp:cNvSpPr/>
      </dsp:nvSpPr>
      <dsp:spPr>
        <a:xfrm rot="5400000">
          <a:off x="5505923" y="-881838"/>
          <a:ext cx="998079" cy="5304058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kern="1200" dirty="0" smtClean="0">
              <a:latin typeface="Bookman Old Style" pitchFamily="18" charset="0"/>
              <a:cs typeface="Arial" charset="0"/>
            </a:rPr>
            <a:t>Публичные рейтинги </a:t>
          </a:r>
          <a:br>
            <a:rPr lang="ru-RU" sz="1800" b="0" kern="1200" dirty="0" smtClean="0">
              <a:latin typeface="Bookman Old Style" pitchFamily="18" charset="0"/>
              <a:cs typeface="Arial" charset="0"/>
            </a:rPr>
          </a:br>
          <a:r>
            <a:rPr lang="ru-RU" sz="1800" b="0" kern="1200" dirty="0" smtClean="0">
              <a:latin typeface="Bookman Old Style" pitchFamily="18" charset="0"/>
              <a:cs typeface="Arial" charset="0"/>
            </a:rPr>
            <a:t>на основе открытых источников информации</a:t>
          </a:r>
          <a:endParaRPr lang="ru-RU" sz="1800" b="0" kern="1200" dirty="0">
            <a:latin typeface="Bookman Old Style" pitchFamily="18" charset="0"/>
          </a:endParaRPr>
        </a:p>
      </dsp:txBody>
      <dsp:txXfrm rot="-5400000">
        <a:off x="3352934" y="1319873"/>
        <a:ext cx="5255336" cy="900635"/>
      </dsp:txXfrm>
    </dsp:sp>
    <dsp:sp modelId="{91124DA3-A391-4EBE-87F9-E50963DEAD16}">
      <dsp:nvSpPr>
        <dsp:cNvPr id="0" name=""/>
        <dsp:cNvSpPr/>
      </dsp:nvSpPr>
      <dsp:spPr>
        <a:xfrm>
          <a:off x="2694" y="1199171"/>
          <a:ext cx="3350239" cy="1142040"/>
        </a:xfrm>
        <a:prstGeom prst="roundRect">
          <a:avLst/>
        </a:prstGeom>
        <a:solidFill>
          <a:srgbClr val="0000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solidFill>
                <a:schemeClr val="bg1"/>
              </a:solidFill>
              <a:latin typeface="Bookman Old Style" pitchFamily="18" charset="0"/>
              <a:cs typeface="Arial" charset="0"/>
            </a:rPr>
            <a:t>Рейтинговые агентства, СМИ, профессиональные и общественные организации</a:t>
          </a:r>
          <a:endParaRPr lang="ru-RU" sz="1800" b="0" kern="1200" dirty="0">
            <a:latin typeface="Bookman Old Style" pitchFamily="18" charset="0"/>
          </a:endParaRPr>
        </a:p>
      </dsp:txBody>
      <dsp:txXfrm>
        <a:off x="58444" y="1254921"/>
        <a:ext cx="3238739" cy="10305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780F9B-D7CB-45FC-9D35-F1721D458992}">
      <dsp:nvSpPr>
        <dsp:cNvPr id="0" name=""/>
        <dsp:cNvSpPr/>
      </dsp:nvSpPr>
      <dsp:spPr>
        <a:xfrm rot="5400000">
          <a:off x="5128342" y="-2668966"/>
          <a:ext cx="1000459" cy="6590792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Bookman Old Style" panose="02050604050505020204" pitchFamily="18" charset="0"/>
            </a:rPr>
            <a:t>юридическое лицо</a:t>
          </a:r>
          <a:endParaRPr lang="ru-RU" sz="2000" kern="1200" dirty="0">
            <a:latin typeface="Bookman Old Style" panose="020506040505050202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Bookman Old Style" panose="02050604050505020204" pitchFamily="18" charset="0"/>
            </a:rPr>
            <a:t>индивидуальный предприниматель</a:t>
          </a:r>
          <a:endParaRPr lang="ru-RU" sz="2000" kern="1200" dirty="0">
            <a:latin typeface="Bookman Old Style" panose="02050604050505020204" pitchFamily="18" charset="0"/>
          </a:endParaRPr>
        </a:p>
      </dsp:txBody>
      <dsp:txXfrm rot="-5400000">
        <a:off x="2333176" y="175038"/>
        <a:ext cx="6541954" cy="902783"/>
      </dsp:txXfrm>
    </dsp:sp>
    <dsp:sp modelId="{5900FEDA-5B9A-49A6-88DF-7C219D64BAF0}">
      <dsp:nvSpPr>
        <dsp:cNvPr id="0" name=""/>
        <dsp:cNvSpPr/>
      </dsp:nvSpPr>
      <dsp:spPr>
        <a:xfrm>
          <a:off x="713" y="1142"/>
          <a:ext cx="2332462" cy="125057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Bookman Old Style" panose="02050604050505020204" pitchFamily="18" charset="0"/>
            </a:rPr>
            <a:t>Кто?</a:t>
          </a:r>
          <a:endParaRPr lang="ru-RU" sz="2800" kern="1200" dirty="0">
            <a:latin typeface="Bookman Old Style" panose="02050604050505020204" pitchFamily="18" charset="0"/>
          </a:endParaRPr>
        </a:p>
      </dsp:txBody>
      <dsp:txXfrm>
        <a:off x="61761" y="62190"/>
        <a:ext cx="2210366" cy="1128477"/>
      </dsp:txXfrm>
    </dsp:sp>
    <dsp:sp modelId="{3B15DA68-4720-4D60-B859-375A30FF1FDB}">
      <dsp:nvSpPr>
        <dsp:cNvPr id="0" name=""/>
        <dsp:cNvSpPr/>
      </dsp:nvSpPr>
      <dsp:spPr>
        <a:xfrm rot="5400000">
          <a:off x="4357722" y="-663241"/>
          <a:ext cx="2593069" cy="6548042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t" anchorCtr="0">
          <a:noAutofit/>
        </a:bodyPr>
        <a:lstStyle/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Bookman Old Style" panose="02050604050505020204" pitchFamily="18" charset="0"/>
            </a:rPr>
            <a:t>определение соответствия предоставляемого образования потребностям физического лица и юридического лица, в интересах которых осуществляется образовательная деятельность;</a:t>
          </a:r>
          <a:endParaRPr lang="ru-RU" sz="1400" kern="1200" dirty="0">
            <a:latin typeface="Bookman Old Style" panose="02050604050505020204" pitchFamily="18" charset="0"/>
          </a:endParaRP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Bookman Old Style" panose="02050604050505020204" pitchFamily="18" charset="0"/>
            </a:rPr>
            <a:t>оказание  содействия в выборе профессиональной образовательной организации и образовательной программы;</a:t>
          </a:r>
          <a:endParaRPr lang="ru-RU" sz="1400" kern="1200" dirty="0">
            <a:latin typeface="Bookman Old Style" panose="02050604050505020204" pitchFamily="18" charset="0"/>
          </a:endParaRP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Bookman Old Style" panose="02050604050505020204" pitchFamily="18" charset="0"/>
            </a:rPr>
            <a:t> повышение конкурентоспособности профессиональных образовательных организаций и реализуемых ими образовательных программ на российском и международном рынках;</a:t>
          </a:r>
          <a:endParaRPr lang="ru-RU" sz="1400" kern="1200" dirty="0">
            <a:latin typeface="Bookman Old Style" panose="02050604050505020204" pitchFamily="18" charset="0"/>
          </a:endParaRP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Bookman Old Style" panose="02050604050505020204" pitchFamily="18" charset="0"/>
            </a:rPr>
            <a:t>рейтинг профессиональных образовательных организаций</a:t>
          </a:r>
          <a:endParaRPr lang="ru-RU" sz="1400" kern="1200" dirty="0">
            <a:latin typeface="Bookman Old Style" panose="02050604050505020204" pitchFamily="18" charset="0"/>
          </a:endParaRPr>
        </a:p>
      </dsp:txBody>
      <dsp:txXfrm rot="-5400000">
        <a:off x="2380236" y="1440828"/>
        <a:ext cx="6421459" cy="2339903"/>
      </dsp:txXfrm>
    </dsp:sp>
    <dsp:sp modelId="{0DE827B5-DB41-435F-BC5F-DBDCFB1B0F62}">
      <dsp:nvSpPr>
        <dsp:cNvPr id="0" name=""/>
        <dsp:cNvSpPr/>
      </dsp:nvSpPr>
      <dsp:spPr>
        <a:xfrm>
          <a:off x="713" y="1985493"/>
          <a:ext cx="2379523" cy="125057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smtClean="0">
              <a:latin typeface="Bookman Old Style" panose="02050604050505020204" pitchFamily="18" charset="0"/>
            </a:rPr>
            <a:t>Задачи?</a:t>
          </a:r>
          <a:endParaRPr lang="ru-RU" sz="2800" kern="1200" dirty="0">
            <a:latin typeface="Bookman Old Style" panose="02050604050505020204" pitchFamily="18" charset="0"/>
          </a:endParaRPr>
        </a:p>
      </dsp:txBody>
      <dsp:txXfrm>
        <a:off x="61761" y="2046541"/>
        <a:ext cx="2257427" cy="1128477"/>
      </dsp:txXfrm>
    </dsp:sp>
    <dsp:sp modelId="{2292F338-F816-4500-AA8E-864F8A963B36}">
      <dsp:nvSpPr>
        <dsp:cNvPr id="0" name=""/>
        <dsp:cNvSpPr/>
      </dsp:nvSpPr>
      <dsp:spPr>
        <a:xfrm rot="5400000">
          <a:off x="5281089" y="1451455"/>
          <a:ext cx="1000459" cy="6287350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Bookman Old Style" panose="02050604050505020204" pitchFamily="18" charset="0"/>
            </a:rPr>
            <a:t>образовательная программа</a:t>
          </a:r>
          <a:endParaRPr lang="ru-RU" sz="2000" kern="1200" dirty="0">
            <a:latin typeface="Bookman Old Style" panose="020506040505050202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Bookman Old Style" panose="02050604050505020204" pitchFamily="18" charset="0"/>
            </a:rPr>
            <a:t>профессиональная образовательная организация</a:t>
          </a:r>
          <a:endParaRPr lang="ru-RU" sz="2000" kern="1200" dirty="0">
            <a:latin typeface="Bookman Old Style" panose="02050604050505020204" pitchFamily="18" charset="0"/>
          </a:endParaRPr>
        </a:p>
      </dsp:txBody>
      <dsp:txXfrm rot="-5400000">
        <a:off x="2637644" y="4143738"/>
        <a:ext cx="6238512" cy="902783"/>
      </dsp:txXfrm>
    </dsp:sp>
    <dsp:sp modelId="{1AF552D8-A75A-4B43-8758-D33B3CEA359A}">
      <dsp:nvSpPr>
        <dsp:cNvPr id="0" name=""/>
        <dsp:cNvSpPr/>
      </dsp:nvSpPr>
      <dsp:spPr>
        <a:xfrm>
          <a:off x="713" y="3969843"/>
          <a:ext cx="2636930" cy="125057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kern="1200" smtClean="0">
              <a:latin typeface="Bookman Old Style" panose="02050604050505020204" pitchFamily="18" charset="0"/>
            </a:rPr>
            <a:t>Что оцениваем?</a:t>
          </a:r>
        </a:p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61761" y="4030891"/>
        <a:ext cx="2514834" cy="11284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1863FF-EB47-4C76-9699-57D118A8DE93}">
      <dsp:nvSpPr>
        <dsp:cNvPr id="0" name=""/>
        <dsp:cNvSpPr/>
      </dsp:nvSpPr>
      <dsp:spPr>
        <a:xfrm>
          <a:off x="3134788" y="0"/>
          <a:ext cx="5825037" cy="5832648"/>
        </a:xfrm>
        <a:prstGeom prst="rightArrow">
          <a:avLst>
            <a:gd name="adj1" fmla="val 75000"/>
            <a:gd name="adj2" fmla="val 50000"/>
          </a:avLst>
        </a:prstGeom>
        <a:solidFill>
          <a:srgbClr val="C9C9C9">
            <a:alpha val="89804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200" kern="1200" dirty="0">
            <a:latin typeface="Bookman Old Style" pitchFamily="18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200" kern="1200" dirty="0">
            <a:latin typeface="Bookman Old Style" pitchFamily="18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>
              <a:latin typeface="Bookman Old Style" pitchFamily="18" charset="0"/>
            </a:rPr>
            <a:t>Общественная аккредитация</a:t>
          </a:r>
          <a:endParaRPr lang="ru-RU" sz="2800" kern="1200" dirty="0">
            <a:latin typeface="Bookman Old Style" pitchFamily="18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200" kern="1200" dirty="0">
            <a:latin typeface="Bookman Old Style" pitchFamily="18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>
              <a:latin typeface="Bookman Old Style" pitchFamily="18" charset="0"/>
            </a:rPr>
            <a:t>Профессионально – общественная аккредитация</a:t>
          </a:r>
          <a:endParaRPr lang="ru-RU" sz="2800" kern="1200" dirty="0">
            <a:latin typeface="Bookman Old Style" pitchFamily="18" charset="0"/>
          </a:endParaRPr>
        </a:p>
      </dsp:txBody>
      <dsp:txXfrm>
        <a:off x="3134788" y="729081"/>
        <a:ext cx="3640648" cy="4374486"/>
      </dsp:txXfrm>
    </dsp:sp>
    <dsp:sp modelId="{560123CB-6BB0-4942-BBBC-D127724BE130}">
      <dsp:nvSpPr>
        <dsp:cNvPr id="0" name=""/>
        <dsp:cNvSpPr/>
      </dsp:nvSpPr>
      <dsp:spPr>
        <a:xfrm>
          <a:off x="4661" y="0"/>
          <a:ext cx="3130127" cy="5832648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kern="120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rPr>
            <a:t>Независимая оценка качества образования</a:t>
          </a:r>
          <a:endParaRPr lang="ru-RU" sz="2800" kern="1200" dirty="0" smtClean="0"/>
        </a:p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/>
        </a:p>
      </dsp:txBody>
      <dsp:txXfrm>
        <a:off x="157461" y="152800"/>
        <a:ext cx="2824527" cy="552704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780F9B-D7CB-45FC-9D35-F1721D458992}">
      <dsp:nvSpPr>
        <dsp:cNvPr id="0" name=""/>
        <dsp:cNvSpPr/>
      </dsp:nvSpPr>
      <dsp:spPr>
        <a:xfrm rot="5400000">
          <a:off x="5191807" y="-2488639"/>
          <a:ext cx="1109429" cy="6364212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Bookman Old Style" panose="02050604050505020204" pitchFamily="18" charset="0"/>
            </a:rPr>
            <a:t>Общественная организация (АККОРК, Опора России, </a:t>
          </a:r>
          <a:r>
            <a:rPr lang="ru-RU" sz="2000" kern="1200" dirty="0" err="1" smtClean="0">
              <a:latin typeface="Bookman Old Style" panose="02050604050505020204" pitchFamily="18" charset="0"/>
            </a:rPr>
            <a:t>нацаккредагентство</a:t>
          </a:r>
          <a:r>
            <a:rPr lang="ru-RU" sz="2000" kern="1200" dirty="0" smtClean="0">
              <a:latin typeface="Bookman Old Style" panose="02050604050505020204" pitchFamily="18" charset="0"/>
            </a:rPr>
            <a:t> и др.)</a:t>
          </a:r>
          <a:endParaRPr lang="ru-RU" sz="2000" kern="1200" dirty="0">
            <a:latin typeface="Bookman Old Style" panose="02050604050505020204" pitchFamily="18" charset="0"/>
          </a:endParaRPr>
        </a:p>
      </dsp:txBody>
      <dsp:txXfrm rot="-5400000">
        <a:off x="2564416" y="192910"/>
        <a:ext cx="6310054" cy="1001113"/>
      </dsp:txXfrm>
    </dsp:sp>
    <dsp:sp modelId="{5900FEDA-5B9A-49A6-88DF-7C219D64BAF0}">
      <dsp:nvSpPr>
        <dsp:cNvPr id="0" name=""/>
        <dsp:cNvSpPr/>
      </dsp:nvSpPr>
      <dsp:spPr>
        <a:xfrm>
          <a:off x="67142" y="3"/>
          <a:ext cx="2564051" cy="138678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Bookman Old Style" panose="02050604050505020204" pitchFamily="18" charset="0"/>
            </a:rPr>
            <a:t>Кто?</a:t>
          </a:r>
          <a:endParaRPr lang="ru-RU" sz="2800" kern="1200" dirty="0">
            <a:latin typeface="Bookman Old Style" panose="02050604050505020204" pitchFamily="18" charset="0"/>
          </a:endParaRPr>
        </a:p>
      </dsp:txBody>
      <dsp:txXfrm>
        <a:off x="134839" y="67700"/>
        <a:ext cx="2428657" cy="1251392"/>
      </dsp:txXfrm>
    </dsp:sp>
    <dsp:sp modelId="{3B15DA68-4720-4D60-B859-375A30FF1FDB}">
      <dsp:nvSpPr>
        <dsp:cNvPr id="0" name=""/>
        <dsp:cNvSpPr/>
      </dsp:nvSpPr>
      <dsp:spPr>
        <a:xfrm rot="5400000">
          <a:off x="4803008" y="-701856"/>
          <a:ext cx="1983970" cy="6267997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Bookman Old Style" panose="02050604050505020204" pitchFamily="18" charset="0"/>
            </a:rPr>
            <a:t>признание уровня деятельности профессиональной образовательной организации</a:t>
          </a:r>
          <a:r>
            <a:rPr lang="en-US" sz="2000" kern="1200" dirty="0" smtClean="0">
              <a:latin typeface="Bookman Old Style" panose="02050604050505020204" pitchFamily="18" charset="0"/>
            </a:rPr>
            <a:t> </a:t>
          </a:r>
          <a:r>
            <a:rPr lang="ru-RU" sz="2000" kern="1200" dirty="0" smtClean="0">
              <a:latin typeface="Bookman Old Style" panose="02050604050505020204" pitchFamily="18" charset="0"/>
            </a:rPr>
            <a:t>соответствующим критериям и требованиям российских, иностранных и международных организаций</a:t>
          </a:r>
          <a:endParaRPr lang="ru-RU" sz="2000" kern="1200" dirty="0">
            <a:latin typeface="Bookman Old Style" panose="02050604050505020204" pitchFamily="18" charset="0"/>
          </a:endParaRPr>
        </a:p>
      </dsp:txBody>
      <dsp:txXfrm rot="-5400000">
        <a:off x="2660995" y="1537006"/>
        <a:ext cx="6171148" cy="1790272"/>
      </dsp:txXfrm>
    </dsp:sp>
    <dsp:sp modelId="{0DE827B5-DB41-435F-BC5F-DBDCFB1B0F62}">
      <dsp:nvSpPr>
        <dsp:cNvPr id="0" name=""/>
        <dsp:cNvSpPr/>
      </dsp:nvSpPr>
      <dsp:spPr>
        <a:xfrm>
          <a:off x="363" y="1754791"/>
          <a:ext cx="2623116" cy="138678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Bookman Old Style" panose="02050604050505020204" pitchFamily="18" charset="0"/>
            </a:rPr>
            <a:t>Задачи?</a:t>
          </a:r>
          <a:endParaRPr lang="ru-RU" sz="2800" kern="1200" dirty="0">
            <a:latin typeface="Bookman Old Style" panose="02050604050505020204" pitchFamily="18" charset="0"/>
          </a:endParaRPr>
        </a:p>
      </dsp:txBody>
      <dsp:txXfrm>
        <a:off x="68060" y="1822488"/>
        <a:ext cx="2487722" cy="1251392"/>
      </dsp:txXfrm>
    </dsp:sp>
    <dsp:sp modelId="{2292F338-F816-4500-AA8E-864F8A963B36}">
      <dsp:nvSpPr>
        <dsp:cNvPr id="0" name=""/>
        <dsp:cNvSpPr/>
      </dsp:nvSpPr>
      <dsp:spPr>
        <a:xfrm rot="5400000">
          <a:off x="4969606" y="1374508"/>
          <a:ext cx="1819009" cy="6089011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Bookman Old Style" panose="02050604050505020204" pitchFamily="18" charset="0"/>
            </a:rPr>
            <a:t>профессиональная образовательная организация;</a:t>
          </a:r>
          <a:endParaRPr lang="ru-RU" sz="2000" kern="1200" dirty="0">
            <a:latin typeface="Bookman Old Style" panose="02050604050505020204" pitchFamily="18" charset="0"/>
          </a:endParaRP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Bookman Old Style" panose="02050604050505020204" pitchFamily="18" charset="0"/>
            </a:rPr>
            <a:t>условия образовательной организации, соответствующие стандартам качества общественной или экспертной организации, профессионального сообщества</a:t>
          </a:r>
          <a:endParaRPr lang="ru-RU" sz="2000" kern="1200" dirty="0">
            <a:latin typeface="Bookman Old Style" panose="02050604050505020204" pitchFamily="18" charset="0"/>
          </a:endParaRPr>
        </a:p>
      </dsp:txBody>
      <dsp:txXfrm rot="-5400000">
        <a:off x="2834606" y="3598306"/>
        <a:ext cx="6000214" cy="1641415"/>
      </dsp:txXfrm>
    </dsp:sp>
    <dsp:sp modelId="{1AF552D8-A75A-4B43-8758-D33B3CEA359A}">
      <dsp:nvSpPr>
        <dsp:cNvPr id="0" name=""/>
        <dsp:cNvSpPr/>
      </dsp:nvSpPr>
      <dsp:spPr>
        <a:xfrm>
          <a:off x="363" y="3725620"/>
          <a:ext cx="2834241" cy="138678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kern="1200" dirty="0" smtClean="0">
              <a:latin typeface="Bookman Old Style" panose="02050604050505020204" pitchFamily="18" charset="0"/>
            </a:rPr>
            <a:t>Что оцениваем?</a:t>
          </a:r>
        </a:p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68060" y="3793317"/>
        <a:ext cx="2698847" cy="125139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722782-D419-4A94-BE14-4078BD020223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21A04D-A7F5-4600-A901-503A0204DC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585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Добрый день, уважаемые коллеги. Поскольку на сегодня, одним из ведущих приоритетов национальной образовательной политики является построение как общероссийской, так и региональных систем оценки качества образования,  обсуждаемая тема организации процедуры проведения профессионально – общественной аккредитации и независимой оценки качества образования является для нас с вами вполне  актуальной. </a:t>
            </a:r>
          </a:p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5224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Независимая оценка качества образования включает процедуру общественной аккредитации либо профессионально – общественной.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9714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Общественная аккредитация в лице общественной организации, которые мы перечисляли выше, оценивает ПОО и условия образовательной организации, соответствующие стандартам качества этой организации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8925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i="0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ru-RU" sz="1200" i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Профессионально-общественная аккредитация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проводится экспертной командой, включающей высококвалифицированных </a:t>
            </a:r>
            <a:r>
              <a:rPr lang="ru-RU" sz="1200" i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экспертов от образовательного сообщества и представителей бизнеса,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которые оценивают качество и уровень подготовки выпускников образовательной программы.</a:t>
            </a:r>
          </a:p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0661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5224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Учитывая различные мнения в профессиональном сообществе, а также опыт участия Тюменского колледжа транспорта в профессионально-общественной аккредитации образовательных программ, основными </a:t>
            </a:r>
            <a:r>
              <a:rPr lang="ru-RU" sz="1200" i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мотивами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 прохождению процедуры независимой оценки качества образования можно назвать следующие: </a:t>
            </a:r>
          </a:p>
          <a:p>
            <a:pPr fontAlgn="base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 – первых, возможность укрепить репутацию и повысить привлекательность образовательных услуг. Успешное прохождение общественно-профессиональной аккредитации свидетельствует о качестве профессиональной подготовки по конкретной образовательной программе. Кроме того, если получена аккредитация агентства, подписавшего международные соглашения с агентствами других стран, результаты аккредитации могут быть признаны и другими агентствами, что расширяет возможности студентов в области академической мобильности, признания квалификации, трудоустройства за рубежом. Наличие документа о прохождении аккредитации может служить важным конкурентным преимуществом для организации приемной кампании;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 - вторых, возможность получить профессиональную оценку собственной деятельности. В отличие от государственной аккредитации,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проводящейся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 жестким формализованным критериям, не всегда отражающим качественные характеристики программы, общественно-профессиональная аккредитация дает возможность  колледжу получить объективную оценку своих программ, основанную на неформализованных оценках экспертов,  рекомендациях по совершенствованию деятельности. Представители государственной власти в состав комиссий не входят, что позволяет избежать двойственности ситуации, связанной с наличием конфликта  интересов, когда государственное учебное заведение проверяется представителями его учредителя.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388" name="Номер слайда 3"/>
          <p:cNvSpPr txBox="1">
            <a:spLocks noGrp="1"/>
          </p:cNvSpPr>
          <p:nvPr/>
        </p:nvSpPr>
        <p:spPr bwMode="auto">
          <a:xfrm>
            <a:off x="3884613" y="9448185"/>
            <a:ext cx="2971800" cy="49736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F54BFBDF-4D5F-4A8A-AFA0-B47A54F254AC}" type="slidenum">
              <a:rPr lang="ru-RU" sz="1200">
                <a:latin typeface="+mn-lt"/>
              </a:rPr>
              <a:pPr algn="r">
                <a:defRPr/>
              </a:pPr>
              <a:t>14</a:t>
            </a:fld>
            <a:endParaRPr lang="ru-RU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593782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Кроме этого, доля организаций, реализующих образовательные программы, которые прошли независимую оценку, в соответствии с планом МОН РФ, должна повыситься с 2% (2013г.) до 95% (2018г.).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Также, проведение независимой оценки качества отражается в показателях деятельности руководителей ПОО г. Тюмени и Тюменской области.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5783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Рассмотрим процедуру профессионально – общественной аккредитации образовательной программы на примере опыта ГАПОУ ТО «Тюменский колледж транспорта», который проходил данную процедуру с мая по декабрь 2014 года. Аккредитовано 2 образовательные программы: Техническое обслуживание и ремонт автомобильного транспорта, Организация перевозок и управление на транспорте (по видам транспорта). 11 декабря 2014г. состоялся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Аккредитационный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совет общероссийской общественной организации малого и среднего предпринимательства "ОПОРА РОССИИ", который принял решение о профессионально-общественной аккредитации этих программ сроком на 4 года – аккредитация по высоким </a:t>
            </a:r>
            <a:r>
              <a:rPr lang="ru-RU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стандартам (полная аккредитация).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F55082-2A0A-4BF9-88C4-33FBD42D231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0937417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lvl="0" algn="just"/>
            <a:r>
              <a:rPr lang="ru-RU" sz="1200" dirty="0" smtClean="0"/>
              <a:t>Приложение 1. Аннотацию к ОПОП .</a:t>
            </a:r>
          </a:p>
          <a:p>
            <a:pPr lvl="0" algn="just"/>
            <a:r>
              <a:rPr lang="ru-RU" sz="1200" dirty="0" smtClean="0"/>
              <a:t>Приложение 2. ФГОС по ОПОП </a:t>
            </a:r>
          </a:p>
          <a:p>
            <a:pPr lvl="0" algn="just"/>
            <a:r>
              <a:rPr lang="ru-RU" sz="1200" dirty="0" smtClean="0"/>
              <a:t>Приложение 3. Учебный план.</a:t>
            </a:r>
          </a:p>
          <a:p>
            <a:pPr lvl="0" algn="just"/>
            <a:r>
              <a:rPr lang="ru-RU" sz="1200" dirty="0" smtClean="0"/>
              <a:t>Приложение 4. График учебного процесса.</a:t>
            </a:r>
          </a:p>
          <a:p>
            <a:pPr lvl="0" algn="just"/>
            <a:r>
              <a:rPr lang="ru-RU" sz="1200" dirty="0" smtClean="0"/>
              <a:t>Приложение 5. Рабочие учебные программы (10% от дисциплин в УП, но не менее трех – по дисциплинам, профессиональным модулям и одной РУП по дисциплине общепрофессионального или общего гуманитарного и социально-экономического цикла).</a:t>
            </a:r>
          </a:p>
          <a:p>
            <a:pPr lvl="0" algn="just"/>
            <a:r>
              <a:rPr lang="ru-RU" sz="1200" dirty="0" smtClean="0"/>
              <a:t>Примеры </a:t>
            </a:r>
            <a:r>
              <a:rPr lang="ru-RU" sz="1200" dirty="0" err="1" smtClean="0"/>
              <a:t>ФОСов</a:t>
            </a:r>
            <a:r>
              <a:rPr lang="ru-RU" sz="1200" dirty="0" smtClean="0"/>
              <a:t> (</a:t>
            </a:r>
            <a:r>
              <a:rPr lang="ru-RU" sz="1200" dirty="0" err="1" smtClean="0"/>
              <a:t>КИМов</a:t>
            </a:r>
            <a:r>
              <a:rPr lang="ru-RU" sz="1200" dirty="0" smtClean="0"/>
              <a:t>) по 2-4 дисциплинам или профессиональным модулям. </a:t>
            </a:r>
          </a:p>
          <a:p>
            <a:pPr lvl="0" algn="just"/>
            <a:r>
              <a:rPr lang="ru-RU" sz="1200" dirty="0" smtClean="0"/>
              <a:t>Приложение 6. Программы практик.</a:t>
            </a:r>
          </a:p>
          <a:p>
            <a:pPr lvl="0" algn="just"/>
            <a:r>
              <a:rPr lang="ru-RU" sz="1200" dirty="0" smtClean="0"/>
              <a:t>Приложение 7. Список тем курсовых работ и выпускных квалификационных работ.</a:t>
            </a:r>
          </a:p>
          <a:p>
            <a:pPr lvl="0" algn="just"/>
            <a:r>
              <a:rPr lang="ru-RU" sz="1200" dirty="0" smtClean="0"/>
              <a:t>Приложение 8. Методические рекомендации по выполнению курсовых, выпускных квалификационных работ.</a:t>
            </a:r>
          </a:p>
          <a:p>
            <a:pPr lvl="0" algn="just"/>
            <a:r>
              <a:rPr lang="ru-RU" sz="1200" dirty="0" smtClean="0"/>
              <a:t>Приложение 9. Положение о проведение промежуточной и итоговой аттестации. </a:t>
            </a:r>
          </a:p>
          <a:p>
            <a:pPr lvl="0" algn="just"/>
            <a:r>
              <a:rPr lang="ru-RU" sz="1200" dirty="0" smtClean="0"/>
              <a:t>Приложение 10. Примеры экзаменационных билетов по трем дисциплинам, междисциплинарным курсам, профессиональным модулям (не менее пяти билетов по каждой дисциплине).</a:t>
            </a:r>
          </a:p>
          <a:p>
            <a:pPr lvl="0" algn="just"/>
            <a:r>
              <a:rPr lang="ru-RU" sz="1200" dirty="0" smtClean="0"/>
              <a:t>Приложение 11. Программа государственной итоговой аттестации (включая примеры пяти билетов к междисциплинарному государственному экзамену).</a:t>
            </a:r>
          </a:p>
          <a:p>
            <a:pPr lvl="0" algn="just"/>
            <a:r>
              <a:rPr lang="ru-RU" sz="1200" dirty="0" smtClean="0"/>
              <a:t>Приложение 12. Список преподавателей, реализующих программу (шаблон 1).</a:t>
            </a:r>
          </a:p>
          <a:p>
            <a:pPr lvl="0" algn="just"/>
            <a:r>
              <a:rPr lang="ru-RU" sz="1200" dirty="0" smtClean="0"/>
              <a:t>Приложение 13. Итоги экзаменационных сессий последних 3 лет (шаблон 2).</a:t>
            </a:r>
          </a:p>
          <a:p>
            <a:pPr lvl="0" algn="just"/>
            <a:r>
              <a:rPr lang="ru-RU" sz="1200" dirty="0" smtClean="0"/>
              <a:t>Приложение 14. Итоги государственных экзаменов последних трех лет (шаблон 3).</a:t>
            </a:r>
          </a:p>
          <a:p>
            <a:pPr lvl="0" algn="just"/>
            <a:r>
              <a:rPr lang="ru-RU" sz="1200" dirty="0" smtClean="0"/>
              <a:t>Приложение 15. Итоги защиты ВКР последних трех лет (шаблон 4).</a:t>
            </a:r>
          </a:p>
          <a:p>
            <a:pPr lvl="0" algn="just"/>
            <a:r>
              <a:rPr lang="ru-RU" sz="1200" dirty="0" smtClean="0"/>
              <a:t>Приложение 16. Результаты анкетирования выпускников (по анкете, предложенной АККОРК).</a:t>
            </a:r>
          </a:p>
          <a:p>
            <a:pPr lvl="0" algn="just"/>
            <a:r>
              <a:rPr lang="ru-RU" sz="1200" dirty="0" smtClean="0"/>
              <a:t>Приложение 17. Результаты анкетирования работодателей (по анкете, предложенной АККОРК)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5353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Процедура проведения профессионально – общественной аккредитации Программы включает конкретные этапы и мероприятия, представленные на слайде, и длится от 5 до 7 месяцев.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7851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i="1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19.  Продолжительность процедуры очной внешней оценки, как правило, должна быть не более двух дней на одну образовательную программу.</a:t>
            </a:r>
          </a:p>
          <a:p>
            <a:r>
              <a:rPr lang="ru-RU" sz="1200" i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Примерная структура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очного визита может быть следующей: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3474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Данная процедура оценки качества образования до последнего времени включала в себя две составляющие: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государственная оценка и самооценка, которые включали соответствующие процедуры, указанные на слайде и хорошо нам знакомые.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настоящее время в связи с выходом ряда нормативно – правовых документов (Федеральный закон «Об образовании в Российской Федерации от 29.12.2013г. № 273, статья 95, 96 и другие, представленные в Приложении 1,2,3) внимание общественности и учредителей образовательных учреждений обращено на независимую оценку качества образования. При этом, в процедуре оценке участвуют как непосредственно участники образовательного процесса (обучающиеся, родители), так и граждане, эксперты, общественность, независимые организации, которые не являются участниками образовательного процесса.</a:t>
            </a:r>
            <a:r>
              <a:rPr lang="ru-RU" sz="900" dirty="0" smtClean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4421673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ru-RU" dirty="0"/>
          </a:p>
        </p:txBody>
      </p:sp>
      <p:sp>
        <p:nvSpPr>
          <p:cNvPr id="29700" name="Номер слайда 3"/>
          <p:cNvSpPr txBox="1">
            <a:spLocks noGrp="1"/>
          </p:cNvSpPr>
          <p:nvPr/>
        </p:nvSpPr>
        <p:spPr bwMode="auto">
          <a:xfrm>
            <a:off x="3884613" y="9448185"/>
            <a:ext cx="2971800" cy="49736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34D5AD5F-D885-4DC2-9E23-8BCB9FF27951}" type="slidenum">
              <a:rPr lang="ru-RU" sz="1200">
                <a:latin typeface="+mn-lt"/>
              </a:rPr>
              <a:pPr algn="r">
                <a:defRPr/>
              </a:pPr>
              <a:t>22</a:t>
            </a:fld>
            <a:endParaRPr lang="ru-RU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332303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Проект Предварительного отчета экспертной комиссии об оценке образовательной программы с рекомендациями по улучшению качества реализации образовательной программы должен быть подготовлен членами экспертной группы не позднее 30 дней с момента завершения внешней оценки.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</a:p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1A70FC-6028-43D8-824D-9189524652A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7721135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24. Критерии вынесения решения АККОРК об аккредитации Программы представлены в Приложении 7.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Критерии общероссийской общественной организации малого и среднего предпринимательства «Опора России» представлены в Приложении 8.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 результатам проведения профессионально-общественной аккредитации в ПОО предоставлен отчет по Программам и свидетельство установленного образца.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Результаты процедур профессионально-общественной аккредитации образовательных программ размещаются на сайте АККОРК, «Опоры России» и других работодателей. Информация о программах, получивших профессионально-общественную аккредитацию, вносится в федеральный реестр аккредитованных программ, формируемый Министерством труда и социальной защиты РФ совместно с Министерством образования и науки РФ.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2016 году мы планируем профессионально – общественную аккредитацию программ Автомеханик,  «Сварочное производство». Независимое агентство АККОРК имеет широкий перечень экспертов, и организация готова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аккредитовывать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любое направление, поэтому мы будем сотрудничать с ней дальше.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3146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652DD-6A4E-4F0C-98D4-24EE0877894F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0068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652DD-6A4E-4F0C-98D4-24EE0877894F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2257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652DD-6A4E-4F0C-98D4-24EE0877894F}" type="slidenum">
              <a:rPr lang="ru-RU" smtClean="0">
                <a:solidFill>
                  <a:prstClr val="black"/>
                </a:solidFill>
              </a:rPr>
              <a:pPr/>
              <a:t>27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6565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Обобщенные оценки и отдельные данные представленные в отчете и рекомендациях ПОА должны служить основанием для принятия управленческих решений по повышению качества профессионального образования, организации образовательного процесса, совершенствования педагогических кадров, а также корректировки стратегии развития ПОО.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Важным фактором профессионально-общественной аккредитации образовательных программ являются положительные (при любом результате) результаты как для ПОО, так и для работодателей: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Отметим два негативных момента прохождения профессионально – общественной аккредитации образовательных программ: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не признание результатов профессионально – общественной аккредитации при проведении государственной аккредитации, ни при вынесении решения о ней;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 финансовая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затратность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1708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Обобщенные оценки и отдельные данные, представленные в отчете и рекомендациях ПОА, послужат для нас основанием принятия управленческих решений по повышению качества профессионального образования, организации образовательного процесса, совершенствования педагогических кадров, а также корректировки стратегии развития как всех образовательных программ, так и самого колледжа.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9654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0685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Ряд нормативно – правовых документов, регламентирующие процедуру независимой оценки качества  представлены в Приложениях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4805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отличие от процедуры государственной аккредитации независимая оценка качества образования  ПОО или образовательной программы строится с учетом мнения потребителей услуг (студенты, педагоги, работодатели, агентства, эксперты) как участников образовательного процесса, так и не участников, в том числе на основе открытых информационных источников.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5551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Независимая оценка качества образования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оценочная процедура, которая осуществляется в отношении деятельности образовательных организаций и реализуемых ими образовательных программ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3576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 fontAlgn="base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Независимая оценка качества образования осуществляется непосредственно по инициативе профессиональных образовательных организаций, которые сами выбирают организации, имеющие опыт в данной деятельности и соответствующее методическое сопровождение для проведения оценочных процедур.  При этом, выбранная организация, согласно ФЗ-273 «Об образовании в Российской Федерации», ст. 95, самостоятельно устанавливает условия, формы и методы проведения процедуры и порядок ее оплаты.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4534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настоящее время в России существует ряд организаций, занимающихся проведением общественно-профессиональной аккредитации. Они могут быть универсальными, либо специализированными (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Аккредитационный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центр ассоциации инженерного образования России (АИОР),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Агенство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 аккредитации программ инженерного образования (АПИО), Ассоциация юристов России (АЮР).</a:t>
            </a:r>
          </a:p>
          <a:p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Перечень организаций представлен в Приложении 5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6426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Процедура независимой оценки качества образования проводится на основе следующих принципов, представленных на слайде: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Добровольный характер прохождения профессионально-общественной аккредитации организациями, осуществляющими образовательную деятельность;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Единство требований при оценке качества и уровня подготовки лиц, освоивших образовательные программы по одной профессии, специальности, направлению подготовки вне зависимости от организации, в которой были освоены образовательные программы;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Независимость оценки качества образования от государственных органов власти, органов местного самоуправления, организаций, осуществляющих образовательную деятельность;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Объективность и компетентность независимой оценки качества, обеспечиваемая отбором и подготовкой экспертов для проведения аккредитационной экспертизы;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Открытость, достоверность и актуальность информации о процедурах и результатах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5421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fontAlgn="base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Региональный аспект независимой системы оценки качества образования ПОО ТО рассматривается с позиции 4-х аспектов: нормативно-правового, организационного, функционального, технологического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692312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64070-4727-4F73-A671-AF85F88619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FEC98-503D-4E24-AA1B-C9F1964FD8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1447800"/>
            <a:ext cx="2057400" cy="137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447800"/>
            <a:ext cx="6019800" cy="137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FBA72-1BC3-4053-AF64-CFC86FCC0D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4D45B4-5BE8-4A15-B412-0F177AC630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A8555-E2A8-470C-8A07-6E0196517F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AEC77-1F89-4EBD-A44E-0E9D9652C4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4478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A1A78F-D276-4AC3-A8A0-5D8F803678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8E24A1-5D15-4F73-9C02-DE5CF50BAB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31050-F0F3-418C-9B9E-FB73C0612E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B43628-662E-4773-8037-C834A064BA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30EF0B-B991-4C1D-8C25-87BE45E812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D5AD4-4B0F-427D-BB64-4E81704964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BA477-CC8A-4700-85DD-97B2F71BEE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20FF22-1398-4C93-9D64-A234097F7F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228600"/>
            <a:ext cx="2133600" cy="5943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228600"/>
            <a:ext cx="6248400" cy="5943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23A80-DDB8-423C-9161-C6F32BE54C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63C285-62C3-4710-BFE3-F816DC5DBC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CEFF6F-EB61-403B-AA4C-DB69CAF978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A9BF93-5053-464B-BB75-402DF07AED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4478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2C3C0D-B354-436C-8EE1-B3C4B60ADF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C1950-50DE-443E-B086-E3CC05987F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EDD08-8DC9-4050-A8E6-5B8BFD352A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08E802-AABD-4ADB-956A-7605FF34DB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F2819-B3D9-4168-B499-D248F41F7A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6B706-BF8F-4C26-A6C7-80D5F05D18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03154-20DA-4B3E-A430-3F1F022A64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3C2B3B-C2EC-45DD-8FCF-987F111D5E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228600"/>
            <a:ext cx="2133600" cy="5943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228600"/>
            <a:ext cx="6248400" cy="5943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ED0B46-B08D-4047-B44F-42D078F209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467780-79EA-44B6-8E60-DE78DCFB8F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E96AC-A544-41DD-B00D-19ED13B052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FA1CC-7E43-4036-99B9-3CCD8131CD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2466FA-D287-453B-BD26-B866DF4090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BE4B5-1A80-45AE-9F33-F913EC5138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D6E649-22FF-4DC1-AD00-1F624C4B30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09800" y="1447800"/>
            <a:ext cx="3276600" cy="45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38800" y="1447800"/>
            <a:ext cx="3276600" cy="45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0E920E-E7CE-4905-BDD3-8868E97616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6E2050-2B66-43E7-BB67-F1B1451096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7EDEEC-0251-426A-AFFD-E8BDBCF193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A8A09-19C8-41FC-A3BE-5FB03D1F6D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31B99-0703-45EA-A1B8-ACDB17004A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1600200"/>
            <a:ext cx="2095500" cy="4525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1341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A73FC-CE67-45C8-A020-BEC2330379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20167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57678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26010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4308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23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1E730-1B1E-4442-B4B0-BF9072E94A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9770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65484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4184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00877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18119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24254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93674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44883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49271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30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DF17B-E0C6-49B1-9438-7AA764968B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96140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67881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04255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18589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77029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21069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72782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48510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68762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87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F0B3D-8E6D-46CD-A2B2-0DD8E1897A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66125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69341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91690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89875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8428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79544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88774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291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15567C-90C2-4A2A-9873-EC474B0505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BB6EFE-F53E-4E07-A4BC-8F7EF4CE06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09800" y="1447800"/>
            <a:ext cx="670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Place Your Subtitle Here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1D1F7DAE-0D7D-4FDA-B71A-ED09010264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981200"/>
            <a:ext cx="8229600" cy="838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Transport Template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4600">
          <a:solidFill>
            <a:srgbClr val="000099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4600">
          <a:solidFill>
            <a:srgbClr val="000099"/>
          </a:solidFill>
          <a:latin typeface="Arial Black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4600">
          <a:solidFill>
            <a:srgbClr val="000099"/>
          </a:solidFill>
          <a:latin typeface="Arial Black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4600">
          <a:solidFill>
            <a:srgbClr val="000099"/>
          </a:solidFill>
          <a:latin typeface="Arial Black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4600">
          <a:solidFill>
            <a:srgbClr val="000099"/>
          </a:solidFill>
          <a:latin typeface="Arial Black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600">
          <a:solidFill>
            <a:srgbClr val="000099"/>
          </a:solidFill>
          <a:latin typeface="Arial Black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600">
          <a:solidFill>
            <a:srgbClr val="000099"/>
          </a:solidFill>
          <a:latin typeface="Arial Black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600">
          <a:solidFill>
            <a:srgbClr val="000099"/>
          </a:solidFill>
          <a:latin typeface="Arial Black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600">
          <a:solidFill>
            <a:srgbClr val="000099"/>
          </a:solidFill>
          <a:latin typeface="Arial Black" pitchFamily="34" charset="0"/>
        </a:defRPr>
      </a:lvl9pPr>
    </p:titleStyle>
    <p:bodyStyle>
      <a:lvl1pPr marL="342900" indent="-342900" algn="r" rtl="0" eaLnBrk="1" fontAlgn="base" hangingPunct="1">
        <a:spcBef>
          <a:spcPct val="20000"/>
        </a:spcBef>
        <a:spcAft>
          <a:spcPct val="0"/>
        </a:spcAft>
        <a:buChar char="•"/>
        <a:defRPr sz="3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228600"/>
            <a:ext cx="6934200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Place Your Topic Here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447800"/>
            <a:ext cx="85344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Your Description Goes Here</a:t>
            </a:r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B19C4E93-1074-48B2-9B62-C711549EC6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2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2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53EAF89C-2425-4247-85BE-8742347D98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2598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228600"/>
            <a:ext cx="6934200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Place Your Topic Here</a:t>
            </a:r>
          </a:p>
        </p:txBody>
      </p:sp>
      <p:sp>
        <p:nvSpPr>
          <p:cNvPr id="3078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447800"/>
            <a:ext cx="85344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Your Description Goes Here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6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6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72EA36B4-9C41-4E70-9128-376D3D077F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6680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1905000"/>
            <a:ext cx="8077200" cy="838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Transitional Page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5000">
          <a:solidFill>
            <a:srgbClr val="800000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5000">
          <a:solidFill>
            <a:srgbClr val="800000"/>
          </a:solidFill>
          <a:latin typeface="Arial Black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5000">
          <a:solidFill>
            <a:srgbClr val="800000"/>
          </a:solidFill>
          <a:latin typeface="Arial Black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5000">
          <a:solidFill>
            <a:srgbClr val="800000"/>
          </a:solidFill>
          <a:latin typeface="Arial Black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5000">
          <a:solidFill>
            <a:srgbClr val="800000"/>
          </a:solidFill>
          <a:latin typeface="Arial Black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5000">
          <a:solidFill>
            <a:srgbClr val="800000"/>
          </a:solidFill>
          <a:latin typeface="Arial Black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5000">
          <a:solidFill>
            <a:srgbClr val="800000"/>
          </a:solidFill>
          <a:latin typeface="Arial Black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5000">
          <a:solidFill>
            <a:srgbClr val="800000"/>
          </a:solidFill>
          <a:latin typeface="Arial Black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5000">
          <a:solidFill>
            <a:srgbClr val="800000"/>
          </a:solidFill>
          <a:latin typeface="Arial Black" pitchFamily="34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buChar char="•"/>
        <a:defRPr sz="4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23.12.2014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416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23.12.2014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8665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23.12.2014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8002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9.xml"/><Relationship Id="rId4" Type="http://schemas.openxmlformats.org/officeDocument/2006/relationships/chart" Target="../charts/char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0.xml"/><Relationship Id="rId4" Type="http://schemas.openxmlformats.org/officeDocument/2006/relationships/chart" Target="../charts/char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1.xml"/><Relationship Id="rId4" Type="http://schemas.openxmlformats.org/officeDocument/2006/relationships/chart" Target="../charts/char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44" name="Rectangle 20"/>
          <p:cNvSpPr>
            <a:spLocks noGrp="1" noChangeArrowheads="1"/>
          </p:cNvSpPr>
          <p:nvPr>
            <p:ph type="title"/>
          </p:nvPr>
        </p:nvSpPr>
        <p:spPr>
          <a:xfrm>
            <a:off x="1331640" y="476672"/>
            <a:ext cx="6934200" cy="579438"/>
          </a:xfrm>
        </p:spPr>
        <p:txBody>
          <a:bodyPr/>
          <a:lstStyle/>
          <a:p>
            <a:pPr>
              <a:defRPr/>
            </a:pPr>
            <a:r>
              <a:rPr lang="ru-RU" sz="1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Times New Roman" pitchFamily="18" charset="0"/>
              </a:rPr>
              <a:t>Государственное автономное профессиональное образовательное учреждение Тюменской области</a:t>
            </a:r>
            <a:br>
              <a:rPr lang="ru-RU" sz="1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Times New Roman" pitchFamily="18" charset="0"/>
              </a:rPr>
            </a:b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</a:rPr>
              <a:t>«Тюменский колледж транспорта»</a:t>
            </a:r>
            <a:r>
              <a:rPr lang="ru-RU" sz="1600" dirty="0" smtClean="0">
                <a:latin typeface="Bookman Old Style" pitchFamily="18" charset="0"/>
              </a:rPr>
              <a:t/>
            </a:r>
            <a:br>
              <a:rPr lang="ru-RU" sz="1600" dirty="0" smtClean="0">
                <a:latin typeface="Bookman Old Style" pitchFamily="18" charset="0"/>
              </a:rPr>
            </a:br>
            <a:endParaRPr lang="en-US" sz="1600" dirty="0">
              <a:latin typeface="Bookman Old Style" pitchFamily="18" charset="0"/>
            </a:endParaRPr>
          </a:p>
        </p:txBody>
      </p:sp>
      <p:sp>
        <p:nvSpPr>
          <p:cNvPr id="7171" name="Rectangle 21"/>
          <p:cNvSpPr>
            <a:spLocks noGrp="1" noChangeArrowheads="1"/>
          </p:cNvSpPr>
          <p:nvPr>
            <p:ph type="body" idx="1"/>
          </p:nvPr>
        </p:nvSpPr>
        <p:spPr>
          <a:xfrm>
            <a:off x="1547664" y="5805264"/>
            <a:ext cx="5868144" cy="86409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	</a:t>
            </a:r>
            <a:endParaRPr lang="ru-RU" sz="140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Arial" pitchFamily="34" charset="0"/>
            </a:endParaRPr>
          </a:p>
          <a:p>
            <a:pPr>
              <a:buNone/>
            </a:pPr>
            <a:endParaRPr lang="ru-RU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  <a:p>
            <a:pPr eaLnBrk="1" hangingPunct="1">
              <a:buFontTx/>
              <a:buNone/>
            </a:pPr>
            <a:endParaRPr lang="ru-RU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http://tkt72.ru/templates/my/images/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116632"/>
            <a:ext cx="94297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5536" y="1268760"/>
            <a:ext cx="8568952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Организация </a:t>
            </a:r>
            <a:r>
              <a:rPr lang="en-US" sz="3200" b="1" cap="all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 </a:t>
            </a:r>
            <a:endParaRPr lang="ru-RU" sz="3200" b="1" cap="all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00CC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ookman Old Style" pitchFamily="18" charset="0"/>
            </a:endParaRPr>
          </a:p>
          <a:p>
            <a:pPr algn="ctr"/>
            <a:r>
              <a:rPr lang="ru-RU" sz="3200" b="1" cap="all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процедуры проведения профессионально – общественной аккредитации и независимой оценки качества образования </a:t>
            </a:r>
          </a:p>
          <a:p>
            <a:pPr algn="ctr"/>
            <a:r>
              <a:rPr lang="ru-RU" sz="3200" b="1" cap="all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- региональный аспект</a:t>
            </a:r>
          </a:p>
          <a:p>
            <a:pPr algn="ctr"/>
            <a:endParaRPr lang="ru-RU" sz="3600" b="1" cap="all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ookman Old Style" pitchFamily="18" charset="0"/>
            </a:endParaRPr>
          </a:p>
          <a:p>
            <a:pPr algn="ctr"/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ru-RU" sz="1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941168"/>
            <a:ext cx="8687679" cy="32932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Дубровина Татьяна Леонидовна</a:t>
            </a:r>
          </a:p>
          <a:p>
            <a:r>
              <a:rPr lang="ru-RU" sz="20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и.о. д</a:t>
            </a:r>
            <a:r>
              <a:rPr lang="ru-RU" sz="2000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иректора ГАПОУ ТО</a:t>
            </a:r>
          </a:p>
          <a:p>
            <a:r>
              <a:rPr lang="ru-RU" sz="2000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«Тюменский колледж транспорта»</a:t>
            </a:r>
          </a:p>
          <a:p>
            <a:r>
              <a:rPr lang="ru-RU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8(3452)220055, 89044942512</a:t>
            </a:r>
            <a:endParaRPr lang="en-US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r>
              <a:rPr lang="en-US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E-mail</a:t>
            </a:r>
            <a:r>
              <a:rPr lang="ru-RU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:</a:t>
            </a:r>
            <a:r>
              <a:rPr lang="en-US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 Yadrovata@mail.ru</a:t>
            </a:r>
          </a:p>
          <a:p>
            <a:r>
              <a:rPr lang="en-US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Skype</a:t>
            </a:r>
            <a:r>
              <a:rPr lang="ru-RU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: </a:t>
            </a:r>
            <a:r>
              <a:rPr lang="en-US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Yadrovata</a:t>
            </a:r>
            <a:endParaRPr lang="en-US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r"/>
            <a:endParaRPr lang="en-US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C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r"/>
            <a:endParaRPr lang="en-US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C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</a:p>
          <a:p>
            <a:pPr algn="r"/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3963505"/>
              </p:ext>
            </p:extLst>
          </p:nvPr>
        </p:nvGraphicFramePr>
        <p:xfrm>
          <a:off x="179512" y="764704"/>
          <a:ext cx="8964488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6934200" cy="579438"/>
          </a:xfrm>
        </p:spPr>
        <p:txBody>
          <a:bodyPr/>
          <a:lstStyle/>
          <a:p>
            <a:r>
              <a:rPr lang="ru-RU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Общественная аккредитация организаций, осуществляющих образовательную деятельность</a:t>
            </a:r>
            <a:endParaRPr lang="ru-RU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112333"/>
              </p:ext>
            </p:extLst>
          </p:nvPr>
        </p:nvGraphicFramePr>
        <p:xfrm>
          <a:off x="107504" y="1412776"/>
          <a:ext cx="892899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8600"/>
            <a:ext cx="8496944" cy="896144"/>
          </a:xfrm>
        </p:spPr>
        <p:txBody>
          <a:bodyPr/>
          <a:lstStyle/>
          <a:p>
            <a:r>
              <a:rPr lang="ru-RU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Профессионально - общественная аккредитация профессиональных образовательных программ</a:t>
            </a:r>
            <a:endParaRPr lang="ru-RU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8038741"/>
              </p:ext>
            </p:extLst>
          </p:nvPr>
        </p:nvGraphicFramePr>
        <p:xfrm>
          <a:off x="107504" y="1447800"/>
          <a:ext cx="8928992" cy="5077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44" name="Rectangle 20"/>
          <p:cNvSpPr>
            <a:spLocks noGrp="1" noChangeArrowheads="1"/>
          </p:cNvSpPr>
          <p:nvPr>
            <p:ph type="title"/>
          </p:nvPr>
        </p:nvSpPr>
        <p:spPr>
          <a:xfrm>
            <a:off x="539552" y="476672"/>
            <a:ext cx="8136904" cy="1008112"/>
          </a:xfrm>
        </p:spPr>
        <p:txBody>
          <a:bodyPr/>
          <a:lstStyle/>
          <a:p>
            <a:pPr>
              <a:defRPr/>
            </a:pPr>
            <a:r>
              <a:rPr lang="ru-RU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Times New Roman" pitchFamily="18" charset="0"/>
              </a:rPr>
              <a:t>Государственное автономное профессиональное образовательное учреждение Тюменской области</a:t>
            </a:r>
            <a:r>
              <a:rPr lang="ru-RU" sz="1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Times New Roman" pitchFamily="18" charset="0"/>
              </a:rPr>
              <a:t/>
            </a:r>
            <a:br>
              <a:rPr lang="ru-RU" sz="1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Times New Roman" pitchFamily="18" charset="0"/>
              </a:rPr>
            </a:b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</a:rPr>
              <a:t>«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</a:rPr>
              <a:t>Тюменский колледж транспорта»</a:t>
            </a:r>
            <a:r>
              <a:rPr lang="ru-RU" sz="3200" dirty="0" smtClean="0">
                <a:latin typeface="Bookman Old Style" pitchFamily="18" charset="0"/>
              </a:rPr>
              <a:t/>
            </a:r>
            <a:br>
              <a:rPr lang="ru-RU" sz="3200" dirty="0" smtClean="0">
                <a:latin typeface="Bookman Old Style" pitchFamily="18" charset="0"/>
              </a:rPr>
            </a:br>
            <a:endParaRPr lang="en-US" sz="3200" dirty="0">
              <a:latin typeface="Bookman Old Style" pitchFamily="18" charset="0"/>
            </a:endParaRPr>
          </a:p>
        </p:txBody>
      </p:sp>
      <p:sp>
        <p:nvSpPr>
          <p:cNvPr id="7171" name="Rectangle 21"/>
          <p:cNvSpPr>
            <a:spLocks noGrp="1" noChangeArrowheads="1"/>
          </p:cNvSpPr>
          <p:nvPr>
            <p:ph type="body" idx="1"/>
          </p:nvPr>
        </p:nvSpPr>
        <p:spPr>
          <a:xfrm>
            <a:off x="1547664" y="5805264"/>
            <a:ext cx="5868144" cy="86409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	</a:t>
            </a:r>
            <a:endParaRPr lang="ru-RU" sz="140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Arial" pitchFamily="34" charset="0"/>
            </a:endParaRPr>
          </a:p>
          <a:p>
            <a:pPr>
              <a:buNone/>
            </a:pPr>
            <a:endParaRPr lang="ru-RU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  <a:p>
            <a:pPr eaLnBrk="1" hangingPunct="1">
              <a:buFontTx/>
              <a:buNone/>
            </a:pPr>
            <a:endParaRPr lang="ru-RU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http://tkt72.ru/templates/my/images/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116632"/>
            <a:ext cx="94297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5536" y="1700808"/>
            <a:ext cx="8568952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en-US" sz="3200" b="1" cap="all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 </a:t>
            </a:r>
            <a:endParaRPr lang="ru-RU" sz="3200" b="1" cap="all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00CC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ookman Old Style" pitchFamily="18" charset="0"/>
            </a:endParaRPr>
          </a:p>
          <a:p>
            <a:pPr algn="ctr"/>
            <a:r>
              <a:rPr lang="ru-RU" sz="3200" b="1" cap="all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Из опыта прохождения процедуры профессионально – общественной аккредитации двух образовательных программ</a:t>
            </a:r>
          </a:p>
          <a:p>
            <a:pPr algn="ctr"/>
            <a:endParaRPr lang="ru-RU" sz="3200" b="1" cap="all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00CC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ookman Old Style" pitchFamily="18" charset="0"/>
            </a:endParaRPr>
          </a:p>
          <a:p>
            <a:pPr algn="ctr"/>
            <a:r>
              <a:rPr lang="ru-RU" sz="2800" b="1" i="1" cap="all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Май-декабрь 2014г.</a:t>
            </a:r>
            <a:endParaRPr lang="ru-RU" sz="2800" b="1" i="1" cap="all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ookman Old Style" pitchFamily="18" charset="0"/>
            </a:endParaRPr>
          </a:p>
          <a:p>
            <a:pPr algn="ctr"/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ru-RU" sz="1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1425" y="864096"/>
            <a:ext cx="878497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/>
            <a:r>
              <a:rPr lang="ru-RU" sz="2800" dirty="0" smtClean="0">
                <a:solidFill>
                  <a:srgbClr val="000099"/>
                </a:solidFill>
                <a:latin typeface="Bookman Old Style" pitchFamily="18" charset="0"/>
              </a:rPr>
              <a:t>1. Возможность укрепить репутацию и повысить привлекательность образовательных услуг; </a:t>
            </a:r>
          </a:p>
          <a:p>
            <a:pPr algn="just"/>
            <a:r>
              <a:rPr lang="ru-RU" sz="2800" dirty="0" smtClean="0">
                <a:solidFill>
                  <a:srgbClr val="000099"/>
                </a:solidFill>
                <a:latin typeface="Bookman Old Style" pitchFamily="18" charset="0"/>
              </a:rPr>
              <a:t>2. Возможность получить профессиональную оценку собственной деятельности. </a:t>
            </a:r>
            <a:endParaRPr lang="ru-RU" sz="2800" dirty="0" smtClean="0">
              <a:solidFill>
                <a:srgbClr val="000099"/>
              </a:solidFill>
              <a:latin typeface="Bookman Old Style" pitchFamily="18" charset="0"/>
              <a:ea typeface="+mj-ea"/>
              <a:cs typeface="Times New Roman" pitchFamily="18" charset="0"/>
            </a:endParaRPr>
          </a:p>
          <a:p>
            <a:pPr marL="457200" indent="-457200" algn="just">
              <a:defRPr/>
            </a:pPr>
            <a:endParaRPr lang="ru-RU" sz="1600" dirty="0">
              <a:latin typeface="Bookman Old Style" panose="02050604050505020204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4819" name="Заголовок 1"/>
          <p:cNvSpPr txBox="1">
            <a:spLocks/>
          </p:cNvSpPr>
          <p:nvPr/>
        </p:nvSpPr>
        <p:spPr bwMode="auto">
          <a:xfrm>
            <a:off x="0" y="0"/>
            <a:ext cx="914400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  <a:cs typeface="Times New Roman" pitchFamily="18" charset="0"/>
              </a:rPr>
              <a:t>Мотивы </a:t>
            </a:r>
            <a:r>
              <a:rPr lang="ru-RU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  <a:cs typeface="Times New Roman" pitchFamily="18" charset="0"/>
              </a:rPr>
              <a:t>ПОО к </a:t>
            </a:r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  <a:cs typeface="Times New Roman" pitchFamily="18" charset="0"/>
              </a:rPr>
              <a:t>прохождению процедуры </a:t>
            </a:r>
            <a:r>
              <a:rPr lang="ru-RU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  <a:cs typeface="Times New Roman" pitchFamily="18" charset="0"/>
              </a:rPr>
              <a:t>независимой оценки качества образования:</a:t>
            </a:r>
            <a:endParaRPr lang="ru-RU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357313" y="1357313"/>
            <a:ext cx="655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28600"/>
            <a:ext cx="7474024" cy="579438"/>
          </a:xfrm>
        </p:spPr>
        <p:txBody>
          <a:bodyPr/>
          <a:lstStyle/>
          <a:p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Независимая оценка качества образования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484784"/>
            <a:ext cx="849694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 Плане деятельности МОН РФ на 2013–2018 г.г. одним из показателей качества российского образования определена «Доля организаций, реализующих образовательные программы, охваченных инструментами независимой системы оценки качества образования». </a:t>
            </a:r>
          </a:p>
          <a:p>
            <a:pPr algn="ctr"/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Этот показатель </a:t>
            </a: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от 2% </a:t>
            </a: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(в 2013 году) должен вырасти к 2018 году </a:t>
            </a: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до 95%. </a:t>
            </a:r>
            <a:endParaRPr lang="ru-RU" sz="32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2" name="Группа 32"/>
          <p:cNvGrpSpPr>
            <a:grpSpLocks/>
          </p:cNvGrpSpPr>
          <p:nvPr/>
        </p:nvGrpSpPr>
        <p:grpSpPr bwMode="auto">
          <a:xfrm>
            <a:off x="179388" y="1052736"/>
            <a:ext cx="8919013" cy="5793078"/>
            <a:chOff x="539552" y="260648"/>
            <a:chExt cx="8324603" cy="6567855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539552" y="260648"/>
              <a:ext cx="7992293" cy="2849979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1547108" y="1371407"/>
              <a:ext cx="6264630" cy="65061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solidFill>
                    <a:schemeClr val="tx1"/>
                  </a:solidFill>
                  <a:latin typeface="Bookman Old Style" panose="02050604050505020204" pitchFamily="18" charset="0"/>
                  <a:cs typeface="Times New Roman" pitchFamily="18" charset="0"/>
                </a:rPr>
                <a:t>Проведение процедуры оценки качества </a:t>
              </a:r>
              <a:r>
                <a:rPr lang="ru-RU" b="1" dirty="0" smtClean="0">
                  <a:solidFill>
                    <a:schemeClr val="tx1"/>
                  </a:solidFill>
                  <a:latin typeface="Bookman Old Style" panose="02050604050505020204" pitchFamily="18" charset="0"/>
                  <a:cs typeface="Times New Roman" pitchFamily="18" charset="0"/>
                </a:rPr>
                <a:t>Программ </a:t>
              </a:r>
              <a:endParaRPr lang="ru-RU" b="1" dirty="0">
                <a:solidFill>
                  <a:schemeClr val="tx1"/>
                </a:solidFill>
                <a:latin typeface="Bookman Old Style" panose="02050604050505020204" pitchFamily="18" charset="0"/>
                <a:cs typeface="Times New Roman" pitchFamily="18" charset="0"/>
              </a:endParaRPr>
            </a:p>
          </p:txBody>
        </p:sp>
        <p:sp>
          <p:nvSpPr>
            <p:cNvPr id="8201" name="Прямоугольник 35"/>
            <p:cNvSpPr>
              <a:spLocks noChangeArrowheads="1"/>
            </p:cNvSpPr>
            <p:nvPr/>
          </p:nvSpPr>
          <p:spPr bwMode="auto">
            <a:xfrm>
              <a:off x="755576" y="505900"/>
              <a:ext cx="2088020" cy="5931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latin typeface="Bookman Old Style" panose="02050604050505020204" pitchFamily="18" charset="0"/>
                  <a:cs typeface="Times New Roman" pitchFamily="18" charset="0"/>
                </a:rPr>
                <a:t>Проведение  </a:t>
              </a:r>
              <a:r>
                <a:rPr lang="ru-RU" sz="1400" b="1" dirty="0" smtClean="0">
                  <a:latin typeface="Bookman Old Style" panose="02050604050505020204" pitchFamily="18" charset="0"/>
                  <a:cs typeface="Times New Roman" pitchFamily="18" charset="0"/>
                </a:rPr>
                <a:t>ПОО </a:t>
              </a:r>
              <a:r>
                <a:rPr lang="ru-RU" sz="1400" b="1" dirty="0" err="1">
                  <a:latin typeface="Bookman Old Style" panose="02050604050505020204" pitchFamily="18" charset="0"/>
                  <a:cs typeface="Times New Roman" pitchFamily="18" charset="0"/>
                </a:rPr>
                <a:t>самообследования</a:t>
              </a:r>
              <a:r>
                <a:rPr lang="ru-RU" sz="1400" b="1" dirty="0">
                  <a:latin typeface="Bookman Old Style" panose="02050604050505020204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8202" name="Прямоугольник 36"/>
            <p:cNvSpPr>
              <a:spLocks noChangeArrowheads="1"/>
            </p:cNvSpPr>
            <p:nvPr/>
          </p:nvSpPr>
          <p:spPr bwMode="auto">
            <a:xfrm>
              <a:off x="2987717" y="519429"/>
              <a:ext cx="2088233" cy="5931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latin typeface="Bookman Old Style" panose="02050604050505020204" pitchFamily="18" charset="0"/>
                  <a:cs typeface="Times New Roman" pitchFamily="18" charset="0"/>
                </a:rPr>
                <a:t>Подбор и обучение эксперта</a:t>
              </a:r>
            </a:p>
          </p:txBody>
        </p:sp>
        <p:sp>
          <p:nvSpPr>
            <p:cNvPr id="8203" name="Прямоугольник 37"/>
            <p:cNvSpPr>
              <a:spLocks noChangeArrowheads="1"/>
            </p:cNvSpPr>
            <p:nvPr/>
          </p:nvSpPr>
          <p:spPr bwMode="auto">
            <a:xfrm>
              <a:off x="2124335" y="2735090"/>
              <a:ext cx="4967931" cy="3489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>
                  <a:latin typeface="Bookman Old Style" panose="02050604050505020204" pitchFamily="18" charset="0"/>
                  <a:cs typeface="Times New Roman" pitchFamily="18" charset="0"/>
                </a:rPr>
                <a:t>Утверждение отчета  Экспертным советом </a:t>
              </a:r>
            </a:p>
          </p:txBody>
        </p:sp>
        <p:sp>
          <p:nvSpPr>
            <p:cNvPr id="8204" name="Прямоугольник 38"/>
            <p:cNvSpPr>
              <a:spLocks noChangeArrowheads="1"/>
            </p:cNvSpPr>
            <p:nvPr/>
          </p:nvSpPr>
          <p:spPr bwMode="auto">
            <a:xfrm>
              <a:off x="755576" y="2217381"/>
              <a:ext cx="7588923" cy="3489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sysDash"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latin typeface="Bookman Old Style" panose="02050604050505020204" pitchFamily="18" charset="0"/>
                  <a:cs typeface="Times New Roman" pitchFamily="18" charset="0"/>
                </a:rPr>
                <a:t>Формирование экспертом итогового отчета о результатах проведения оценки  </a:t>
              </a:r>
            </a:p>
          </p:txBody>
        </p:sp>
        <p:sp>
          <p:nvSpPr>
            <p:cNvPr id="8205" name="Прямоугольник 39"/>
            <p:cNvSpPr>
              <a:spLocks noChangeArrowheads="1"/>
            </p:cNvSpPr>
            <p:nvPr/>
          </p:nvSpPr>
          <p:spPr bwMode="auto">
            <a:xfrm>
              <a:off x="5220072" y="332656"/>
              <a:ext cx="3168352" cy="83745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400" b="1" dirty="0">
                  <a:latin typeface="Bookman Old Style" panose="02050604050505020204" pitchFamily="18" charset="0"/>
                  <a:cs typeface="Times New Roman" pitchFamily="18" charset="0"/>
                </a:rPr>
                <a:t>Формирование матрицы требований к результатам обучения по </a:t>
              </a:r>
              <a:r>
                <a:rPr lang="ru-RU" sz="1400" b="1" dirty="0" smtClean="0">
                  <a:latin typeface="Bookman Old Style" panose="02050604050505020204" pitchFamily="18" charset="0"/>
                  <a:cs typeface="Times New Roman" pitchFamily="18" charset="0"/>
                </a:rPr>
                <a:t>Программе </a:t>
              </a:r>
              <a:endParaRPr lang="ru-RU" sz="1400" b="1" dirty="0">
                <a:latin typeface="Bookman Old Style" panose="02050604050505020204" pitchFamily="18" charset="0"/>
                <a:cs typeface="Times New Roman" pitchFamily="18" charset="0"/>
              </a:endParaRPr>
            </a:p>
          </p:txBody>
        </p:sp>
        <p:cxnSp>
          <p:nvCxnSpPr>
            <p:cNvPr id="41" name="Прямая со стрелкой 40"/>
            <p:cNvCxnSpPr/>
            <p:nvPr/>
          </p:nvCxnSpPr>
          <p:spPr>
            <a:xfrm>
              <a:off x="1836040" y="1134863"/>
              <a:ext cx="0" cy="216244"/>
            </a:xfrm>
            <a:prstGeom prst="straightConnector1">
              <a:avLst/>
            </a:prstGeom>
            <a:ln>
              <a:solidFill>
                <a:srgbClr val="00009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 стрелкой 41"/>
            <p:cNvCxnSpPr/>
            <p:nvPr/>
          </p:nvCxnSpPr>
          <p:spPr>
            <a:xfrm>
              <a:off x="3996359" y="1134863"/>
              <a:ext cx="0" cy="216244"/>
            </a:xfrm>
            <a:prstGeom prst="straightConnector1">
              <a:avLst/>
            </a:prstGeom>
            <a:ln>
              <a:solidFill>
                <a:srgbClr val="00009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 стрелкой 42"/>
            <p:cNvCxnSpPr/>
            <p:nvPr/>
          </p:nvCxnSpPr>
          <p:spPr>
            <a:xfrm>
              <a:off x="6876785" y="1134863"/>
              <a:ext cx="0" cy="216244"/>
            </a:xfrm>
            <a:prstGeom prst="straightConnector1">
              <a:avLst/>
            </a:prstGeom>
            <a:ln>
              <a:solidFill>
                <a:srgbClr val="00009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 стрелкой 43"/>
            <p:cNvCxnSpPr/>
            <p:nvPr/>
          </p:nvCxnSpPr>
          <p:spPr>
            <a:xfrm>
              <a:off x="4427534" y="2071919"/>
              <a:ext cx="0" cy="144162"/>
            </a:xfrm>
            <a:prstGeom prst="straightConnector1">
              <a:avLst/>
            </a:prstGeom>
            <a:ln>
              <a:solidFill>
                <a:srgbClr val="00009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 стрелкой 44"/>
            <p:cNvCxnSpPr/>
            <p:nvPr/>
          </p:nvCxnSpPr>
          <p:spPr>
            <a:xfrm>
              <a:off x="4427534" y="2576486"/>
              <a:ext cx="0" cy="144162"/>
            </a:xfrm>
            <a:prstGeom prst="straightConnector1">
              <a:avLst/>
            </a:prstGeom>
            <a:ln>
              <a:solidFill>
                <a:srgbClr val="00009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Стрелка вниз 45"/>
            <p:cNvSpPr/>
            <p:nvPr/>
          </p:nvSpPr>
          <p:spPr>
            <a:xfrm>
              <a:off x="3923756" y="3195646"/>
              <a:ext cx="1080159" cy="160796"/>
            </a:xfrm>
            <a:prstGeom prst="downArrow">
              <a:avLst/>
            </a:prstGeom>
            <a:solidFill>
              <a:srgbClr val="D2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612155" y="3428523"/>
              <a:ext cx="7992293" cy="3036650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2843596" y="3933091"/>
              <a:ext cx="3456808" cy="7208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600" b="1" dirty="0">
                  <a:solidFill>
                    <a:schemeClr val="tx1"/>
                  </a:solidFill>
                  <a:latin typeface="Bookman Old Style" panose="02050604050505020204" pitchFamily="18" charset="0"/>
                  <a:cs typeface="Times New Roman" pitchFamily="18" charset="0"/>
                </a:rPr>
                <a:t>Принятие решения </a:t>
              </a:r>
            </a:p>
            <a:p>
              <a:pPr algn="ctr">
                <a:defRPr/>
              </a:pPr>
              <a:r>
                <a:rPr lang="ru-RU" sz="1600" b="1" dirty="0">
                  <a:solidFill>
                    <a:schemeClr val="tx1"/>
                  </a:solidFill>
                  <a:latin typeface="Bookman Old Style" panose="02050604050505020204" pitchFamily="18" charset="0"/>
                  <a:cs typeface="Times New Roman" pitchFamily="18" charset="0"/>
                </a:rPr>
                <a:t>Аккредитационным советом</a:t>
              </a:r>
            </a:p>
          </p:txBody>
        </p:sp>
        <p:sp>
          <p:nvSpPr>
            <p:cNvPr id="8214" name="Прямоугольник 48"/>
            <p:cNvSpPr>
              <a:spLocks noChangeArrowheads="1"/>
            </p:cNvSpPr>
            <p:nvPr/>
          </p:nvSpPr>
          <p:spPr bwMode="auto">
            <a:xfrm>
              <a:off x="2390452" y="3492605"/>
              <a:ext cx="4435695" cy="3489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>
                  <a:latin typeface="Bookman Old Style" panose="02050604050505020204" pitchFamily="18" charset="0"/>
                  <a:cs typeface="Times New Roman" pitchFamily="18" charset="0"/>
                </a:rPr>
                <a:t>Получение отчета  от Экспертного  совета </a:t>
              </a:r>
            </a:p>
          </p:txBody>
        </p:sp>
        <p:sp>
          <p:nvSpPr>
            <p:cNvPr id="8215" name="Прямоугольник 49"/>
            <p:cNvSpPr>
              <a:spLocks noChangeArrowheads="1"/>
            </p:cNvSpPr>
            <p:nvPr/>
          </p:nvSpPr>
          <p:spPr bwMode="auto">
            <a:xfrm>
              <a:off x="7193091" y="4345940"/>
              <a:ext cx="1512642" cy="5931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lgDash"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u="sng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  <a:cs typeface="Times New Roman" pitchFamily="18" charset="0"/>
                </a:rPr>
                <a:t>Отказ в аккредитации</a:t>
              </a:r>
            </a:p>
          </p:txBody>
        </p:sp>
        <p:sp>
          <p:nvSpPr>
            <p:cNvPr id="8216" name="Прямоугольник 50"/>
            <p:cNvSpPr>
              <a:spLocks noChangeArrowheads="1"/>
            </p:cNvSpPr>
            <p:nvPr/>
          </p:nvSpPr>
          <p:spPr bwMode="auto">
            <a:xfrm>
              <a:off x="755576" y="4725144"/>
              <a:ext cx="2880320" cy="5931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latin typeface="Bookman Old Style" panose="02050604050505020204" pitchFamily="18" charset="0"/>
                  <a:cs typeface="Times New Roman" pitchFamily="18" charset="0"/>
                </a:rPr>
                <a:t>Присвоение </a:t>
              </a:r>
              <a:r>
                <a:rPr lang="ru-RU" sz="1400" b="1" dirty="0" smtClean="0">
                  <a:latin typeface="Bookman Old Style" panose="02050604050505020204" pitchFamily="18" charset="0"/>
                  <a:cs typeface="Times New Roman" pitchFamily="18" charset="0"/>
                </a:rPr>
                <a:t>Программе </a:t>
              </a:r>
              <a:r>
                <a:rPr lang="ru-RU" sz="1400" b="1" dirty="0">
                  <a:latin typeface="Bookman Old Style" panose="02050604050505020204" pitchFamily="18" charset="0"/>
                  <a:cs typeface="Times New Roman" pitchFamily="18" charset="0"/>
                </a:rPr>
                <a:t>статуса аккредитованной</a:t>
              </a:r>
            </a:p>
          </p:txBody>
        </p:sp>
        <p:sp>
          <p:nvSpPr>
            <p:cNvPr id="8217" name="Прямоугольник 51"/>
            <p:cNvSpPr>
              <a:spLocks noChangeArrowheads="1"/>
            </p:cNvSpPr>
            <p:nvPr/>
          </p:nvSpPr>
          <p:spPr bwMode="auto">
            <a:xfrm>
              <a:off x="1382917" y="3891904"/>
              <a:ext cx="1656184" cy="2791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000" b="1" dirty="0">
                  <a:latin typeface="Bookman Old Style" panose="02050604050505020204" pitchFamily="18" charset="0"/>
                  <a:cs typeface="Times New Roman" pitchFamily="18" charset="0"/>
                </a:rPr>
                <a:t>положительное</a:t>
              </a:r>
            </a:p>
          </p:txBody>
        </p:sp>
        <p:sp>
          <p:nvSpPr>
            <p:cNvPr id="8218" name="Прямоугольник 52"/>
            <p:cNvSpPr>
              <a:spLocks noChangeArrowheads="1"/>
            </p:cNvSpPr>
            <p:nvPr/>
          </p:nvSpPr>
          <p:spPr bwMode="auto">
            <a:xfrm>
              <a:off x="6075543" y="3947679"/>
              <a:ext cx="1656184" cy="2791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000" b="1">
                  <a:latin typeface="Bookman Old Style" panose="02050604050505020204" pitchFamily="18" charset="0"/>
                  <a:cs typeface="Times New Roman" pitchFamily="18" charset="0"/>
                </a:rPr>
                <a:t>отрицательное</a:t>
              </a:r>
            </a:p>
          </p:txBody>
        </p:sp>
        <p:sp>
          <p:nvSpPr>
            <p:cNvPr id="54" name="Стрелка углом вверх 53"/>
            <p:cNvSpPr/>
            <p:nvPr/>
          </p:nvSpPr>
          <p:spPr>
            <a:xfrm rot="10800000">
              <a:off x="1907161" y="4221415"/>
              <a:ext cx="865313" cy="432487"/>
            </a:xfrm>
            <a:prstGeom prst="bentUpArrow">
              <a:avLst/>
            </a:prstGeom>
            <a:solidFill>
              <a:srgbClr val="000099"/>
            </a:solidFill>
            <a:ln>
              <a:solidFill>
                <a:srgbClr val="00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ln>
                  <a:solidFill>
                    <a:srgbClr val="000099"/>
                  </a:solidFill>
                </a:ln>
              </a:endParaRPr>
            </a:p>
          </p:txBody>
        </p:sp>
        <p:sp>
          <p:nvSpPr>
            <p:cNvPr id="55" name="Стрелка вправо 54"/>
            <p:cNvSpPr/>
            <p:nvPr/>
          </p:nvSpPr>
          <p:spPr>
            <a:xfrm>
              <a:off x="6386343" y="4408088"/>
              <a:ext cx="739368" cy="51751"/>
            </a:xfrm>
            <a:prstGeom prst="rightArrow">
              <a:avLst/>
            </a:prstGeom>
            <a:ln>
              <a:solidFill>
                <a:srgbClr val="00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000099"/>
                </a:solidFill>
              </a:endParaRPr>
            </a:p>
          </p:txBody>
        </p:sp>
        <p:sp>
          <p:nvSpPr>
            <p:cNvPr id="8221" name="Прямоугольник 55"/>
            <p:cNvSpPr>
              <a:spLocks noChangeArrowheads="1"/>
            </p:cNvSpPr>
            <p:nvPr/>
          </p:nvSpPr>
          <p:spPr bwMode="auto">
            <a:xfrm>
              <a:off x="3707904" y="5229198"/>
              <a:ext cx="2232248" cy="83745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400" b="1">
                  <a:latin typeface="Bookman Old Style" panose="02050604050505020204" pitchFamily="18" charset="0"/>
                  <a:cs typeface="Times New Roman" pitchFamily="18" charset="0"/>
                </a:rPr>
                <a:t>Выдача сертификации об аккредитации</a:t>
              </a:r>
            </a:p>
          </p:txBody>
        </p:sp>
        <p:sp>
          <p:nvSpPr>
            <p:cNvPr id="8222" name="Прямоугольник 56"/>
            <p:cNvSpPr>
              <a:spLocks noChangeArrowheads="1"/>
            </p:cNvSpPr>
            <p:nvPr/>
          </p:nvSpPr>
          <p:spPr bwMode="auto">
            <a:xfrm>
              <a:off x="6041794" y="5746792"/>
              <a:ext cx="2822361" cy="1081711"/>
            </a:xfrm>
            <a:prstGeom prst="rect">
              <a:avLst/>
            </a:prstGeom>
            <a:solidFill>
              <a:srgbClr val="C9C9C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latin typeface="Bookman Old Style" panose="02050604050505020204" pitchFamily="18" charset="0"/>
                  <a:cs typeface="Times New Roman" pitchFamily="18" charset="0"/>
                </a:rPr>
                <a:t>Представление результатов аккредитации заинтересованным сторонам</a:t>
              </a:r>
            </a:p>
          </p:txBody>
        </p:sp>
        <p:sp>
          <p:nvSpPr>
            <p:cNvPr id="58" name="Стрелка углом вверх 57"/>
            <p:cNvSpPr/>
            <p:nvPr/>
          </p:nvSpPr>
          <p:spPr>
            <a:xfrm rot="5400000">
              <a:off x="2699913" y="4725321"/>
              <a:ext cx="216243" cy="1511335"/>
            </a:xfrm>
            <a:prstGeom prst="bentUpArrow">
              <a:avLst/>
            </a:prstGeom>
            <a:solidFill>
              <a:srgbClr val="000099"/>
            </a:solidFill>
            <a:ln>
              <a:solidFill>
                <a:srgbClr val="00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9" name="Стрелка углом вверх 58"/>
            <p:cNvSpPr/>
            <p:nvPr/>
          </p:nvSpPr>
          <p:spPr>
            <a:xfrm rot="5400000">
              <a:off x="5317964" y="5753596"/>
              <a:ext cx="253209" cy="1118684"/>
            </a:xfrm>
            <a:prstGeom prst="bentUpArrow">
              <a:avLst/>
            </a:prstGeom>
            <a:solidFill>
              <a:srgbClr val="000099"/>
            </a:solidFill>
            <a:ln>
              <a:solidFill>
                <a:srgbClr val="00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36" name="Заголовок 1"/>
          <p:cNvSpPr txBox="1">
            <a:spLocks/>
          </p:cNvSpPr>
          <p:nvPr/>
        </p:nvSpPr>
        <p:spPr bwMode="auto">
          <a:xfrm>
            <a:off x="214880" y="-12664"/>
            <a:ext cx="8713787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200" b="1" dirty="0"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/>
            </a:r>
            <a:br>
              <a:rPr lang="ru-RU" sz="2200" b="1" dirty="0">
                <a:latin typeface="Bookman Old Style" panose="02050604050505020204" pitchFamily="18" charset="0"/>
                <a:ea typeface="+mj-ea"/>
                <a:cs typeface="Times New Roman" pitchFamily="18" charset="0"/>
              </a:rPr>
            </a:br>
            <a:r>
              <a:rPr lang="ru-RU" sz="2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Модель профессионально-общественной </a:t>
            </a:r>
            <a:r>
              <a:rPr lang="ru-RU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аккредитации (АККОРК)</a:t>
            </a:r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/>
            </a:r>
            <a:b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  <a:ea typeface="+mj-ea"/>
                <a:cs typeface="Times New Roman" pitchFamily="18" charset="0"/>
              </a:rPr>
            </a:br>
            <a:endParaRPr lang="ru-RU" sz="2800" b="1" dirty="0">
              <a:latin typeface="Bookman Old Style" panose="02050604050505020204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1331913" y="692150"/>
            <a:ext cx="655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894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484784"/>
            <a:ext cx="8496944" cy="3456384"/>
          </a:xfrm>
        </p:spPr>
        <p:txBody>
          <a:bodyPr/>
          <a:lstStyle/>
          <a:p>
            <a:r>
              <a:rPr lang="ru-RU" sz="2000" dirty="0" smtClean="0">
                <a:latin typeface="+mn-lt"/>
              </a:rPr>
              <a:t/>
            </a:r>
            <a:br>
              <a:rPr lang="ru-RU" sz="2000" dirty="0" smtClean="0">
                <a:latin typeface="+mn-lt"/>
              </a:rPr>
            </a:br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Список </a:t>
            </a:r>
            <a: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документов, необходимых для проведения независимой оценки качества </a:t>
            </a:r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основных профессиональных </a:t>
            </a:r>
            <a: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образовательных </a:t>
            </a:r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программ </a:t>
            </a:r>
            <a:b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(для камерального анализа)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5157192"/>
            <a:ext cx="3564904" cy="688704"/>
          </a:xfrm>
        </p:spPr>
        <p:txBody>
          <a:bodyPr/>
          <a:lstStyle/>
          <a:p>
            <a:r>
              <a:rPr lang="ru-RU" sz="2400" b="0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CC"/>
                </a:solidFill>
                <a:latin typeface="Bookman Old Style" panose="02050604050505020204" pitchFamily="18" charset="0"/>
              </a:rPr>
              <a:t>(Приложение 6)</a:t>
            </a:r>
            <a:endParaRPr lang="ru-RU" sz="2400" b="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9438"/>
          </a:xfrm>
        </p:spPr>
        <p:txBody>
          <a:bodyPr/>
          <a:lstStyle/>
          <a:p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План – график подготовки и проведения ПОА </a:t>
            </a:r>
            <a:r>
              <a:rPr lang="ru-RU" sz="1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(АККОРК)</a:t>
            </a:r>
            <a:endParaRPr lang="ru-RU" sz="1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3392088"/>
              </p:ext>
            </p:extLst>
          </p:nvPr>
        </p:nvGraphicFramePr>
        <p:xfrm>
          <a:off x="107505" y="548681"/>
          <a:ext cx="8856982" cy="6363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3"/>
                <a:gridCol w="6480720"/>
                <a:gridCol w="1440159"/>
              </a:tblGrid>
              <a:tr h="28916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№ </a:t>
                      </a:r>
                      <a:r>
                        <a:rPr lang="ru-RU" sz="1400" dirty="0" err="1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п</a:t>
                      </a:r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/</a:t>
                      </a:r>
                      <a:r>
                        <a:rPr lang="ru-RU" sz="1400" dirty="0" err="1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п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Мероприятия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Сроки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32481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1.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Заключение договорных отношений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32481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2.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Отправка</a:t>
                      </a:r>
                      <a:r>
                        <a:rPr lang="ru-RU" sz="1300" baseline="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 </a:t>
                      </a:r>
                      <a:r>
                        <a:rPr lang="ru-RU" sz="1300" baseline="0" dirty="0" err="1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опросника</a:t>
                      </a:r>
                      <a:r>
                        <a:rPr lang="ru-RU" sz="1300" baseline="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 (</a:t>
                      </a:r>
                      <a:r>
                        <a:rPr lang="ru-RU" sz="1300" baseline="0" dirty="0" err="1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самообследование</a:t>
                      </a:r>
                      <a:r>
                        <a:rPr lang="ru-RU" sz="1300" baseline="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) по Программе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До 4 дней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65063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3.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Процедура </a:t>
                      </a:r>
                      <a:r>
                        <a:rPr lang="ru-RU" sz="1300" dirty="0" err="1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самообследования</a:t>
                      </a:r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;</a:t>
                      </a:r>
                    </a:p>
                    <a:p>
                      <a:pPr algn="just"/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Консультирование сотрудников ПОО по заполнению отчетов по </a:t>
                      </a:r>
                      <a:r>
                        <a:rPr lang="ru-RU" sz="1300" dirty="0" err="1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самообследованию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2 месяца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32481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4.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Формирование команды экспертов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1 месяц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46267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5.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Камеральный анализ заполненных</a:t>
                      </a:r>
                      <a:r>
                        <a:rPr lang="ru-RU" sz="1300" baseline="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 </a:t>
                      </a:r>
                      <a:r>
                        <a:rPr lang="ru-RU" sz="1300" baseline="0" dirty="0" err="1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опросников</a:t>
                      </a:r>
                      <a:r>
                        <a:rPr lang="ru-RU" sz="1300" baseline="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 профессиональной экспертной группой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1-2 месяца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32481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6.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Формирование программы очного визита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2 неделя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46267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7.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Очный визит  профессиональной экспертной группы в ПОО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2</a:t>
                      </a:r>
                      <a:r>
                        <a:rPr lang="ru-RU" sz="1300" baseline="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 </a:t>
                      </a:r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дня (на одну Программу)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46267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8.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Составление отчетов экспертами и согласование с организацией, осуществляющей аккредитацию (аттестационная комиссия)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1 месяц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32481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9.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Согласование отчетов с руководством ПОО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4 дня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28916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10.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Утверждение отчетов в </a:t>
                      </a:r>
                      <a:r>
                        <a:rPr lang="ru-RU" sz="1300" dirty="0" err="1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аккредитационном</a:t>
                      </a:r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 совете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10 дней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46267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11.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Подготовка пакета документов в профессиональную  общественную организацию работодателей (Опора России)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1 неделя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46267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12.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Принятие решения об аккредитации Программы на уровне профессиональной  общественной организации работодателей 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2 дня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46267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13.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Выдача свидетельства об аккредитации, оформление</a:t>
                      </a:r>
                      <a:r>
                        <a:rPr lang="ru-RU" sz="1300" baseline="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 финансовых документов об исполнении договорных отношений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2недели</a:t>
                      </a:r>
                      <a:endParaRPr lang="ru-RU" sz="13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491588"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Итого: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Bookman Old Style" panose="02050604050505020204" pitchFamily="18" charset="0"/>
                        </a:rPr>
                        <a:t>До 7 месяцев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576064"/>
          </a:xfrm>
        </p:spPr>
        <p:txBody>
          <a:bodyPr/>
          <a:lstStyle/>
          <a:p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Примерная программа очного визита экспертов в ПОО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0521826"/>
              </p:ext>
            </p:extLst>
          </p:nvPr>
        </p:nvGraphicFramePr>
        <p:xfrm>
          <a:off x="179512" y="980728"/>
          <a:ext cx="8784976" cy="5900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3461"/>
                <a:gridCol w="4621515"/>
              </a:tblGrid>
              <a:tr h="2891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1 день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 день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1951231">
                <a:tc>
                  <a:txBody>
                    <a:bodyPr/>
                    <a:lstStyle/>
                    <a:p>
                      <a:pPr indent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Встреча с представителями администрации ПОО и руководителями образовательной программы, на которой руководство ПОО должно быть ознакомлено с процедурой внешней оценки и полномочиями экспертной группы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Встреча с обучающимися. Встреча должна проходить в отсутствие администрации, что гарантирует свободу высказывания. Группа формируется методом случайной выборки. На встрече обсуждаются вопросы организации обучения, учебной нагрузки, взаимосвязи дисциплин в структуре учебного плана и т. д.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51231">
                <a:tc>
                  <a:txBody>
                    <a:bodyPr/>
                    <a:lstStyle/>
                    <a:p>
                      <a:pPr indent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Изучение процесса управления образовательными программами в ПОО. Анализ учебно-программной документации образовательных программ (учебные планы, программы, методические рекомендации, раздаточные материалы, расписание занятий и др.)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Изучение процесса управления образовательными программами в ПОО. Анализ учебно-программной документации образовательных программ (учебные планы, программы, методические рекомендации, раздаточные материалы, расписание занятий и др.)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85652">
                <a:tc>
                  <a:txBody>
                    <a:bodyPr/>
                    <a:lstStyle/>
                    <a:p>
                      <a:pPr indent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Знакомство с материально-технической базой ПОО, предоставленной для реализации образовательной программы (аудитории, лаборатории, мастерские, технические средства обучения, компьютерные классы, библиотеки, общежития и др.) 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Посещение учебных занятий по расписанию при произвольном выборе  экспертов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0825" y="115888"/>
            <a:ext cx="8497888" cy="8509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Региональная модель </a:t>
            </a:r>
            <a:r>
              <a:rPr lang="ru-RU" sz="32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самообследования</a:t>
            </a:r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  ПОО  ТО</a:t>
            </a: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79388" y="2132013"/>
            <a:ext cx="2663825" cy="792162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ГОСУДАРСТВЕННАЯ ОЦЕНКА</a:t>
            </a:r>
          </a:p>
        </p:txBody>
      </p:sp>
      <p:sp>
        <p:nvSpPr>
          <p:cNvPr id="6148" name="Rectangle 13"/>
          <p:cNvSpPr>
            <a:spLocks noChangeArrowheads="1"/>
          </p:cNvSpPr>
          <p:nvPr/>
        </p:nvSpPr>
        <p:spPr bwMode="auto">
          <a:xfrm>
            <a:off x="179388" y="1052513"/>
            <a:ext cx="8713787" cy="71913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9144000" algn="l"/>
                <a:tab pos="10058400" algn="l"/>
              </a:tabLst>
            </a:pPr>
            <a:r>
              <a:rPr lang="ru-RU" sz="16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ОЦЕНКА </a:t>
            </a:r>
            <a:r>
              <a:rPr lang="ru-RU" sz="16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КАЧЕСТВА ДЕЯТЕЛЬНОСТИ </a:t>
            </a:r>
          </a:p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9144000" algn="l"/>
                <a:tab pos="10058400" algn="l"/>
              </a:tabLst>
            </a:pPr>
            <a:r>
              <a:rPr lang="ru-RU" sz="16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ПРОФЕССИОНАЛЬНОЙ ОБРАЗОВАТЕЛЬНОЙ </a:t>
            </a:r>
            <a:r>
              <a:rPr lang="ru-RU" sz="16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ОРГАНИЗАЦИИ</a:t>
            </a:r>
          </a:p>
        </p:txBody>
      </p:sp>
      <p:sp>
        <p:nvSpPr>
          <p:cNvPr id="6149" name="Rectangle 14"/>
          <p:cNvSpPr>
            <a:spLocks noChangeArrowheads="1"/>
          </p:cNvSpPr>
          <p:nvPr/>
        </p:nvSpPr>
        <p:spPr bwMode="auto">
          <a:xfrm>
            <a:off x="3203575" y="2132013"/>
            <a:ext cx="2663825" cy="79216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b="1" dirty="0">
                <a:solidFill>
                  <a:srgbClr val="0000CC"/>
                </a:solidFill>
                <a:latin typeface="Bookman Old Style" panose="02050604050505020204" pitchFamily="18" charset="0"/>
              </a:rPr>
              <a:t>САМООЦЕНКА</a:t>
            </a:r>
          </a:p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b="1" dirty="0">
                <a:solidFill>
                  <a:srgbClr val="0000CC"/>
                </a:solidFill>
                <a:latin typeface="Bookman Old Style" panose="02050604050505020204" pitchFamily="18" charset="0"/>
              </a:rPr>
              <a:t>(внутренняя)</a:t>
            </a:r>
          </a:p>
        </p:txBody>
      </p:sp>
      <p:sp>
        <p:nvSpPr>
          <p:cNvPr id="6150" name="Rectangle 15"/>
          <p:cNvSpPr>
            <a:spLocks noChangeArrowheads="1"/>
          </p:cNvSpPr>
          <p:nvPr/>
        </p:nvSpPr>
        <p:spPr bwMode="auto">
          <a:xfrm>
            <a:off x="6263480" y="2132013"/>
            <a:ext cx="2663825" cy="792162"/>
          </a:xfrm>
          <a:prstGeom prst="rect">
            <a:avLst/>
          </a:prstGeom>
          <a:solidFill>
            <a:srgbClr val="FEB4C0"/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b="1" dirty="0">
                <a:solidFill>
                  <a:srgbClr val="0000CC"/>
                </a:solidFill>
                <a:latin typeface="Bookman Old Style" panose="02050604050505020204" pitchFamily="18" charset="0"/>
              </a:rPr>
              <a:t>НЕЗАВИСИМАЯ ОЦЕНКА (внешняя)</a:t>
            </a:r>
          </a:p>
        </p:txBody>
      </p:sp>
      <p:sp>
        <p:nvSpPr>
          <p:cNvPr id="6151" name="AutoShape 16"/>
          <p:cNvSpPr>
            <a:spLocks/>
          </p:cNvSpPr>
          <p:nvPr/>
        </p:nvSpPr>
        <p:spPr bwMode="auto">
          <a:xfrm>
            <a:off x="541338" y="3068638"/>
            <a:ext cx="2301875" cy="576262"/>
          </a:xfrm>
          <a:prstGeom prst="borderCallout1">
            <a:avLst>
              <a:gd name="adj1" fmla="val 80167"/>
              <a:gd name="adj2" fmla="val -3310"/>
              <a:gd name="adj3" fmla="val -36366"/>
              <a:gd name="adj4" fmla="val -3310"/>
            </a:avLst>
          </a:prstGeom>
          <a:solidFill>
            <a:srgbClr val="800000"/>
          </a:solidFill>
          <a:ln w="28575" algn="ctr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dirty="0">
                <a:solidFill>
                  <a:schemeClr val="bg1"/>
                </a:solidFill>
                <a:latin typeface="Bookman Old Style" panose="02050604050505020204" pitchFamily="18" charset="0"/>
              </a:rPr>
              <a:t>Лицензирование и аккредитация</a:t>
            </a:r>
          </a:p>
        </p:txBody>
      </p:sp>
      <p:sp>
        <p:nvSpPr>
          <p:cNvPr id="6152" name="AutoShape 20"/>
          <p:cNvSpPr>
            <a:spLocks/>
          </p:cNvSpPr>
          <p:nvPr/>
        </p:nvSpPr>
        <p:spPr bwMode="auto">
          <a:xfrm>
            <a:off x="468313" y="3716338"/>
            <a:ext cx="2371725" cy="576262"/>
          </a:xfrm>
          <a:prstGeom prst="borderCallout1">
            <a:avLst>
              <a:gd name="adj1" fmla="val 80167"/>
              <a:gd name="adj2" fmla="val -3213"/>
              <a:gd name="adj3" fmla="val -157023"/>
              <a:gd name="adj4" fmla="val -3213"/>
            </a:avLst>
          </a:prstGeom>
          <a:solidFill>
            <a:srgbClr val="800000"/>
          </a:solidFill>
          <a:ln w="28575" algn="ctr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>
                <a:solidFill>
                  <a:schemeClr val="bg1"/>
                </a:solidFill>
                <a:latin typeface="Bookman Old Style" panose="02050604050505020204" pitchFamily="18" charset="0"/>
              </a:rPr>
              <a:t>Контроль и надзор</a:t>
            </a:r>
          </a:p>
        </p:txBody>
      </p:sp>
      <p:sp>
        <p:nvSpPr>
          <p:cNvPr id="6153" name="AutoShape 21"/>
          <p:cNvSpPr>
            <a:spLocks/>
          </p:cNvSpPr>
          <p:nvPr/>
        </p:nvSpPr>
        <p:spPr bwMode="auto">
          <a:xfrm>
            <a:off x="395288" y="4365625"/>
            <a:ext cx="2439987" cy="576263"/>
          </a:xfrm>
          <a:prstGeom prst="borderCallout1">
            <a:avLst>
              <a:gd name="adj1" fmla="val 80167"/>
              <a:gd name="adj2" fmla="val -3125"/>
              <a:gd name="adj3" fmla="val -284296"/>
              <a:gd name="adj4" fmla="val -3125"/>
            </a:avLst>
          </a:prstGeom>
          <a:solidFill>
            <a:srgbClr val="800000"/>
          </a:solidFill>
          <a:ln w="28575" algn="ctr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Государственная (итоговая) </a:t>
            </a:r>
            <a:r>
              <a:rPr lang="ru-RU" sz="1400" dirty="0">
                <a:solidFill>
                  <a:schemeClr val="bg1"/>
                </a:solidFill>
                <a:latin typeface="Bookman Old Style" panose="02050604050505020204" pitchFamily="18" charset="0"/>
              </a:rPr>
              <a:t>аттестация</a:t>
            </a:r>
          </a:p>
        </p:txBody>
      </p:sp>
      <p:sp>
        <p:nvSpPr>
          <p:cNvPr id="6154" name="AutoShape 22"/>
          <p:cNvSpPr>
            <a:spLocks/>
          </p:cNvSpPr>
          <p:nvPr/>
        </p:nvSpPr>
        <p:spPr bwMode="auto">
          <a:xfrm>
            <a:off x="396875" y="5013325"/>
            <a:ext cx="2446338" cy="576263"/>
          </a:xfrm>
          <a:prstGeom prst="borderCallout1">
            <a:avLst>
              <a:gd name="adj1" fmla="val 80167"/>
              <a:gd name="adj2" fmla="val -3116"/>
              <a:gd name="adj3" fmla="val -403856"/>
              <a:gd name="adj4" fmla="val -3116"/>
            </a:avLst>
          </a:prstGeom>
          <a:solidFill>
            <a:srgbClr val="800000"/>
          </a:solidFill>
          <a:ln w="28575" algn="ctr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dirty="0">
                <a:solidFill>
                  <a:schemeClr val="bg1"/>
                </a:solidFill>
                <a:latin typeface="Bookman Old Style" panose="02050604050505020204" pitchFamily="18" charset="0"/>
              </a:rPr>
              <a:t>Аттестация педагогических кадров</a:t>
            </a:r>
          </a:p>
        </p:txBody>
      </p:sp>
      <p:sp>
        <p:nvSpPr>
          <p:cNvPr id="6155" name="AutoShape 23"/>
          <p:cNvSpPr>
            <a:spLocks/>
          </p:cNvSpPr>
          <p:nvPr/>
        </p:nvSpPr>
        <p:spPr bwMode="auto">
          <a:xfrm>
            <a:off x="3489325" y="3146955"/>
            <a:ext cx="2374900" cy="576262"/>
          </a:xfrm>
          <a:prstGeom prst="borderCallout1">
            <a:avLst>
              <a:gd name="adj1" fmla="val 80167"/>
              <a:gd name="adj2" fmla="val -3208"/>
              <a:gd name="adj3" fmla="val -36366"/>
              <a:gd name="adj4" fmla="val -3208"/>
            </a:avLst>
          </a:prstGeom>
          <a:solidFill>
            <a:schemeClr val="accent2">
              <a:lumMod val="40000"/>
              <a:lumOff val="60000"/>
            </a:schemeClr>
          </a:solidFill>
          <a:ln w="28575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 b="1" dirty="0" err="1">
                <a:solidFill>
                  <a:srgbClr val="FF0000"/>
                </a:solidFill>
                <a:latin typeface="Bookman Old Style" panose="02050604050505020204" pitchFamily="18" charset="0"/>
              </a:rPr>
              <a:t>Самообследование</a:t>
            </a:r>
            <a:endParaRPr lang="ru-RU" sz="16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156" name="AutoShape 24"/>
          <p:cNvSpPr>
            <a:spLocks/>
          </p:cNvSpPr>
          <p:nvPr/>
        </p:nvSpPr>
        <p:spPr bwMode="auto">
          <a:xfrm>
            <a:off x="3418954" y="3782340"/>
            <a:ext cx="2446337" cy="715963"/>
          </a:xfrm>
          <a:prstGeom prst="borderCallout1">
            <a:avLst>
              <a:gd name="adj1" fmla="val 84037"/>
              <a:gd name="adj2" fmla="val -3116"/>
              <a:gd name="adj3" fmla="val -120176"/>
              <a:gd name="adj4" fmla="val -3116"/>
            </a:avLst>
          </a:prstGeom>
          <a:solidFill>
            <a:schemeClr val="accent2">
              <a:lumMod val="40000"/>
              <a:lumOff val="60000"/>
            </a:schemeClr>
          </a:solidFill>
          <a:ln w="28575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dirty="0">
                <a:solidFill>
                  <a:srgbClr val="0000CC"/>
                </a:solidFill>
                <a:latin typeface="Bookman Old Style" panose="02050604050505020204" pitchFamily="18" charset="0"/>
                <a:cs typeface="Leelawadee" panose="020B0502040204020203" pitchFamily="34" charset="-34"/>
              </a:rPr>
              <a:t>Внутренняя система оценки качества образования</a:t>
            </a:r>
          </a:p>
        </p:txBody>
      </p:sp>
      <p:sp>
        <p:nvSpPr>
          <p:cNvPr id="6157" name="AutoShape 25"/>
          <p:cNvSpPr>
            <a:spLocks/>
          </p:cNvSpPr>
          <p:nvPr/>
        </p:nvSpPr>
        <p:spPr bwMode="auto">
          <a:xfrm>
            <a:off x="3341675" y="4547214"/>
            <a:ext cx="2516187" cy="576263"/>
          </a:xfrm>
          <a:prstGeom prst="borderCallout1">
            <a:avLst>
              <a:gd name="adj1" fmla="val 80167"/>
              <a:gd name="adj2" fmla="val -3028"/>
              <a:gd name="adj3" fmla="val -284296"/>
              <a:gd name="adj4" fmla="val -3028"/>
            </a:avLst>
          </a:prstGeom>
          <a:solidFill>
            <a:schemeClr val="accent2">
              <a:lumMod val="40000"/>
              <a:lumOff val="60000"/>
            </a:schemeClr>
          </a:solidFill>
          <a:ln w="28575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dirty="0">
                <a:solidFill>
                  <a:srgbClr val="0000CC"/>
                </a:solidFill>
                <a:latin typeface="Bookman Old Style" panose="02050604050505020204" pitchFamily="18" charset="0"/>
              </a:rPr>
              <a:t>Промежуточная аттестация</a:t>
            </a:r>
          </a:p>
        </p:txBody>
      </p:sp>
      <p:sp>
        <p:nvSpPr>
          <p:cNvPr id="6158" name="AutoShape 27"/>
          <p:cNvSpPr>
            <a:spLocks/>
          </p:cNvSpPr>
          <p:nvPr/>
        </p:nvSpPr>
        <p:spPr bwMode="auto">
          <a:xfrm>
            <a:off x="6443638" y="3087806"/>
            <a:ext cx="2376487" cy="863600"/>
          </a:xfrm>
          <a:prstGeom prst="borderCallout1">
            <a:avLst>
              <a:gd name="adj1" fmla="val 86764"/>
              <a:gd name="adj2" fmla="val -3208"/>
              <a:gd name="adj3" fmla="val -18737"/>
              <a:gd name="adj4" fmla="val -2848"/>
            </a:avLst>
          </a:prstGeom>
          <a:solidFill>
            <a:srgbClr val="FEB4C0"/>
          </a:solidFill>
          <a:ln w="28575" algn="ctr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dirty="0">
                <a:solidFill>
                  <a:srgbClr val="0000CC"/>
                </a:solidFill>
                <a:latin typeface="Bookman Old Style" panose="02050604050505020204" pitchFamily="18" charset="0"/>
              </a:rPr>
              <a:t>Со стороны </a:t>
            </a:r>
            <a:r>
              <a:rPr lang="ru-RU" sz="1400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субъектов </a:t>
            </a:r>
            <a:r>
              <a:rPr lang="ru-RU" sz="1400" dirty="0">
                <a:solidFill>
                  <a:srgbClr val="0000CC"/>
                </a:solidFill>
                <a:latin typeface="Bookman Old Style" panose="02050604050505020204" pitchFamily="18" charset="0"/>
              </a:rPr>
              <a:t>образовательного процесса (соц.опросы)</a:t>
            </a:r>
          </a:p>
        </p:txBody>
      </p:sp>
      <p:sp>
        <p:nvSpPr>
          <p:cNvPr id="6159" name="AutoShape 29"/>
          <p:cNvSpPr>
            <a:spLocks/>
          </p:cNvSpPr>
          <p:nvPr/>
        </p:nvSpPr>
        <p:spPr bwMode="auto">
          <a:xfrm>
            <a:off x="6375937" y="4042389"/>
            <a:ext cx="2447925" cy="1081088"/>
          </a:xfrm>
          <a:prstGeom prst="borderCallout1">
            <a:avLst>
              <a:gd name="adj1" fmla="val 89426"/>
              <a:gd name="adj2" fmla="val -3111"/>
              <a:gd name="adj3" fmla="val -98805"/>
              <a:gd name="adj4" fmla="val -2578"/>
            </a:avLst>
          </a:prstGeom>
          <a:solidFill>
            <a:srgbClr val="FEB4C0"/>
          </a:solidFill>
          <a:ln w="28575" algn="ctr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dirty="0">
                <a:solidFill>
                  <a:srgbClr val="0000CC"/>
                </a:solidFill>
                <a:latin typeface="Bookman Old Style" panose="02050604050505020204" pitchFamily="18" charset="0"/>
              </a:rPr>
              <a:t>Со стороны </a:t>
            </a:r>
            <a:br>
              <a:rPr lang="ru-RU" sz="1400" dirty="0">
                <a:solidFill>
                  <a:srgbClr val="0000CC"/>
                </a:solidFill>
                <a:latin typeface="Bookman Old Style" panose="02050604050505020204" pitchFamily="18" charset="0"/>
              </a:rPr>
            </a:br>
            <a:r>
              <a:rPr lang="ru-RU" sz="1400" dirty="0">
                <a:solidFill>
                  <a:srgbClr val="0000CC"/>
                </a:solidFill>
                <a:latin typeface="Bookman Old Style" panose="02050604050505020204" pitchFamily="18" charset="0"/>
              </a:rPr>
              <a:t>не </a:t>
            </a:r>
            <a:r>
              <a:rPr lang="ru-RU" sz="1400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субъектов образовательного </a:t>
            </a:r>
            <a:r>
              <a:rPr lang="ru-RU" sz="1400" dirty="0">
                <a:solidFill>
                  <a:srgbClr val="0000CC"/>
                </a:solidFill>
                <a:latin typeface="Bookman Old Style" panose="02050604050505020204" pitchFamily="18" charset="0"/>
              </a:rPr>
              <a:t>процесса (голосование, рейтинги, аудит)</a:t>
            </a:r>
          </a:p>
        </p:txBody>
      </p:sp>
      <p:sp>
        <p:nvSpPr>
          <p:cNvPr id="6160" name="AutoShape 30"/>
          <p:cNvSpPr>
            <a:spLocks noChangeArrowheads="1"/>
          </p:cNvSpPr>
          <p:nvPr/>
        </p:nvSpPr>
        <p:spPr bwMode="auto">
          <a:xfrm rot="5400000">
            <a:off x="1365250" y="1736726"/>
            <a:ext cx="217487" cy="430212"/>
          </a:xfrm>
          <a:prstGeom prst="rightArrow">
            <a:avLst>
              <a:gd name="adj1" fmla="val 46130"/>
              <a:gd name="adj2" fmla="val 23444"/>
            </a:avLst>
          </a:prstGeom>
          <a:solidFill>
            <a:srgbClr val="0000FF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6161" name="AutoShape 31"/>
          <p:cNvSpPr>
            <a:spLocks noChangeArrowheads="1"/>
          </p:cNvSpPr>
          <p:nvPr/>
        </p:nvSpPr>
        <p:spPr bwMode="auto">
          <a:xfrm rot="5400000">
            <a:off x="4391025" y="1736726"/>
            <a:ext cx="217487" cy="430212"/>
          </a:xfrm>
          <a:prstGeom prst="rightArrow">
            <a:avLst>
              <a:gd name="adj1" fmla="val 46130"/>
              <a:gd name="adj2" fmla="val 23444"/>
            </a:avLst>
          </a:prstGeom>
          <a:solidFill>
            <a:srgbClr val="0000FF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6162" name="AutoShape 32"/>
          <p:cNvSpPr>
            <a:spLocks noChangeArrowheads="1"/>
          </p:cNvSpPr>
          <p:nvPr/>
        </p:nvSpPr>
        <p:spPr bwMode="auto">
          <a:xfrm rot="5400000">
            <a:off x="7486650" y="1736726"/>
            <a:ext cx="217487" cy="430212"/>
          </a:xfrm>
          <a:prstGeom prst="rightArrow">
            <a:avLst>
              <a:gd name="adj1" fmla="val 46130"/>
              <a:gd name="adj2" fmla="val 23444"/>
            </a:avLst>
          </a:prstGeom>
          <a:solidFill>
            <a:srgbClr val="0000FF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6163" name="AutoShape 33"/>
          <p:cNvSpPr>
            <a:spLocks/>
          </p:cNvSpPr>
          <p:nvPr/>
        </p:nvSpPr>
        <p:spPr bwMode="auto">
          <a:xfrm>
            <a:off x="323850" y="5661025"/>
            <a:ext cx="2519363" cy="576263"/>
          </a:xfrm>
          <a:prstGeom prst="borderCallout1">
            <a:avLst>
              <a:gd name="adj1" fmla="val 80167"/>
              <a:gd name="adj2" fmla="val -3023"/>
              <a:gd name="adj3" fmla="val -536088"/>
              <a:gd name="adj4" fmla="val -3023"/>
            </a:avLst>
          </a:prstGeom>
          <a:solidFill>
            <a:srgbClr val="800000"/>
          </a:solidFill>
          <a:ln w="28575" algn="ctr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dirty="0">
                <a:solidFill>
                  <a:schemeClr val="bg1"/>
                </a:solidFill>
                <a:latin typeface="Bookman Old Style" panose="02050604050505020204" pitchFamily="18" charset="0"/>
              </a:rPr>
              <a:t>Мониторинг системы образования</a:t>
            </a:r>
          </a:p>
        </p:txBody>
      </p:sp>
      <p:sp>
        <p:nvSpPr>
          <p:cNvPr id="21" name="AutoShape 29"/>
          <p:cNvSpPr>
            <a:spLocks/>
          </p:cNvSpPr>
          <p:nvPr/>
        </p:nvSpPr>
        <p:spPr bwMode="auto">
          <a:xfrm>
            <a:off x="6336850" y="5234615"/>
            <a:ext cx="2447925" cy="1081088"/>
          </a:xfrm>
          <a:prstGeom prst="borderCallout1">
            <a:avLst>
              <a:gd name="adj1" fmla="val 76135"/>
              <a:gd name="adj2" fmla="val -5245"/>
              <a:gd name="adj3" fmla="val -213594"/>
              <a:gd name="adj4" fmla="val -4178"/>
            </a:avLst>
          </a:prstGeom>
          <a:solidFill>
            <a:srgbClr val="FEB4C0"/>
          </a:solidFill>
          <a:ln w="28575" algn="ctr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Общественная аккредитация ПОО;</a:t>
            </a:r>
          </a:p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Общественно – профессиональная аккредитация  ОП</a:t>
            </a:r>
            <a:endParaRPr lang="ru-RU" sz="1400" dirty="0">
              <a:solidFill>
                <a:srgbClr val="0000CC"/>
              </a:solidFill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568952" cy="752128"/>
          </a:xfrm>
        </p:spPr>
        <p:txBody>
          <a:bodyPr/>
          <a:lstStyle/>
          <a:p>
            <a:r>
              <a:rPr lang="ru-RU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Примерная программа очного визита экспертов в ПОО </a:t>
            </a:r>
            <a: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(продолжение)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9772364"/>
              </p:ext>
            </p:extLst>
          </p:nvPr>
        </p:nvGraphicFramePr>
        <p:xfrm>
          <a:off x="179388" y="908719"/>
          <a:ext cx="8785100" cy="57341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596"/>
                <a:gridCol w="4536504"/>
              </a:tblGrid>
              <a:tr h="2845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1 день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2 день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2162736">
                <a:tc>
                  <a:txBody>
                    <a:bodyPr/>
                    <a:lstStyle/>
                    <a:p>
                      <a:pPr indent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Bookman Old Style" pitchFamily="18" charset="0"/>
                          <a:ea typeface="Times New Roman"/>
                          <a:cs typeface="Times New Roman"/>
                        </a:rPr>
                        <a:t>Встреча с преподавателями, участвующими в реализации образовательных программ, для обсуждения вопросов и проблем, возникающих при реализации компетентностного подхода, разработке программ учебных курсов, использовании инновационных методов преподавания, проектно-ориентированного обучения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Bookman Old Style" pitchFamily="18" charset="0"/>
                          <a:ea typeface="Times New Roman"/>
                          <a:cs typeface="Times New Roman"/>
                        </a:rPr>
                        <a:t>Встреча с представителями работодателей, во время которой обсуждаются вопросы соответствия содержания образовательных программ требованиям работодателей, а также уровень профессиональных компетенций выпускников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80444">
                <a:tc>
                  <a:txBody>
                    <a:bodyPr/>
                    <a:lstStyle/>
                    <a:p>
                      <a:pPr indent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Bookman Old Style" pitchFamily="18" charset="0"/>
                          <a:ea typeface="Times New Roman"/>
                          <a:cs typeface="Times New Roman"/>
                        </a:rPr>
                        <a:t>Открытый час, во время которого каждый преподаватель и специалист может встретиться с внешними экспертами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Bookman Old Style" pitchFamily="18" charset="0"/>
                          <a:ea typeface="Times New Roman"/>
                          <a:cs typeface="Times New Roman"/>
                        </a:rPr>
                        <a:t>Открытый час, во время которого каждый преподаватель и специалист может встретиться с внешними экспертами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80444">
                <a:tc rowSpan="2">
                  <a:txBody>
                    <a:bodyPr/>
                    <a:lstStyle/>
                    <a:p>
                      <a:pPr indent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Bookman Old Style" pitchFamily="18" charset="0"/>
                          <a:ea typeface="Times New Roman"/>
                          <a:cs typeface="Times New Roman"/>
                        </a:rPr>
                        <a:t>Внутренняя встреча экспертов, на которой обсуждается круг вопросов, с которыми администрация ПОО (консорциума) не может быть ознакомлена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Bookman Old Style" pitchFamily="18" charset="0"/>
                          <a:ea typeface="Times New Roman"/>
                          <a:cs typeface="Times New Roman"/>
                        </a:rPr>
                        <a:t>Внутренняя встреча экспертов, на которой обсуждается круг вопросов, с которыми администрация ПОО (консорциума) не может быть ознакомлена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804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Bookman Old Style" pitchFamily="18" charset="0"/>
                          <a:ea typeface="Times New Roman"/>
                          <a:cs typeface="Times New Roman"/>
                        </a:rPr>
                        <a:t>Заключительная встреча с руководством ПОО, на которой экспертная группа должна представить основные выводы внешней оценки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16632"/>
            <a:ext cx="8424936" cy="1080119"/>
          </a:xfrm>
        </p:spPr>
        <p:txBody>
          <a:bodyPr/>
          <a:lstStyle/>
          <a:p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Субъекты профессионально – общественной аккредитации</a:t>
            </a:r>
            <a:endParaRPr lang="ru-RU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412776"/>
            <a:ext cx="8568952" cy="4392488"/>
          </a:xfrm>
        </p:spPr>
        <p:txBody>
          <a:bodyPr/>
          <a:lstStyle/>
          <a:p>
            <a:pPr marL="457200" indent="-457200" algn="just">
              <a:buAutoNum type="arabicPeriod"/>
            </a:pPr>
            <a:r>
              <a:rPr lang="ru-RU" sz="3200" dirty="0" smtClean="0">
                <a:latin typeface="Bookman Old Style" panose="02050604050505020204" pitchFamily="18" charset="0"/>
              </a:rPr>
              <a:t>Обучающиеся</a:t>
            </a:r>
          </a:p>
          <a:p>
            <a:pPr marL="457200" indent="-457200" algn="just">
              <a:buAutoNum type="arabicPeriod"/>
            </a:pPr>
            <a:r>
              <a:rPr lang="ru-RU" sz="3200" dirty="0" smtClean="0">
                <a:latin typeface="Bookman Old Style" panose="02050604050505020204" pitchFamily="18" charset="0"/>
              </a:rPr>
              <a:t>Преподаватели, мастера производственного обучения профессионального цикла</a:t>
            </a:r>
          </a:p>
          <a:p>
            <a:pPr marL="457200" indent="-457200" algn="just">
              <a:buAutoNum type="arabicPeriod"/>
            </a:pPr>
            <a:r>
              <a:rPr lang="ru-RU" sz="3200" dirty="0" smtClean="0">
                <a:latin typeface="Bookman Old Style" panose="02050604050505020204" pitchFamily="18" charset="0"/>
              </a:rPr>
              <a:t>Выпускники (последних трех лет)</a:t>
            </a:r>
          </a:p>
          <a:p>
            <a:pPr marL="457200" indent="-457200" algn="just">
              <a:buAutoNum type="arabicPeriod"/>
            </a:pPr>
            <a:r>
              <a:rPr lang="ru-RU" sz="3200" dirty="0" smtClean="0">
                <a:latin typeface="Bookman Old Style" panose="02050604050505020204" pitchFamily="18" charset="0"/>
              </a:rPr>
              <a:t>Административно-управленческая система ПОО</a:t>
            </a:r>
          </a:p>
          <a:p>
            <a:pPr marL="457200" indent="-457200" algn="just">
              <a:buAutoNum type="arabicPeriod"/>
            </a:pPr>
            <a:r>
              <a:rPr lang="ru-RU" sz="3200" dirty="0" smtClean="0">
                <a:latin typeface="Bookman Old Style" panose="02050604050505020204" pitchFamily="18" charset="0"/>
              </a:rPr>
              <a:t>Работодатели</a:t>
            </a:r>
          </a:p>
          <a:p>
            <a:pPr marL="457200" indent="-457200" algn="just">
              <a:buAutoNum type="arabicPeriod"/>
            </a:pPr>
            <a:endParaRPr lang="ru-RU" sz="3600" dirty="0"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79512" y="188640"/>
            <a:ext cx="871378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  <a:cs typeface="Times New Roman" pitchFamily="18" charset="0"/>
              </a:rPr>
              <a:t>Объекты независимой оценки </a:t>
            </a:r>
          </a:p>
          <a:p>
            <a:pPr algn="ctr"/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  <a:cs typeface="Times New Roman" pitchFamily="18" charset="0"/>
              </a:rPr>
              <a:t>при профессионально-общественной аккредитации </a:t>
            </a:r>
            <a:r>
              <a:rPr lang="ru-RU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  <a:cs typeface="Times New Roman" pitchFamily="18" charset="0"/>
              </a:rPr>
              <a:t>Программ</a:t>
            </a:r>
            <a:endParaRPr lang="ru-RU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331913" y="1268413"/>
            <a:ext cx="655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68" name="Прямоугольник 12"/>
          <p:cNvSpPr>
            <a:spLocks noChangeArrowheads="1"/>
          </p:cNvSpPr>
          <p:nvPr/>
        </p:nvSpPr>
        <p:spPr bwMode="auto">
          <a:xfrm>
            <a:off x="251520" y="1412777"/>
            <a:ext cx="8569325" cy="467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8900" algn="just">
              <a:lnSpc>
                <a:spcPct val="120000"/>
              </a:lnSpc>
              <a:buClr>
                <a:srgbClr val="76BCD8"/>
              </a:buClr>
              <a:buSzPct val="103000"/>
              <a:tabLst>
                <a:tab pos="266700" algn="l"/>
              </a:tabLst>
            </a:pPr>
            <a:r>
              <a:rPr lang="ru-RU" sz="3200" b="1" dirty="0" smtClean="0">
                <a:solidFill>
                  <a:srgbClr val="000099"/>
                </a:solidFill>
                <a:latin typeface="Bookman Old Style" panose="02050604050505020204" pitchFamily="18" charset="0"/>
                <a:cs typeface="Arial" pitchFamily="34" charset="0"/>
              </a:rPr>
              <a:t>1. </a:t>
            </a:r>
            <a:r>
              <a:rPr lang="ru-RU" sz="2800" b="1" dirty="0" smtClean="0">
                <a:solidFill>
                  <a:srgbClr val="000099"/>
                </a:solidFill>
                <a:latin typeface="Bookman Old Style" panose="02050604050505020204" pitchFamily="18" charset="0"/>
                <a:cs typeface="Arial" pitchFamily="34" charset="0"/>
              </a:rPr>
              <a:t>Образовательные программы, реализуемые ПОО, а том числе условия реализации</a:t>
            </a:r>
            <a:endParaRPr lang="en-US" sz="2800" b="1" dirty="0">
              <a:solidFill>
                <a:srgbClr val="000099"/>
              </a:solidFill>
              <a:latin typeface="Bookman Old Style" panose="02050604050505020204" pitchFamily="18" charset="0"/>
              <a:cs typeface="Arial" pitchFamily="34" charset="0"/>
            </a:endParaRPr>
          </a:p>
          <a:p>
            <a:pPr marL="603250" indent="-514350">
              <a:lnSpc>
                <a:spcPct val="120000"/>
              </a:lnSpc>
              <a:buClr>
                <a:srgbClr val="76BCD8"/>
              </a:buClr>
              <a:buSzPct val="103000"/>
              <a:tabLst>
                <a:tab pos="266700" algn="l"/>
              </a:tabLst>
            </a:pPr>
            <a:endParaRPr lang="ru-RU" sz="1000" b="1" dirty="0">
              <a:solidFill>
                <a:srgbClr val="000099"/>
              </a:solidFill>
              <a:latin typeface="Bookman Old Style" panose="02050604050505020204" pitchFamily="18" charset="0"/>
              <a:cs typeface="Arial" pitchFamily="34" charset="0"/>
            </a:endParaRPr>
          </a:p>
          <a:p>
            <a:pPr marL="88900" algn="just">
              <a:lnSpc>
                <a:spcPct val="120000"/>
              </a:lnSpc>
              <a:buClr>
                <a:srgbClr val="76BCD8"/>
              </a:buClr>
              <a:buSzPct val="103000"/>
              <a:tabLst>
                <a:tab pos="266700" algn="l"/>
              </a:tabLst>
            </a:pPr>
            <a:r>
              <a:rPr lang="ru-RU" sz="2800" b="1" dirty="0" smtClean="0">
                <a:solidFill>
                  <a:srgbClr val="000099"/>
                </a:solidFill>
                <a:latin typeface="Bookman Old Style" panose="02050604050505020204" pitchFamily="18" charset="0"/>
                <a:cs typeface="Arial" pitchFamily="34" charset="0"/>
              </a:rPr>
              <a:t>2. Планируемые </a:t>
            </a:r>
            <a:r>
              <a:rPr lang="ru-RU" sz="2800" b="1" dirty="0">
                <a:solidFill>
                  <a:srgbClr val="000099"/>
                </a:solidFill>
                <a:latin typeface="Bookman Old Style" panose="02050604050505020204" pitchFamily="18" charset="0"/>
                <a:cs typeface="Arial" pitchFamily="34" charset="0"/>
              </a:rPr>
              <a:t>и фактические результаты </a:t>
            </a:r>
            <a:r>
              <a:rPr lang="ru-RU" sz="2800" b="1" dirty="0" smtClean="0">
                <a:solidFill>
                  <a:srgbClr val="000099"/>
                </a:solidFill>
                <a:latin typeface="Bookman Old Style" panose="02050604050505020204" pitchFamily="18" charset="0"/>
                <a:cs typeface="Arial" pitchFamily="34" charset="0"/>
              </a:rPr>
              <a:t>освоения образовательных программ</a:t>
            </a:r>
            <a:endParaRPr lang="en-US" sz="2800" b="1" dirty="0">
              <a:solidFill>
                <a:srgbClr val="000099"/>
              </a:solidFill>
              <a:latin typeface="Bookman Old Style" panose="02050604050505020204" pitchFamily="18" charset="0"/>
              <a:cs typeface="Arial" pitchFamily="34" charset="0"/>
            </a:endParaRPr>
          </a:p>
          <a:p>
            <a:pPr marL="88900">
              <a:lnSpc>
                <a:spcPct val="120000"/>
              </a:lnSpc>
              <a:buClr>
                <a:srgbClr val="76BCD8"/>
              </a:buClr>
              <a:buSzPct val="103000"/>
              <a:tabLst>
                <a:tab pos="266700" algn="l"/>
              </a:tabLst>
            </a:pPr>
            <a:endParaRPr lang="ru-RU" sz="1000" b="1" dirty="0">
              <a:solidFill>
                <a:srgbClr val="000099"/>
              </a:solidFill>
              <a:latin typeface="Bookman Old Style" panose="02050604050505020204" pitchFamily="18" charset="0"/>
              <a:cs typeface="Arial" pitchFamily="34" charset="0"/>
            </a:endParaRPr>
          </a:p>
          <a:p>
            <a:pPr marL="88900" algn="just">
              <a:lnSpc>
                <a:spcPct val="120000"/>
              </a:lnSpc>
              <a:buClr>
                <a:srgbClr val="76BCD8"/>
              </a:buClr>
              <a:buSzPct val="103000"/>
              <a:tabLst>
                <a:tab pos="266700" algn="l"/>
              </a:tabLst>
            </a:pPr>
            <a:r>
              <a:rPr lang="ru-RU" sz="2800" b="1" dirty="0" smtClean="0">
                <a:solidFill>
                  <a:srgbClr val="000099"/>
                </a:solidFill>
                <a:latin typeface="Bookman Old Style" panose="02050604050505020204" pitchFamily="18" charset="0"/>
                <a:cs typeface="Arial" pitchFamily="34" charset="0"/>
              </a:rPr>
              <a:t>3. Гарантии </a:t>
            </a:r>
            <a:r>
              <a:rPr lang="ru-RU" sz="2800" b="1" dirty="0">
                <a:solidFill>
                  <a:srgbClr val="000099"/>
                </a:solidFill>
                <a:latin typeface="Bookman Old Style" panose="02050604050505020204" pitchFamily="18" charset="0"/>
                <a:cs typeface="Arial" pitchFamily="34" charset="0"/>
              </a:rPr>
              <a:t>качества образования на уровне </a:t>
            </a:r>
            <a:r>
              <a:rPr lang="ru-RU" sz="2800" b="1" dirty="0" smtClean="0">
                <a:solidFill>
                  <a:srgbClr val="000099"/>
                </a:solidFill>
                <a:latin typeface="Bookman Old Style" panose="02050604050505020204" pitchFamily="18" charset="0"/>
                <a:cs typeface="Arial" pitchFamily="34" charset="0"/>
              </a:rPr>
              <a:t>Программы</a:t>
            </a:r>
            <a:endParaRPr lang="ru-RU" sz="2400" b="1" dirty="0">
              <a:solidFill>
                <a:srgbClr val="000099"/>
              </a:solidFill>
              <a:latin typeface="Bookman Old Style" panose="02050604050505020204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2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32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33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6" name="Object 13"/>
          <p:cNvGraphicFramePr>
            <a:graphicFrameLocks noChangeAspect="1"/>
          </p:cNvGraphicFramePr>
          <p:nvPr>
            <p:extLst/>
          </p:nvPr>
        </p:nvGraphicFramePr>
        <p:xfrm>
          <a:off x="468313" y="1268413"/>
          <a:ext cx="8280151" cy="4985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r:id="rId4" imgW="9934634" imgH="5974710" progId="">
                  <p:embed/>
                </p:oleObj>
              </mc:Choice>
              <mc:Fallback>
                <p:oleObj r:id="rId4" imgW="9934634" imgH="597471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268413"/>
                        <a:ext cx="8280151" cy="498532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Прямая соединительная линия 12"/>
          <p:cNvCxnSpPr/>
          <p:nvPr/>
        </p:nvCxnSpPr>
        <p:spPr>
          <a:xfrm>
            <a:off x="1403350" y="1052513"/>
            <a:ext cx="655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250825" y="44625"/>
            <a:ext cx="8713788" cy="1080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  <a:cs typeface="Times New Roman" pitchFamily="18" charset="0"/>
              </a:rPr>
              <a:t>Модель мониторинга результатов профессионально-общественной аккредитации </a:t>
            </a:r>
            <a:r>
              <a:rPr lang="ru-RU" sz="2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  <a:cs typeface="Times New Roman" pitchFamily="18" charset="0"/>
              </a:rPr>
              <a:t>Программ </a:t>
            </a:r>
            <a:endParaRPr lang="ru-RU" sz="2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9620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712968" cy="840086"/>
          </a:xfrm>
        </p:spPr>
        <p:txBody>
          <a:bodyPr/>
          <a:lstStyle/>
          <a:p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Решения об аккредитации Программы</a:t>
            </a:r>
            <a:endParaRPr lang="ru-RU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5645546"/>
              </p:ext>
            </p:extLst>
          </p:nvPr>
        </p:nvGraphicFramePr>
        <p:xfrm>
          <a:off x="304800" y="1447800"/>
          <a:ext cx="8587680" cy="457348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88335"/>
                <a:gridCol w="4836785"/>
                <a:gridCol w="2862560"/>
              </a:tblGrid>
              <a:tr h="76224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Bookman Old Style" panose="02050604050505020204" pitchFamily="18" charset="0"/>
                        </a:rPr>
                        <a:t>№ п/п</a:t>
                      </a:r>
                      <a:endParaRPr lang="ru-RU" sz="20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Bookman Old Style" panose="02050604050505020204" pitchFamily="18" charset="0"/>
                        </a:rPr>
                        <a:t>Решение</a:t>
                      </a:r>
                      <a:endParaRPr lang="ru-RU" sz="20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Bookman Old Style" panose="02050604050505020204" pitchFamily="18" charset="0"/>
                        </a:rPr>
                        <a:t>Срок аккредитации</a:t>
                      </a:r>
                      <a:endParaRPr lang="ru-RU" sz="20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76224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Bookman Old Style" panose="02050604050505020204" pitchFamily="18" charset="0"/>
                        </a:rPr>
                        <a:t>1.</a:t>
                      </a:r>
                      <a:endParaRPr lang="ru-RU" sz="20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Bookman Old Style" panose="02050604050505020204" pitchFamily="18" charset="0"/>
                        </a:rPr>
                        <a:t>Аккредитация по высоким стандартам</a:t>
                      </a:r>
                      <a:endParaRPr lang="ru-RU" sz="20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Bookman Old Style" panose="02050604050505020204" pitchFamily="18" charset="0"/>
                        </a:rPr>
                        <a:t>5 лет</a:t>
                      </a:r>
                      <a:endParaRPr lang="ru-RU" sz="20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76224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Bookman Old Style" panose="02050604050505020204" pitchFamily="18" charset="0"/>
                        </a:rPr>
                        <a:t>2.</a:t>
                      </a:r>
                      <a:endParaRPr lang="ru-RU" sz="20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Bookman Old Style" panose="02050604050505020204" pitchFamily="18" charset="0"/>
                        </a:rPr>
                        <a:t>Полная аккредитация</a:t>
                      </a:r>
                      <a:endParaRPr lang="ru-RU" sz="20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Bookman Old Style" panose="02050604050505020204" pitchFamily="18" charset="0"/>
                        </a:rPr>
                        <a:t>3 года</a:t>
                      </a:r>
                      <a:endParaRPr lang="ru-RU" sz="20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76224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Bookman Old Style" panose="02050604050505020204" pitchFamily="18" charset="0"/>
                        </a:rPr>
                        <a:t>3.</a:t>
                      </a:r>
                      <a:endParaRPr lang="ru-RU" sz="20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Bookman Old Style" panose="02050604050505020204" pitchFamily="18" charset="0"/>
                        </a:rPr>
                        <a:t>Аккредитация с условием</a:t>
                      </a:r>
                      <a:endParaRPr lang="ru-RU" sz="20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Bookman Old Style" panose="02050604050505020204" pitchFamily="18" charset="0"/>
                        </a:rPr>
                        <a:t>2 года</a:t>
                      </a:r>
                      <a:endParaRPr lang="ru-RU" sz="20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76224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Bookman Old Style" panose="02050604050505020204" pitchFamily="18" charset="0"/>
                        </a:rPr>
                        <a:t>4.</a:t>
                      </a:r>
                      <a:endParaRPr lang="ru-RU" sz="20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Bookman Old Style" panose="02050604050505020204" pitchFamily="18" charset="0"/>
                        </a:rPr>
                        <a:t>Аккредитация с условием</a:t>
                      </a:r>
                    </a:p>
                    <a:p>
                      <a:pPr algn="ctr"/>
                      <a:endParaRPr lang="ru-RU" sz="20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Bookman Old Style" panose="02050604050505020204" pitchFamily="18" charset="0"/>
                        </a:rPr>
                        <a:t>1 год</a:t>
                      </a:r>
                      <a:endParaRPr lang="ru-RU" sz="20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76224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Bookman Old Style" panose="02050604050505020204" pitchFamily="18" charset="0"/>
                        </a:rPr>
                        <a:t>5.</a:t>
                      </a:r>
                      <a:endParaRPr lang="ru-RU" sz="20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Bookman Old Style" panose="02050604050505020204" pitchFamily="18" charset="0"/>
                        </a:rPr>
                        <a:t>Отказ в аккредитации</a:t>
                      </a:r>
                      <a:endParaRPr lang="ru-RU" sz="20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Bookman Old Style" panose="02050604050505020204" pitchFamily="18" charset="0"/>
                        </a:rPr>
                        <a:t>-</a:t>
                      </a:r>
                      <a:endParaRPr lang="ru-RU" sz="20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059342" y="6237312"/>
            <a:ext cx="29995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CC"/>
                </a:solidFill>
                <a:latin typeface="Bookman Old Style" panose="02050604050505020204" pitchFamily="18" charset="0"/>
              </a:rPr>
              <a:t>( </a:t>
            </a:r>
            <a:r>
              <a:rPr lang="ru-RU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CC"/>
                </a:solidFill>
                <a:latin typeface="Bookman Old Style" panose="02050604050505020204" pitchFamily="18" charset="0"/>
              </a:rPr>
              <a:t>Приложение </a:t>
            </a:r>
            <a:r>
              <a:rPr lang="ru-RU" sz="240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CC"/>
                </a:solidFill>
                <a:latin typeface="Bookman Old Style" panose="02050604050505020204" pitchFamily="18" charset="0"/>
              </a:rPr>
              <a:t>7,8)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5" cy="132556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Вопрос №1. Выскажите свое мнение, на сколько </a:t>
            </a:r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важна процедура ПОА для </a:t>
            </a:r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колледжа?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51520" y="5661248"/>
            <a:ext cx="8712967" cy="82391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i="1" dirty="0" smtClean="0"/>
              <a:t>ВЫВОД: Коллектив изменил </a:t>
            </a:r>
            <a:r>
              <a:rPr lang="ru-RU" i="1" dirty="0"/>
              <a:t>свое мнение после прохождения </a:t>
            </a:r>
            <a:r>
              <a:rPr lang="ru-RU" i="1" dirty="0" smtClean="0"/>
              <a:t>ПОА,  </a:t>
            </a:r>
            <a:r>
              <a:rPr lang="ru-RU" i="1" dirty="0"/>
              <a:t>ее важность отмечают 80% опрошенных, что на 65% больше начального показателя</a:t>
            </a:r>
            <a:endParaRPr lang="ru-RU" dirty="0"/>
          </a:p>
        </p:txBody>
      </p:sp>
      <p:graphicFrame>
        <p:nvGraphicFramePr>
          <p:cNvPr id="12" name="Объект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60917791"/>
              </p:ext>
            </p:extLst>
          </p:nvPr>
        </p:nvGraphicFramePr>
        <p:xfrm>
          <a:off x="0" y="1412776"/>
          <a:ext cx="4355976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Объект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4432785"/>
              </p:ext>
            </p:extLst>
          </p:nvPr>
        </p:nvGraphicFramePr>
        <p:xfrm>
          <a:off x="4571999" y="1412776"/>
          <a:ext cx="4248473" cy="3972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2089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6"/>
            <a:ext cx="9144000" cy="132556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Вопрос №2. Выберите один вариант: в </a:t>
            </a:r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чем, по вашему мнению, заключается эффективность прохождения процедуры ПОА для образовательной программы?</a:t>
            </a:r>
            <a:b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</a:b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47864" y="1703185"/>
            <a:ext cx="2448272" cy="3826542"/>
          </a:xfrm>
        </p:spPr>
        <p:txBody>
          <a:bodyPr>
            <a:normAutofit/>
          </a:bodyPr>
          <a:lstStyle/>
          <a:p>
            <a:pPr algn="just"/>
            <a:endParaRPr lang="ru-RU" sz="1400" dirty="0" smtClean="0">
              <a:latin typeface="Bookman Old Style" panose="02050604050505020204" pitchFamily="18" charset="0"/>
            </a:endParaRPr>
          </a:p>
          <a:p>
            <a:pPr algn="just"/>
            <a:r>
              <a:rPr lang="ru-RU" sz="1400" b="0" dirty="0" smtClean="0">
                <a:latin typeface="Bookman Old Style" panose="02050604050505020204" pitchFamily="18" charset="0"/>
              </a:rPr>
              <a:t>1 -  </a:t>
            </a:r>
            <a:r>
              <a:rPr lang="ru-RU" sz="1400" b="0" dirty="0">
                <a:latin typeface="Bookman Old Style" panose="02050604050505020204" pitchFamily="18" charset="0"/>
              </a:rPr>
              <a:t>повышение качества образования</a:t>
            </a:r>
          </a:p>
          <a:p>
            <a:pPr algn="just"/>
            <a:r>
              <a:rPr lang="ru-RU" sz="1400" b="0" dirty="0" smtClean="0">
                <a:latin typeface="Bookman Old Style" panose="02050604050505020204" pitchFamily="18" charset="0"/>
              </a:rPr>
              <a:t>2 - определения </a:t>
            </a:r>
            <a:r>
              <a:rPr lang="ru-RU" sz="1400" b="0" dirty="0">
                <a:latin typeface="Bookman Old Style" panose="02050604050505020204" pitchFamily="18" charset="0"/>
              </a:rPr>
              <a:t>соответствия ОПОП требованиям ФГОС</a:t>
            </a:r>
          </a:p>
          <a:p>
            <a:pPr algn="just"/>
            <a:r>
              <a:rPr lang="ru-RU" sz="1400" b="0" dirty="0" smtClean="0">
                <a:latin typeface="Bookman Old Style" panose="02050604050505020204" pitchFamily="18" charset="0"/>
              </a:rPr>
              <a:t>3 -  </a:t>
            </a:r>
            <a:r>
              <a:rPr lang="ru-RU" sz="1400" b="0" dirty="0">
                <a:latin typeface="Bookman Old Style" panose="02050604050505020204" pitchFamily="18" charset="0"/>
              </a:rPr>
              <a:t>повышение конкурентоспособности ОПОП среди абитуриентов и родителей</a:t>
            </a:r>
          </a:p>
          <a:p>
            <a:pPr algn="just"/>
            <a:r>
              <a:rPr lang="ru-RU" sz="1400" b="0" dirty="0" smtClean="0">
                <a:latin typeface="Bookman Old Style" panose="02050604050505020204" pitchFamily="18" charset="0"/>
              </a:rPr>
              <a:t>4 - </a:t>
            </a:r>
            <a:r>
              <a:rPr lang="ru-RU" sz="1400" b="0" dirty="0">
                <a:latin typeface="Bookman Old Style" panose="02050604050505020204" pitchFamily="18" charset="0"/>
              </a:rPr>
              <a:t>повышение конкурентоспособности ПОО среди работодателей</a:t>
            </a:r>
          </a:p>
          <a:p>
            <a:endParaRPr lang="ru-RU" sz="1400" dirty="0">
              <a:latin typeface="Bookman Old Style" panose="02050604050505020204" pitchFamily="18" charset="0"/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107504" y="1844824"/>
          <a:ext cx="3149600" cy="33367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79512" y="5542223"/>
            <a:ext cx="8784976" cy="1368151"/>
          </a:xfrm>
        </p:spPr>
        <p:txBody>
          <a:bodyPr>
            <a:noAutofit/>
          </a:bodyPr>
          <a:lstStyle/>
          <a:p>
            <a:pPr algn="ctr"/>
            <a:r>
              <a:rPr lang="ru-RU" sz="1600" i="1" dirty="0">
                <a:latin typeface="Bookman Old Style" panose="02050604050505020204" pitchFamily="18" charset="0"/>
              </a:rPr>
              <a:t>Д</a:t>
            </a:r>
            <a:r>
              <a:rPr lang="ru-RU" sz="1600" i="1" dirty="0" smtClean="0">
                <a:latin typeface="Bookman Old Style" panose="02050604050505020204" pitchFamily="18" charset="0"/>
              </a:rPr>
              <a:t>анные </a:t>
            </a:r>
            <a:r>
              <a:rPr lang="ru-RU" sz="1600" i="1" dirty="0">
                <a:latin typeface="Bookman Old Style" panose="02050604050505020204" pitchFamily="18" charset="0"/>
              </a:rPr>
              <a:t>опроса после прохождения ПОА показывают изменения мнения преподавателей: наличие сертификата ПОА дает потребителям гарантии качества образования (увеличение процента ответов по пунктам </a:t>
            </a:r>
            <a:r>
              <a:rPr lang="ru-RU" sz="1600" i="1" dirty="0" smtClean="0">
                <a:latin typeface="Bookman Old Style" panose="02050604050505020204" pitchFamily="18" charset="0"/>
              </a:rPr>
              <a:t>«3» </a:t>
            </a:r>
            <a:r>
              <a:rPr lang="ru-RU" sz="1600" i="1" dirty="0">
                <a:latin typeface="Bookman Old Style" panose="02050604050505020204" pitchFamily="18" charset="0"/>
              </a:rPr>
              <a:t>и </a:t>
            </a:r>
            <a:r>
              <a:rPr lang="ru-RU" sz="1600" i="1" dirty="0" smtClean="0">
                <a:latin typeface="Bookman Old Style" panose="02050604050505020204" pitchFamily="18" charset="0"/>
              </a:rPr>
              <a:t>«4»); </a:t>
            </a:r>
            <a:r>
              <a:rPr lang="ru-RU" sz="1600" i="1" dirty="0">
                <a:latin typeface="Bookman Old Style" panose="02050604050505020204" pitchFamily="18" charset="0"/>
              </a:rPr>
              <a:t>педагоги определили отличие ПОА от государственной аккредитации (уменьшение процента ответов по пункту </a:t>
            </a:r>
            <a:r>
              <a:rPr lang="ru-RU" sz="1600" i="1" dirty="0" smtClean="0">
                <a:latin typeface="Bookman Old Style" panose="02050604050505020204" pitchFamily="18" charset="0"/>
              </a:rPr>
              <a:t>«2»), </a:t>
            </a:r>
            <a:r>
              <a:rPr lang="ru-RU" sz="1600" i="1" dirty="0">
                <a:latin typeface="Bookman Old Style" panose="02050604050505020204" pitchFamily="18" charset="0"/>
              </a:rPr>
              <a:t>кроме этого в процессе подготовки педагоги дополнили свою документацию, тем самым определив </a:t>
            </a:r>
            <a:r>
              <a:rPr lang="ru-RU" sz="1600" i="1" dirty="0" smtClean="0">
                <a:latin typeface="Bookman Old Style" panose="02050604050505020204" pitchFamily="18" charset="0"/>
              </a:rPr>
              <a:t>улучшение </a:t>
            </a:r>
            <a:r>
              <a:rPr lang="ru-RU" sz="1600" i="1" dirty="0">
                <a:latin typeface="Bookman Old Style" panose="02050604050505020204" pitchFamily="18" charset="0"/>
              </a:rPr>
              <a:t>качества образования (пункт </a:t>
            </a:r>
            <a:r>
              <a:rPr lang="ru-RU" sz="1600" i="1" dirty="0" smtClean="0">
                <a:latin typeface="Bookman Old Style" panose="02050604050505020204" pitchFamily="18" charset="0"/>
              </a:rPr>
              <a:t>«1»)</a:t>
            </a:r>
            <a:endParaRPr lang="ru-RU" sz="1600" dirty="0">
              <a:latin typeface="Bookman Old Style" panose="02050604050505020204" pitchFamily="18" charset="0"/>
            </a:endParaRPr>
          </a:p>
        </p:txBody>
      </p:sp>
      <p:graphicFrame>
        <p:nvGraphicFramePr>
          <p:cNvPr id="14" name="Объект 13"/>
          <p:cNvGraphicFramePr>
            <a:graphicFrameLocks noGrp="1"/>
          </p:cNvGraphicFramePr>
          <p:nvPr>
            <p:ph sz="quarter" idx="4"/>
            <p:extLst/>
          </p:nvPr>
        </p:nvGraphicFramePr>
        <p:xfrm>
          <a:off x="5796136" y="1844824"/>
          <a:ext cx="3081338" cy="3336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7838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90010" y="178746"/>
            <a:ext cx="9144000" cy="1325563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Вопрос №3. </a:t>
            </a:r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Какой из этапов процедуры ПОА является самым значимым</a:t>
            </a:r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?  (выберите один ответ) </a:t>
            </a:r>
            <a:endParaRPr lang="ru-RU" sz="3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43808" y="1504309"/>
            <a:ext cx="3132348" cy="3704428"/>
          </a:xfrm>
        </p:spPr>
        <p:txBody>
          <a:bodyPr>
            <a:normAutofit fontScale="62500" lnSpcReduction="20000"/>
          </a:bodyPr>
          <a:lstStyle/>
          <a:p>
            <a:pPr>
              <a:spcBef>
                <a:spcPts val="0"/>
              </a:spcBef>
            </a:pPr>
            <a:r>
              <a:rPr lang="ru-RU" b="0" dirty="0" smtClean="0">
                <a:latin typeface="Bookman Old Style" panose="02050604050505020204" pitchFamily="18" charset="0"/>
              </a:rPr>
              <a:t>1 - </a:t>
            </a:r>
            <a:r>
              <a:rPr lang="ru-RU" b="0" dirty="0" err="1">
                <a:latin typeface="Bookman Old Style" panose="02050604050505020204" pitchFamily="18" charset="0"/>
              </a:rPr>
              <a:t>с</a:t>
            </a:r>
            <a:r>
              <a:rPr lang="ru-RU" b="0" dirty="0" err="1" smtClean="0">
                <a:latin typeface="Bookman Old Style" panose="02050604050505020204" pitchFamily="18" charset="0"/>
              </a:rPr>
              <a:t>амообследование</a:t>
            </a:r>
            <a:r>
              <a:rPr lang="ru-RU" b="0" dirty="0" smtClean="0">
                <a:latin typeface="Bookman Old Style" panose="02050604050505020204" pitchFamily="18" charset="0"/>
              </a:rPr>
              <a:t> </a:t>
            </a:r>
            <a:r>
              <a:rPr lang="ru-RU" b="0" dirty="0">
                <a:latin typeface="Bookman Old Style" panose="02050604050505020204" pitchFamily="18" charset="0"/>
              </a:rPr>
              <a:t>программы; </a:t>
            </a:r>
          </a:p>
          <a:p>
            <a:pPr>
              <a:spcBef>
                <a:spcPts val="0"/>
              </a:spcBef>
            </a:pPr>
            <a:r>
              <a:rPr lang="ru-RU" b="0" dirty="0" smtClean="0">
                <a:latin typeface="Bookman Old Style" panose="02050604050505020204" pitchFamily="18" charset="0"/>
              </a:rPr>
              <a:t>2 - подготовка </a:t>
            </a:r>
            <a:r>
              <a:rPr lang="ru-RU" b="0" dirty="0">
                <a:latin typeface="Bookman Old Style" panose="02050604050505020204" pitchFamily="18" charset="0"/>
              </a:rPr>
              <a:t>документации в ПОО;</a:t>
            </a:r>
          </a:p>
          <a:p>
            <a:pPr>
              <a:spcBef>
                <a:spcPts val="0"/>
              </a:spcBef>
            </a:pPr>
            <a:r>
              <a:rPr lang="ru-RU" b="0" dirty="0" smtClean="0">
                <a:latin typeface="Bookman Old Style" panose="02050604050505020204" pitchFamily="18" charset="0"/>
              </a:rPr>
              <a:t>3 - камеральный </a:t>
            </a:r>
            <a:r>
              <a:rPr lang="ru-RU" b="0" dirty="0">
                <a:latin typeface="Bookman Old Style" panose="02050604050505020204" pitchFamily="18" charset="0"/>
              </a:rPr>
              <a:t>анализ экспертами отчета о </a:t>
            </a:r>
            <a:r>
              <a:rPr lang="ru-RU" b="0" dirty="0" err="1" smtClean="0">
                <a:latin typeface="Bookman Old Style" panose="02050604050505020204" pitchFamily="18" charset="0"/>
              </a:rPr>
              <a:t>самообследовании</a:t>
            </a:r>
            <a:r>
              <a:rPr lang="ru-RU" b="0" dirty="0">
                <a:latin typeface="Bookman Old Style" panose="02050604050505020204" pitchFamily="18" charset="0"/>
              </a:rPr>
              <a:t>; </a:t>
            </a:r>
          </a:p>
          <a:p>
            <a:pPr>
              <a:spcBef>
                <a:spcPts val="0"/>
              </a:spcBef>
            </a:pPr>
            <a:r>
              <a:rPr lang="ru-RU" b="0" dirty="0" smtClean="0">
                <a:latin typeface="Bookman Old Style" panose="02050604050505020204" pitchFamily="18" charset="0"/>
              </a:rPr>
              <a:t>4 - </a:t>
            </a:r>
            <a:r>
              <a:rPr lang="ru-RU" b="0" dirty="0">
                <a:latin typeface="Bookman Old Style" panose="02050604050505020204" pitchFamily="18" charset="0"/>
              </a:rPr>
              <a:t>о</a:t>
            </a:r>
            <a:r>
              <a:rPr lang="ru-RU" b="0" dirty="0" smtClean="0">
                <a:latin typeface="Bookman Old Style" panose="02050604050505020204" pitchFamily="18" charset="0"/>
              </a:rPr>
              <a:t>чный </a:t>
            </a:r>
            <a:r>
              <a:rPr lang="ru-RU" b="0" dirty="0">
                <a:latin typeface="Bookman Old Style" panose="02050604050505020204" pitchFamily="18" charset="0"/>
              </a:rPr>
              <a:t>визит экспертов в ПОО; </a:t>
            </a:r>
          </a:p>
          <a:p>
            <a:pPr>
              <a:spcBef>
                <a:spcPts val="0"/>
              </a:spcBef>
            </a:pPr>
            <a:r>
              <a:rPr lang="ru-RU" b="0" dirty="0" smtClean="0">
                <a:latin typeface="Bookman Old Style" panose="02050604050505020204" pitchFamily="18" charset="0"/>
              </a:rPr>
              <a:t>5 - составление </a:t>
            </a:r>
            <a:r>
              <a:rPr lang="ru-RU" b="0" dirty="0">
                <a:latin typeface="Bookman Old Style" panose="02050604050505020204" pitchFamily="18" charset="0"/>
              </a:rPr>
              <a:t>экспертами отчета об оценке программы, и его утверждение; </a:t>
            </a:r>
          </a:p>
          <a:p>
            <a:pPr>
              <a:spcBef>
                <a:spcPts val="0"/>
              </a:spcBef>
            </a:pPr>
            <a:r>
              <a:rPr lang="ru-RU" b="0" dirty="0" smtClean="0">
                <a:latin typeface="Bookman Old Style" panose="02050604050505020204" pitchFamily="18" charset="0"/>
              </a:rPr>
              <a:t>6 - принятие </a:t>
            </a:r>
            <a:r>
              <a:rPr lang="ru-RU" b="0" dirty="0" err="1">
                <a:latin typeface="Bookman Old Style" panose="02050604050505020204" pitchFamily="18" charset="0"/>
              </a:rPr>
              <a:t>Аккредитационным</a:t>
            </a:r>
            <a:r>
              <a:rPr lang="ru-RU" b="0" dirty="0">
                <a:latin typeface="Bookman Old Style" panose="02050604050505020204" pitchFamily="18" charset="0"/>
              </a:rPr>
              <a:t> советом экспертной организации решения о качестве программы; </a:t>
            </a:r>
          </a:p>
          <a:p>
            <a:pPr>
              <a:spcBef>
                <a:spcPts val="0"/>
              </a:spcBef>
            </a:pPr>
            <a:r>
              <a:rPr lang="ru-RU" b="0" dirty="0" smtClean="0">
                <a:latin typeface="Bookman Old Style" panose="02050604050505020204" pitchFamily="18" charset="0"/>
              </a:rPr>
              <a:t>7 - составление </a:t>
            </a:r>
            <a:r>
              <a:rPr lang="ru-RU" b="0" dirty="0">
                <a:latin typeface="Bookman Old Style" panose="02050604050505020204" pitchFamily="18" charset="0"/>
              </a:rPr>
              <a:t>плана последующих действий по выполнению рекомендаций, включенных в отчет. </a:t>
            </a: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107504" y="1844824"/>
          <a:ext cx="3149600" cy="33367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79512" y="5505757"/>
            <a:ext cx="8784976" cy="1368151"/>
          </a:xfrm>
        </p:spPr>
        <p:txBody>
          <a:bodyPr>
            <a:noAutofit/>
          </a:bodyPr>
          <a:lstStyle/>
          <a:p>
            <a:pPr algn="ctr"/>
            <a:r>
              <a:rPr lang="ru-RU" sz="2000" i="1" dirty="0">
                <a:latin typeface="Bookman Old Style" panose="02050604050505020204" pitchFamily="18" charset="0"/>
              </a:rPr>
              <a:t>П</a:t>
            </a:r>
            <a:r>
              <a:rPr lang="ru-RU" sz="2000" i="1" dirty="0" smtClean="0">
                <a:latin typeface="Bookman Old Style" panose="02050604050505020204" pitchFamily="18" charset="0"/>
              </a:rPr>
              <a:t>осле </a:t>
            </a:r>
            <a:r>
              <a:rPr lang="ru-RU" sz="2000" i="1" dirty="0">
                <a:latin typeface="Bookman Old Style" panose="02050604050505020204" pitchFamily="18" charset="0"/>
              </a:rPr>
              <a:t>прохождения ПОА, по мнению педагогов, определяются дальнейшие перспективы развития образовательной программы, пути повышения качества обучения и рекомендации экспертов можно использовать в работе каждого педагога.</a:t>
            </a:r>
          </a:p>
        </p:txBody>
      </p:sp>
      <p:graphicFrame>
        <p:nvGraphicFramePr>
          <p:cNvPr id="7" name="Объект 9"/>
          <p:cNvGraphicFramePr>
            <a:graphicFrameLocks/>
          </p:cNvGraphicFramePr>
          <p:nvPr>
            <p:extLst/>
          </p:nvPr>
        </p:nvGraphicFramePr>
        <p:xfrm>
          <a:off x="5814888" y="1690689"/>
          <a:ext cx="3149600" cy="34665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8874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496944" cy="752128"/>
          </a:xfrm>
        </p:spPr>
        <p:txBody>
          <a:bodyPr/>
          <a:lstStyle/>
          <a:p>
            <a:r>
              <a:rPr lang="ru-RU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Положительные результаты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620687"/>
          <a:ext cx="9144000" cy="59115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2984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Bookman Old Style" pitchFamily="18" charset="0"/>
                        </a:rPr>
                        <a:t>Для ПОО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Bookman Old Style" pitchFamily="18" charset="0"/>
                        </a:rPr>
                        <a:t>Для работодателя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</a:tr>
              <a:tr h="1010314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latin typeface="Bookman Old Style" pitchFamily="18" charset="0"/>
                        </a:rPr>
                        <a:t>Подготовка востребованных на рынке специалистов, рабочих кадров,</a:t>
                      </a:r>
                      <a:r>
                        <a:rPr lang="ru-RU" sz="1600" baseline="0" dirty="0" smtClean="0">
                          <a:latin typeface="Bookman Old Style" pitchFamily="18" charset="0"/>
                        </a:rPr>
                        <a:t> обладающих необходимыми квалификациями и компетенциями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latin typeface="Bookman Old Style" pitchFamily="18" charset="0"/>
                        </a:rPr>
                        <a:t>Предъявление требований к организации  учебного  процесса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35602">
                <a:tc>
                  <a:txBody>
                    <a:bodyPr/>
                    <a:lstStyle/>
                    <a:p>
                      <a:pPr algn="just"/>
                      <a:r>
                        <a:rPr lang="ru-RU" sz="1600" i="0" dirty="0" smtClean="0">
                          <a:latin typeface="Bookman Old Style" pitchFamily="18" charset="0"/>
                        </a:rPr>
                        <a:t>Определение дальнейших путей повышения качества обучения </a:t>
                      </a:r>
                      <a:endParaRPr lang="ru-RU" sz="1600" i="0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latin typeface="Bookman Old Style" pitchFamily="18" charset="0"/>
                        </a:rPr>
                        <a:t>Формирование </a:t>
                      </a:r>
                      <a:r>
                        <a:rPr lang="ru-RU" sz="1600" dirty="0" err="1" smtClean="0">
                          <a:latin typeface="Bookman Old Style" pitchFamily="18" charset="0"/>
                        </a:rPr>
                        <a:t>компетентностной</a:t>
                      </a:r>
                      <a:r>
                        <a:rPr lang="ru-RU" sz="1600" dirty="0" smtClean="0">
                          <a:latin typeface="Bookman Old Style" pitchFamily="18" charset="0"/>
                        </a:rPr>
                        <a:t> модели выпускника ПОО в соответствии с потребностями бизнеса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647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0" dirty="0" smtClean="0">
                          <a:latin typeface="Bookman Old Style" pitchFamily="18" charset="0"/>
                        </a:rPr>
                        <a:t>Определение дальнейших перспектив развития образовательной программы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Bookman Old Style" pitchFamily="18" charset="0"/>
                      </a:endParaRPr>
                    </a:p>
                    <a:p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Формирование заказа на подготовку специалистов, обладающими необходимыми бизнесу квалификациями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96330">
                <a:tc>
                  <a:txBody>
                    <a:bodyPr/>
                    <a:lstStyle/>
                    <a:p>
                      <a:pPr algn="just"/>
                      <a:r>
                        <a:rPr lang="ru-RU" sz="1600" i="0" dirty="0" smtClean="0">
                          <a:latin typeface="Bookman Old Style" pitchFamily="18" charset="0"/>
                        </a:rPr>
                        <a:t>Совершенствование профессиональной компетентности каждого педагога, участвующего в реализации Программы, на основе рекомендаций экспертов</a:t>
                      </a:r>
                      <a:endParaRPr lang="ru-RU" sz="1600" i="0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Bookman Old Style" pitchFamily="18" charset="0"/>
                        </a:rPr>
                        <a:t>Ликвидация дефицита высококвалифицированных рабочих кадров</a:t>
                      </a:r>
                    </a:p>
                    <a:p>
                      <a:pPr algn="just"/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2879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Bookman Old Style" pitchFamily="18" charset="0"/>
                        </a:rPr>
                        <a:t>Повышение имиджа</a:t>
                      </a:r>
                      <a:r>
                        <a:rPr lang="ru-RU" sz="1600" baseline="0" dirty="0" smtClean="0">
                          <a:latin typeface="Bookman Old Style" pitchFamily="18" charset="0"/>
                        </a:rPr>
                        <a:t> и конкурентоспособности на рынке образовательных услуг</a:t>
                      </a:r>
                      <a:endParaRPr lang="ru-RU" sz="1600" dirty="0" smtClean="0">
                        <a:latin typeface="Bookman Old Style" pitchFamily="18" charset="0"/>
                      </a:endParaRPr>
                    </a:p>
                    <a:p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latin typeface="Bookman Old Style" pitchFamily="18" charset="0"/>
                        </a:rPr>
                        <a:t>Установление тесного взаимодействия в части единого понимания требований ФГОС и работодателей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640960" cy="1296143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itchFamily="18" charset="0"/>
              </a:rPr>
              <a:t>Для чего необходима система независимой оценки?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412776"/>
            <a:ext cx="9036496" cy="5184576"/>
          </a:xfrm>
        </p:spPr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Независимая оценка качества образования позволит обеспечить: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latin typeface="Bookman Old Style" panose="02050604050505020204" pitchFamily="18" charset="0"/>
              </a:rPr>
              <a:t> гарантии качественного образования;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latin typeface="Bookman Old Style" panose="02050604050505020204" pitchFamily="18" charset="0"/>
              </a:rPr>
              <a:t> доступность качественного образования; 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latin typeface="Bookman Old Style" panose="02050604050505020204" pitchFamily="18" charset="0"/>
              </a:rPr>
              <a:t> информационную открытость образовательных учреждений;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latin typeface="Bookman Old Style" panose="02050604050505020204" pitchFamily="18" charset="0"/>
              </a:rPr>
              <a:t> условия альтернативы для выбора родителями образовательных организаций и программ обучения.</a:t>
            </a:r>
            <a:endParaRPr lang="ru-RU" sz="2800" dirty="0"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08504" cy="6858000"/>
          </a:xfrm>
          <a:ln>
            <a:noFill/>
          </a:ln>
          <a:effectLst/>
        </p:spPr>
        <p:txBody>
          <a:bodyPr anchor="t"/>
          <a:lstStyle/>
          <a:p>
            <a: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Федеральный Закон от 29 декабря 2012 года</a:t>
            </a:r>
            <a:b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№273-ФЗ «Об образовании в Российской Федерации» </a:t>
            </a:r>
            <a:b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Глава 12. Управление системой образования. Государственная регламентация образовательной деятельности</a:t>
            </a:r>
            <a:b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2000" b="1" i="1" u="sng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Статья 95. </a:t>
            </a:r>
            <a: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Независимая оценка качества образования (п.1–6)</a:t>
            </a:r>
            <a:b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</a:br>
            <a:r>
              <a:rPr lang="ru-RU" sz="2000" b="1" i="1" u="sng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Статья 96. </a:t>
            </a:r>
            <a: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Общественная аккредитация организаций, осуществляющих образовательную деятельность. Профессионально-общественная аккредитация образовательных программ  (п. 1 – 9)</a:t>
            </a:r>
            <a:b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</a:br>
            <a: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 Указ Президента РФ  от 07 мая 2012г. №597</a:t>
            </a:r>
            <a:b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 «О мероприятиях по реализации </a:t>
            </a:r>
            <a:b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</a:br>
            <a: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государственной социальной политики»</a:t>
            </a:r>
            <a:b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</a:br>
            <a: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 Государственная программа РФ «Развитие образования» на 2013-2020 г.г. (в новой редакции);</a:t>
            </a:r>
            <a:b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Методические рекомендации Министерства </a:t>
            </a:r>
            <a:b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образования и науки РФ </a:t>
            </a:r>
            <a:b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 по проведению независимой системы оценки качества работы образовательных организаций, утвержденных 13 октября 2013г. </a:t>
            </a:r>
            <a:b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2000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CC"/>
                </a:solidFill>
                <a:latin typeface="Bookman Old Style" panose="02050604050505020204" pitchFamily="18" charset="0"/>
              </a:rPr>
              <a:t> ( Приложение 1,2,3)</a:t>
            </a:r>
            <a:endParaRPr lang="ru-RU" sz="2000" i="1" dirty="0">
              <a:ln w="6600">
                <a:solidFill>
                  <a:schemeClr val="accent2"/>
                </a:solidFill>
                <a:prstDash val="solid"/>
              </a:ln>
              <a:solidFill>
                <a:srgbClr val="0000CC"/>
              </a:solidFill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12" y="2204864"/>
            <a:ext cx="9144000" cy="1368152"/>
          </a:xfrm>
        </p:spPr>
        <p:txBody>
          <a:bodyPr/>
          <a:lstStyle/>
          <a:p>
            <a:r>
              <a:rPr lang="ru-RU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БЛАГОДАРЮ ЗА ВНИМАНИЕ</a:t>
            </a:r>
            <a:endParaRPr lang="ru-RU" sz="3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28600"/>
            <a:ext cx="8064896" cy="824136"/>
          </a:xfrm>
        </p:spPr>
        <p:txBody>
          <a:bodyPr/>
          <a:lstStyle/>
          <a:p>
            <a:r>
              <a:rPr lang="ru-RU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Что значит «</a:t>
            </a:r>
            <a:r>
              <a:rPr lang="ru-RU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99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независимая</a:t>
            </a:r>
            <a:r>
              <a:rPr lang="ru-RU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»?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1447800"/>
          <a:ext cx="8659688" cy="2341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79512" y="4149080"/>
            <a:ext cx="8640960" cy="2440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0000"/>
              </a:lnSpc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предполагает отсутствие связи оценивающей организации с объектом оценки </a:t>
            </a:r>
          </a:p>
          <a:p>
            <a:pPr marL="342900" indent="-342900" algn="just">
              <a:lnSpc>
                <a:spcPct val="110000"/>
              </a:lnSpc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ориентирована на оценку качества оказания услуг образовательными организациями  с учетом мнения граждан – потребителей услуг, общественных организаций, СМИ, профессиональных сообществ, рейтинговых агентств, экспертов</a:t>
            </a:r>
            <a:endParaRPr lang="en-US" sz="20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5516" y="548680"/>
            <a:ext cx="8784976" cy="1368152"/>
          </a:xfrm>
        </p:spPr>
        <p:txBody>
          <a:bodyPr/>
          <a:lstStyle/>
          <a:p>
            <a:r>
              <a:rPr lang="ru-RU" sz="3200" b="1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Цель проведения</a:t>
            </a:r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ru-RU" sz="3200" b="1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независимой внешней оценки качества образования :</a:t>
            </a:r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/>
            </a:r>
            <a:b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</a:br>
            <a:endParaRPr lang="ru-RU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700808"/>
            <a:ext cx="8712968" cy="4824536"/>
          </a:xfrm>
        </p:spPr>
        <p:txBody>
          <a:bodyPr/>
          <a:lstStyle/>
          <a:p>
            <a:r>
              <a:rPr lang="ru-RU" sz="3200" dirty="0" smtClean="0">
                <a:latin typeface="Bookman Old Style" panose="02050604050505020204" pitchFamily="18" charset="0"/>
              </a:rPr>
              <a:t>Определение качества деятельности ПОО  и уровня реализации образовательных программ, соответствующего</a:t>
            </a:r>
            <a:r>
              <a:rPr lang="ru-RU" sz="32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 </a:t>
            </a:r>
            <a:r>
              <a:rPr lang="ru-RU" sz="3200" dirty="0" smtClean="0">
                <a:latin typeface="Bookman Old Style" panose="02050604050505020204" pitchFamily="18" charset="0"/>
              </a:rPr>
              <a:t>требованиям профессиональных стандартов, рынка труда к специалистам среднего звена, квалифицированным рабочим и служащим соответствующего профиля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Независимая оценка качества образования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65295"/>
              </p:ext>
            </p:extLst>
          </p:nvPr>
        </p:nvGraphicFramePr>
        <p:xfrm>
          <a:off x="107504" y="1447800"/>
          <a:ext cx="8928992" cy="5221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20080"/>
          </a:xfrm>
        </p:spPr>
        <p:txBody>
          <a:bodyPr/>
          <a:lstStyle/>
          <a:p>
            <a:r>
              <a:rPr lang="ru-RU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Выборка организаций, осуществляющих процедуру независимой оценки качества:</a:t>
            </a:r>
            <a:endParaRPr lang="ru-RU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5184576"/>
          </a:xfrm>
        </p:spPr>
        <p:txBody>
          <a:bodyPr/>
          <a:lstStyle/>
          <a:p>
            <a:pPr lvl="0" algn="just"/>
            <a:r>
              <a:rPr lang="ru-RU" b="0" dirty="0">
                <a:latin typeface="Bookman Old Style" panose="02050604050505020204" pitchFamily="18" charset="0"/>
              </a:rPr>
              <a:t>(Национальный центр общественно-профессиональной аккредитации (</a:t>
            </a:r>
            <a:r>
              <a:rPr lang="ru-RU" b="0" dirty="0" err="1">
                <a:latin typeface="Bookman Old Style" panose="02050604050505020204" pitchFamily="18" charset="0"/>
              </a:rPr>
              <a:t>Нацаккредцентр</a:t>
            </a:r>
            <a:r>
              <a:rPr lang="ru-RU" b="0" dirty="0" smtClean="0">
                <a:latin typeface="Bookman Old Style" panose="02050604050505020204" pitchFamily="18" charset="0"/>
              </a:rPr>
              <a:t>);</a:t>
            </a:r>
          </a:p>
          <a:p>
            <a:pPr lvl="0" algn="just"/>
            <a:r>
              <a:rPr lang="ru-RU" b="0" dirty="0" smtClean="0">
                <a:latin typeface="Bookman Old Style" panose="02050604050505020204" pitchFamily="18" charset="0"/>
              </a:rPr>
              <a:t>Агентство </a:t>
            </a:r>
            <a:r>
              <a:rPr lang="ru-RU" b="0" dirty="0">
                <a:latin typeface="Bookman Old Style" panose="02050604050505020204" pitchFamily="18" charset="0"/>
              </a:rPr>
              <a:t>по общественному контролю качества образования и развитию карьеры (АККОРК</a:t>
            </a:r>
            <a:r>
              <a:rPr lang="ru-RU" b="0" dirty="0" smtClean="0">
                <a:latin typeface="Bookman Old Style" panose="02050604050505020204" pitchFamily="18" charset="0"/>
              </a:rPr>
              <a:t>);</a:t>
            </a:r>
          </a:p>
          <a:p>
            <a:pPr lvl="0" algn="just"/>
            <a:r>
              <a:rPr lang="ru-RU" b="0" dirty="0" smtClean="0">
                <a:latin typeface="Bookman Old Style" panose="02050604050505020204" pitchFamily="18" charset="0"/>
              </a:rPr>
              <a:t> </a:t>
            </a:r>
            <a:r>
              <a:rPr lang="ru-RU" b="0" dirty="0">
                <a:latin typeface="Bookman Old Style" panose="02050604050505020204" pitchFamily="18" charset="0"/>
              </a:rPr>
              <a:t>Координационный Совет по независимой общественно-профессиональной аккредитации и сертификации (КС НОПА</a:t>
            </a:r>
            <a:r>
              <a:rPr lang="ru-RU" b="0" dirty="0" smtClean="0">
                <a:latin typeface="Bookman Old Style" panose="02050604050505020204" pitchFamily="18" charset="0"/>
              </a:rPr>
              <a:t>);</a:t>
            </a:r>
          </a:p>
          <a:p>
            <a:pPr lvl="0" algn="just"/>
            <a:r>
              <a:rPr lang="ru-RU" b="0" dirty="0" smtClean="0">
                <a:latin typeface="Bookman Old Style" panose="02050604050505020204" pitchFamily="18" charset="0"/>
              </a:rPr>
              <a:t>Общероссийская </a:t>
            </a:r>
            <a:r>
              <a:rPr lang="ru-RU" b="0" dirty="0">
                <a:latin typeface="Bookman Old Style" panose="02050604050505020204" pitchFamily="18" charset="0"/>
              </a:rPr>
              <a:t>общественная организация малого и среднего предпринимательства  «ОПОРА РОССИИ</a:t>
            </a:r>
            <a:r>
              <a:rPr lang="ru-RU" b="0" dirty="0" smtClean="0">
                <a:latin typeface="Bookman Old Style" panose="02050604050505020204" pitchFamily="18" charset="0"/>
              </a:rPr>
              <a:t>»;</a:t>
            </a:r>
          </a:p>
          <a:p>
            <a:pPr lvl="0" algn="just"/>
            <a:r>
              <a:rPr lang="ru-RU" b="0" dirty="0" smtClean="0">
                <a:latin typeface="Bookman Old Style" panose="02050604050505020204" pitchFamily="18" charset="0"/>
              </a:rPr>
              <a:t>Агентство </a:t>
            </a:r>
            <a:r>
              <a:rPr lang="ru-RU" b="0" dirty="0">
                <a:latin typeface="Bookman Old Style" panose="02050604050505020204" pitchFamily="18" charset="0"/>
              </a:rPr>
              <a:t>по профессионально-общественной аккредитации и независимой оценке квалификаций (</a:t>
            </a:r>
            <a:r>
              <a:rPr lang="ru-RU" b="0" dirty="0" err="1">
                <a:latin typeface="Bookman Old Style" panose="02050604050505020204" pitchFamily="18" charset="0"/>
              </a:rPr>
              <a:t>Профаккредагентство</a:t>
            </a:r>
            <a:r>
              <a:rPr lang="ru-RU" b="0" dirty="0" smtClean="0">
                <a:latin typeface="Bookman Old Style" panose="02050604050505020204" pitchFamily="18" charset="0"/>
              </a:rPr>
              <a:t>);</a:t>
            </a:r>
          </a:p>
          <a:p>
            <a:pPr lvl="0" algn="just"/>
            <a:r>
              <a:rPr lang="ru-RU" b="0" dirty="0" err="1" smtClean="0">
                <a:latin typeface="Bookman Old Style" panose="02050604050505020204" pitchFamily="18" charset="0"/>
              </a:rPr>
              <a:t>Аккредитационный</a:t>
            </a:r>
            <a:r>
              <a:rPr lang="ru-RU" b="0" dirty="0" smtClean="0">
                <a:latin typeface="Bookman Old Style" panose="02050604050505020204" pitchFamily="18" charset="0"/>
              </a:rPr>
              <a:t> </a:t>
            </a:r>
            <a:r>
              <a:rPr lang="ru-RU" b="0" dirty="0">
                <a:latin typeface="Bookman Old Style" panose="02050604050505020204" pitchFamily="18" charset="0"/>
              </a:rPr>
              <a:t>центр ассоциации инженерного образования России (АИОР</a:t>
            </a:r>
            <a:r>
              <a:rPr lang="ru-RU" b="0" dirty="0" smtClean="0">
                <a:latin typeface="Bookman Old Style" panose="02050604050505020204" pitchFamily="18" charset="0"/>
              </a:rPr>
              <a:t>);</a:t>
            </a:r>
          </a:p>
          <a:p>
            <a:pPr lvl="0" algn="just"/>
            <a:r>
              <a:rPr lang="ru-RU" b="0" dirty="0" err="1" smtClean="0">
                <a:latin typeface="Bookman Old Style" panose="02050604050505020204" pitchFamily="18" charset="0"/>
              </a:rPr>
              <a:t>Агенство</a:t>
            </a:r>
            <a:r>
              <a:rPr lang="ru-RU" b="0" dirty="0" smtClean="0">
                <a:latin typeface="Bookman Old Style" panose="02050604050505020204" pitchFamily="18" charset="0"/>
              </a:rPr>
              <a:t> </a:t>
            </a:r>
            <a:r>
              <a:rPr lang="ru-RU" b="0" dirty="0">
                <a:latin typeface="Bookman Old Style" panose="02050604050505020204" pitchFamily="18" charset="0"/>
              </a:rPr>
              <a:t>по аккредитации программ инженерного образования (АПИО), Ассоциация юристов России (АЮР) и </a:t>
            </a:r>
            <a:r>
              <a:rPr lang="ru-RU" b="0" dirty="0" smtClean="0">
                <a:latin typeface="Bookman Old Style" panose="02050604050505020204" pitchFamily="18" charset="0"/>
              </a:rPr>
              <a:t>др.</a:t>
            </a:r>
            <a:endParaRPr lang="ru-RU" b="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9914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1552" y="404664"/>
            <a:ext cx="9144000" cy="720080"/>
          </a:xfrm>
        </p:spPr>
        <p:txBody>
          <a:bodyPr/>
          <a:lstStyle/>
          <a:p>
            <a:r>
              <a:rPr lang="ru-RU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Принципы независимой внешней оценки качества образования ПОО:</a:t>
            </a:r>
            <a:endParaRPr lang="ru-RU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12776"/>
            <a:ext cx="8568952" cy="5733256"/>
          </a:xfrm>
        </p:spPr>
        <p:txBody>
          <a:bodyPr/>
          <a:lstStyle/>
          <a:p>
            <a:pPr lvl="0" algn="just"/>
            <a:r>
              <a:rPr lang="ru-RU" sz="2400" dirty="0" smtClean="0">
                <a:latin typeface="Bookman Old Style" panose="02050604050505020204" pitchFamily="18" charset="0"/>
              </a:rPr>
              <a:t>Добровольный характер; </a:t>
            </a:r>
          </a:p>
          <a:p>
            <a:pPr lvl="0" algn="just"/>
            <a:r>
              <a:rPr lang="ru-RU" sz="2400" dirty="0" smtClean="0">
                <a:latin typeface="Bookman Old Style" panose="02050604050505020204" pitchFamily="18" charset="0"/>
              </a:rPr>
              <a:t>Единство требований при оценке качества и уровня подготовки обучающихся/слушателей;</a:t>
            </a:r>
          </a:p>
          <a:p>
            <a:pPr lvl="0" algn="just"/>
            <a:r>
              <a:rPr lang="ru-RU" sz="2400" dirty="0" smtClean="0">
                <a:latin typeface="Bookman Old Style" panose="02050604050505020204" pitchFamily="18" charset="0"/>
              </a:rPr>
              <a:t>Независимость;</a:t>
            </a:r>
          </a:p>
          <a:p>
            <a:pPr lvl="0" algn="just"/>
            <a:r>
              <a:rPr lang="ru-RU" sz="2400" dirty="0" smtClean="0">
                <a:latin typeface="Bookman Old Style" panose="02050604050505020204" pitchFamily="18" charset="0"/>
              </a:rPr>
              <a:t>Ответственность за результаты и решения;</a:t>
            </a:r>
          </a:p>
          <a:p>
            <a:pPr lvl="0" algn="just"/>
            <a:r>
              <a:rPr lang="ru-RU" sz="2400" dirty="0" smtClean="0">
                <a:latin typeface="Bookman Old Style" panose="02050604050505020204" pitchFamily="18" charset="0"/>
              </a:rPr>
              <a:t>Объективность и компетентность; </a:t>
            </a:r>
          </a:p>
          <a:p>
            <a:pPr lvl="0" algn="just"/>
            <a:r>
              <a:rPr lang="ru-RU" sz="2400" dirty="0" smtClean="0">
                <a:latin typeface="Bookman Old Style" panose="02050604050505020204" pitchFamily="18" charset="0"/>
              </a:rPr>
              <a:t>Прозрачность, достоверность и полнота информации;</a:t>
            </a:r>
          </a:p>
          <a:p>
            <a:pPr lvl="0" algn="just"/>
            <a:r>
              <a:rPr lang="ru-RU" sz="2400" dirty="0" smtClean="0">
                <a:latin typeface="Bookman Old Style" panose="02050604050505020204" pitchFamily="18" charset="0"/>
              </a:rPr>
              <a:t>Доступность и гласность результатов;</a:t>
            </a:r>
          </a:p>
          <a:p>
            <a:pPr lvl="0" algn="just"/>
            <a:r>
              <a:rPr lang="ru-RU" sz="2400" dirty="0" smtClean="0">
                <a:latin typeface="Bookman Old Style" panose="02050604050505020204" pitchFamily="18" charset="0"/>
              </a:rPr>
              <a:t>Периодичность проведения;</a:t>
            </a:r>
          </a:p>
          <a:p>
            <a:pPr lvl="0" algn="just"/>
            <a:r>
              <a:rPr lang="ru-RU" sz="2400" dirty="0" smtClean="0">
                <a:latin typeface="Bookman Old Style" panose="02050604050505020204" pitchFamily="18" charset="0"/>
              </a:rPr>
              <a:t>Открытость полученных результатов </a:t>
            </a:r>
            <a:endParaRPr lang="ru-RU" sz="2400" b="0" dirty="0"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115888"/>
            <a:ext cx="9143999" cy="720824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Региональный аспект  независимой оценки качества профессионального образования ТО: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419872" y="1988840"/>
            <a:ext cx="5400675" cy="1006797"/>
          </a:xfrm>
          <a:prstGeom prst="rect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 dirty="0">
                <a:solidFill>
                  <a:schemeClr val="bg1"/>
                </a:solidFill>
                <a:latin typeface="Bookman Old Style" panose="02050604050505020204" pitchFamily="18" charset="0"/>
              </a:rPr>
              <a:t>Регламентирует </a:t>
            </a:r>
            <a:r>
              <a:rPr lang="ru-RU" sz="1600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функционирование организации и проведения  независимой оценки качества профессионального образования</a:t>
            </a:r>
            <a:endParaRPr lang="ru-RU" sz="16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251520" y="1988840"/>
            <a:ext cx="3168650" cy="1006797"/>
          </a:xfrm>
          <a:prstGeom prst="rightArrowCallout">
            <a:avLst>
              <a:gd name="adj1" fmla="val 28435"/>
              <a:gd name="adj2" fmla="val 29778"/>
              <a:gd name="adj3" fmla="val 39037"/>
              <a:gd name="adj4" fmla="val 88218"/>
            </a:avLst>
          </a:prstGeom>
          <a:solidFill>
            <a:srgbClr val="FFFFFF">
              <a:alpha val="70195"/>
            </a:srgbClr>
          </a:solidFill>
          <a:ln w="28448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buClr>
                <a:schemeClr val="accent2"/>
              </a:buClr>
              <a:buFont typeface="Wingdings" pitchFamily="2" charset="2"/>
              <a:buNone/>
            </a:pPr>
            <a:r>
              <a:rPr lang="ru-RU" sz="1600" dirty="0">
                <a:solidFill>
                  <a:srgbClr val="0000CC"/>
                </a:solidFill>
                <a:latin typeface="Bookman Old Style" panose="02050604050505020204" pitchFamily="18" charset="0"/>
              </a:rPr>
              <a:t>Нормативно-правовой </a:t>
            </a:r>
            <a:r>
              <a:rPr lang="ru-RU" sz="1600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подход</a:t>
            </a:r>
            <a:endParaRPr lang="ru-RU" sz="1600" dirty="0">
              <a:solidFill>
                <a:srgbClr val="0000CC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3419872" y="3140968"/>
            <a:ext cx="5400675" cy="1079872"/>
          </a:xfrm>
          <a:prstGeom prst="rect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 dirty="0">
                <a:solidFill>
                  <a:schemeClr val="bg1"/>
                </a:solidFill>
                <a:latin typeface="Bookman Old Style" panose="02050604050505020204" pitchFamily="18" charset="0"/>
              </a:rPr>
              <a:t>Определяет организационно-управленческую </a:t>
            </a:r>
            <a:r>
              <a:rPr lang="ru-RU" sz="1600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структуру независимой оценки качества профессионального образования</a:t>
            </a:r>
            <a:endParaRPr lang="ru-RU" sz="16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198" name="AutoShape 6"/>
          <p:cNvSpPr>
            <a:spLocks noChangeArrowheads="1"/>
          </p:cNvSpPr>
          <p:nvPr/>
        </p:nvSpPr>
        <p:spPr bwMode="auto">
          <a:xfrm>
            <a:off x="251520" y="3140968"/>
            <a:ext cx="3168650" cy="1007864"/>
          </a:xfrm>
          <a:prstGeom prst="rightArrowCallout">
            <a:avLst>
              <a:gd name="adj1" fmla="val 28435"/>
              <a:gd name="adj2" fmla="val 29778"/>
              <a:gd name="adj3" fmla="val 39037"/>
              <a:gd name="adj4" fmla="val 88218"/>
            </a:avLst>
          </a:prstGeom>
          <a:solidFill>
            <a:srgbClr val="FFFFFF">
              <a:alpha val="70195"/>
            </a:srgbClr>
          </a:solidFill>
          <a:ln w="28448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buClr>
                <a:schemeClr val="accent2"/>
              </a:buClr>
              <a:buFont typeface="Wingdings" pitchFamily="2" charset="2"/>
              <a:buNone/>
            </a:pPr>
            <a:r>
              <a:rPr lang="ru-RU" sz="1600" dirty="0">
                <a:solidFill>
                  <a:srgbClr val="0000CC"/>
                </a:solidFill>
                <a:latin typeface="Bookman Old Style" panose="02050604050505020204" pitchFamily="18" charset="0"/>
              </a:rPr>
              <a:t>Организационный </a:t>
            </a:r>
            <a:r>
              <a:rPr lang="ru-RU" sz="1600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подход</a:t>
            </a:r>
            <a:endParaRPr lang="ru-RU" sz="1600" dirty="0">
              <a:solidFill>
                <a:srgbClr val="0000CC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3419872" y="4365104"/>
            <a:ext cx="5400675" cy="1008930"/>
          </a:xfrm>
          <a:prstGeom prst="rect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 dirty="0">
                <a:solidFill>
                  <a:schemeClr val="bg1"/>
                </a:solidFill>
                <a:latin typeface="Bookman Old Style" panose="02050604050505020204" pitchFamily="18" charset="0"/>
              </a:rPr>
              <a:t>Описывает функционал участников </a:t>
            </a:r>
            <a:r>
              <a:rPr lang="ru-RU" sz="1600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независимой оценки качества профессионального образования</a:t>
            </a:r>
            <a:endParaRPr lang="ru-RU" sz="16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>
            <a:off x="251520" y="4365104"/>
            <a:ext cx="3168650" cy="1008930"/>
          </a:xfrm>
          <a:prstGeom prst="rightArrowCallout">
            <a:avLst>
              <a:gd name="adj1" fmla="val 28435"/>
              <a:gd name="adj2" fmla="val 29778"/>
              <a:gd name="adj3" fmla="val 39037"/>
              <a:gd name="adj4" fmla="val 88218"/>
            </a:avLst>
          </a:prstGeom>
          <a:solidFill>
            <a:srgbClr val="FFFFFF">
              <a:alpha val="70195"/>
            </a:srgbClr>
          </a:solidFill>
          <a:ln w="28448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buClr>
                <a:schemeClr val="accent2"/>
              </a:buClr>
              <a:buFont typeface="Wingdings" pitchFamily="2" charset="2"/>
              <a:buNone/>
            </a:pPr>
            <a:r>
              <a:rPr lang="ru-RU" sz="1600" dirty="0">
                <a:solidFill>
                  <a:srgbClr val="0000CC"/>
                </a:solidFill>
                <a:latin typeface="Bookman Old Style" panose="02050604050505020204" pitchFamily="18" charset="0"/>
              </a:rPr>
              <a:t>Функциональный </a:t>
            </a:r>
            <a:r>
              <a:rPr lang="ru-RU" sz="1600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подход</a:t>
            </a:r>
            <a:endParaRPr lang="ru-RU" sz="1600" dirty="0">
              <a:solidFill>
                <a:srgbClr val="0000CC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3419872" y="5589240"/>
            <a:ext cx="5400675" cy="1008112"/>
          </a:xfrm>
          <a:prstGeom prst="rect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 dirty="0">
                <a:solidFill>
                  <a:schemeClr val="bg1"/>
                </a:solidFill>
                <a:latin typeface="Bookman Old Style" panose="02050604050505020204" pitchFamily="18" charset="0"/>
              </a:rPr>
              <a:t>Определяет порядок проведения </a:t>
            </a:r>
            <a:r>
              <a:rPr lang="ru-RU" sz="1600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независимой оценки качества профессионального образования</a:t>
            </a:r>
            <a:endParaRPr lang="ru-RU" sz="16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204" name="AutoShape 12"/>
          <p:cNvSpPr>
            <a:spLocks noChangeArrowheads="1"/>
          </p:cNvSpPr>
          <p:nvPr/>
        </p:nvSpPr>
        <p:spPr bwMode="auto">
          <a:xfrm>
            <a:off x="251520" y="5589240"/>
            <a:ext cx="3168650" cy="1008112"/>
          </a:xfrm>
          <a:prstGeom prst="rightArrowCallout">
            <a:avLst>
              <a:gd name="adj1" fmla="val 28435"/>
              <a:gd name="adj2" fmla="val 29778"/>
              <a:gd name="adj3" fmla="val 39037"/>
              <a:gd name="adj4" fmla="val 88218"/>
            </a:avLst>
          </a:prstGeom>
          <a:solidFill>
            <a:srgbClr val="FFFFFF">
              <a:alpha val="70195"/>
            </a:srgbClr>
          </a:solidFill>
          <a:ln w="28448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buClr>
                <a:schemeClr val="accent2"/>
              </a:buClr>
              <a:buFont typeface="Wingdings" pitchFamily="2" charset="2"/>
              <a:buNone/>
            </a:pPr>
            <a:r>
              <a:rPr lang="ru-RU" sz="1600" dirty="0">
                <a:solidFill>
                  <a:srgbClr val="0000CC"/>
                </a:solidFill>
                <a:latin typeface="Bookman Old Style" panose="02050604050505020204" pitchFamily="18" charset="0"/>
              </a:rPr>
              <a:t>Технологический </a:t>
            </a:r>
            <a:br>
              <a:rPr lang="ru-RU" sz="1600" dirty="0">
                <a:solidFill>
                  <a:srgbClr val="0000CC"/>
                </a:solidFill>
                <a:latin typeface="Bookman Old Style" panose="02050604050505020204" pitchFamily="18" charset="0"/>
              </a:rPr>
            </a:br>
            <a:r>
              <a:rPr lang="ru-RU" sz="1600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подход</a:t>
            </a:r>
            <a:endParaRPr lang="ru-RU" sz="1600" dirty="0">
              <a:solidFill>
                <a:srgbClr val="0000CC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205" name="Rectangle 13"/>
          <p:cNvSpPr>
            <a:spLocks noChangeArrowheads="1"/>
          </p:cNvSpPr>
          <p:nvPr/>
        </p:nvSpPr>
        <p:spPr bwMode="auto">
          <a:xfrm>
            <a:off x="142875" y="908720"/>
            <a:ext cx="8750300" cy="1007393"/>
          </a:xfrm>
          <a:prstGeom prst="rect">
            <a:avLst/>
          </a:prstGeom>
          <a:solidFill>
            <a:srgbClr val="003366"/>
          </a:solidFill>
          <a:ln w="9525" algn="ctr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9144000" algn="l"/>
                <a:tab pos="10058400" algn="l"/>
              </a:tabLst>
            </a:pP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аспект независимой оценки качества профессионального образования определяет единые методологический, нормативный, и организационно-технологический подходы  к организации и проведению независимой оценки качества профессионального образования ТО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Дубровина Совет директоров ПОА Декабрь 2014 изм">
  <a:themeElements>
    <a:clrScheme name="01abstrac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1abstract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01abstrac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abstrac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abstrac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abstrac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abstrac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abstrac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abstrac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abstrac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abstrac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abstrac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abstrac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abstrac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Дубровина Совет директоров ПОА Декабрь 2014 изм</Template>
  <TotalTime>924</TotalTime>
  <Words>2873</Words>
  <Application>Microsoft Office PowerPoint</Application>
  <PresentationFormat>Экран (4:3)</PresentationFormat>
  <Paragraphs>367</Paragraphs>
  <Slides>30</Slides>
  <Notes>28</Notes>
  <HiddenSlides>1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7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30</vt:i4>
      </vt:variant>
    </vt:vector>
  </HeadingPairs>
  <TitlesOfParts>
    <vt:vector size="45" baseType="lpstr">
      <vt:lpstr>Arial</vt:lpstr>
      <vt:lpstr>Arial Black</vt:lpstr>
      <vt:lpstr>Bookman Old Style</vt:lpstr>
      <vt:lpstr>Calibri</vt:lpstr>
      <vt:lpstr>Calibri Light</vt:lpstr>
      <vt:lpstr>Leelawadee</vt:lpstr>
      <vt:lpstr>Times New Roman</vt:lpstr>
      <vt:lpstr>Wingdings</vt:lpstr>
      <vt:lpstr>Дубровина Совет директоров ПОА Декабрь 2014 изм</vt:lpstr>
      <vt:lpstr>Custom Design</vt:lpstr>
      <vt:lpstr>1_Custom Design</vt:lpstr>
      <vt:lpstr>1_Default Design</vt:lpstr>
      <vt:lpstr>Office Theme</vt:lpstr>
      <vt:lpstr>1_Office Theme</vt:lpstr>
      <vt:lpstr>2_Office Theme</vt:lpstr>
      <vt:lpstr>Государственное автономное профессиональное образовательное учреждение Тюменской области «Тюменский колледж транспорта» </vt:lpstr>
      <vt:lpstr>Региональная модель самообследования  ПОО  ТО</vt:lpstr>
      <vt:lpstr>Федеральный Закон от 29 декабря 2012 года №273-ФЗ «Об образовании в Российской Федерации»  Глава 12. Управление системой образования. Государственная регламентация образовательной деятельности Статья 95. Независимая оценка качества образования (п.1–6) Статья 96. Общественная аккредитация организаций, осуществляющих образовательную деятельность. Профессионально-общественная аккредитация образовательных программ  (п. 1 – 9)  Указ Президента РФ  от 07 мая 2012г. №597  «О мероприятиях по реализации  государственной социальной политики»  Государственная программа РФ «Развитие образования» на 2013-2020 г.г. (в новой редакции);  Методические рекомендации Министерства  образования и науки РФ   по проведению независимой системы оценки качества работы образовательных организаций, утвержденных 13 октября 2013г.   ( Приложение 1,2,3)</vt:lpstr>
      <vt:lpstr>Что значит «независимая»?</vt:lpstr>
      <vt:lpstr>Цель проведения независимой внешней оценки качества образования : </vt:lpstr>
      <vt:lpstr>Независимая оценка качества образования</vt:lpstr>
      <vt:lpstr>Выборка организаций, осуществляющих процедуру независимой оценки качества:</vt:lpstr>
      <vt:lpstr>Принципы независимой внешней оценки качества образования ПОО:</vt:lpstr>
      <vt:lpstr>Региональный аспект  независимой оценки качества профессионального образования ТО:</vt:lpstr>
      <vt:lpstr>Презентация PowerPoint</vt:lpstr>
      <vt:lpstr>Общественная аккредитация организаций, осуществляющих образовательную деятельность</vt:lpstr>
      <vt:lpstr>Профессионально - общественная аккредитация профессиональных образовательных программ</vt:lpstr>
      <vt:lpstr>Государственное автономное профессиональное образовательное учреждение Тюменской области «Тюменский колледж транспорта» </vt:lpstr>
      <vt:lpstr>Презентация PowerPoint</vt:lpstr>
      <vt:lpstr>Независимая оценка качества образования</vt:lpstr>
      <vt:lpstr>Презентация PowerPoint</vt:lpstr>
      <vt:lpstr> Список документов, необходимых для проведения независимой оценки качества основных профессиональных образовательных программ  (для камерального анализа) </vt:lpstr>
      <vt:lpstr>План – график подготовки и проведения ПОА (АККОРК)</vt:lpstr>
      <vt:lpstr>Примерная программа очного визита экспертов в ПОО</vt:lpstr>
      <vt:lpstr>Примерная программа очного визита экспертов в ПОО (продолжение)</vt:lpstr>
      <vt:lpstr>Субъекты профессионально – общественной аккредитации</vt:lpstr>
      <vt:lpstr>Презентация PowerPoint</vt:lpstr>
      <vt:lpstr>Презентация PowerPoint</vt:lpstr>
      <vt:lpstr>Решения об аккредитации Программы</vt:lpstr>
      <vt:lpstr>Вопрос №1. Выскажите свое мнение, на сколько важна процедура ПОА для колледжа?</vt:lpstr>
      <vt:lpstr>Вопрос №2. Выберите один вариант: в чем, по вашему мнению, заключается эффективность прохождения процедуры ПОА для образовательной программы? </vt:lpstr>
      <vt:lpstr>Вопрос №3. Какой из этапов процедуры ПОА является самым значимым?  (выберите один ответ) </vt:lpstr>
      <vt:lpstr>Положительные результаты</vt:lpstr>
      <vt:lpstr> Для чего необходима система независимой оценки? </vt:lpstr>
      <vt:lpstr>БЛАГОДАРЮ ЗА ВНИМАНИЕ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автономное профессиональное образовательное учреждение Тюменской области «Тюменский колледж транспорта» </dc:title>
  <dc:creator>Дубровина</dc:creator>
  <cp:lastModifiedBy>nout1_10_12</cp:lastModifiedBy>
  <cp:revision>172</cp:revision>
  <cp:lastPrinted>2013-11-13T02:23:17Z</cp:lastPrinted>
  <dcterms:created xsi:type="dcterms:W3CDTF">2014-12-14T07:38:13Z</dcterms:created>
  <dcterms:modified xsi:type="dcterms:W3CDTF">2014-12-23T08:53:26Z</dcterms:modified>
</cp:coreProperties>
</file>