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ownloadpowerpointtemplates.com/uploads/soft/PPT%20Backgrounds/Borders%20and%20Frames/Blueprint%20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827584" y="4581128"/>
            <a:ext cx="7272808" cy="1152128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ookman Old Style" pitchFamily="18" charset="0"/>
                <a:cs typeface="Arial" pitchFamily="34" charset="0"/>
              </a:rPr>
              <a:t>Рабочая группа </a:t>
            </a:r>
            <a:endParaRPr lang="ru-RU" sz="2400" dirty="0" smtClean="0">
              <a:solidFill>
                <a:schemeClr val="tx1"/>
              </a:solidFill>
              <a:latin typeface="Bookman Old Style" pitchFamily="18" charset="0"/>
              <a:cs typeface="Arial" pitchFamily="34" charset="0"/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  <a:cs typeface="Arial" pitchFamily="34" charset="0"/>
              </a:rPr>
              <a:t>по </a:t>
            </a:r>
            <a:r>
              <a:rPr lang="ru-RU" sz="2400" dirty="0">
                <a:solidFill>
                  <a:schemeClr val="tx1"/>
                </a:solidFill>
                <a:latin typeface="Bookman Old Style" pitchFamily="18" charset="0"/>
                <a:cs typeface="Arial" pitchFamily="34" charset="0"/>
              </a:rPr>
              <a:t>обеспечению образовательного процесса </a:t>
            </a:r>
            <a:endParaRPr lang="ru-RU" sz="2400" dirty="0" smtClean="0">
              <a:solidFill>
                <a:schemeClr val="tx1"/>
              </a:solidFill>
              <a:latin typeface="Bookman Old Style" pitchFamily="18" charset="0"/>
              <a:cs typeface="Arial" pitchFamily="34" charset="0"/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  <a:cs typeface="Arial" pitchFamily="34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Bookman Old Style" pitchFamily="18" charset="0"/>
                <a:cs typeface="Arial" pitchFamily="34" charset="0"/>
              </a:rPr>
              <a:t>соответствии с новыми ФГОС по </a:t>
            </a:r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  <a:cs typeface="Arial" pitchFamily="34" charset="0"/>
              </a:rPr>
              <a:t>ТОП-50</a:t>
            </a:r>
            <a:endParaRPr lang="ru-RU" sz="2400" dirty="0">
              <a:solidFill>
                <a:schemeClr val="tx1"/>
              </a:solidFill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51720" y="3573016"/>
            <a:ext cx="4503884" cy="483550"/>
          </a:xfrm>
          <a:prstGeom prst="roundRect">
            <a:avLst>
              <a:gd name="adj" fmla="val 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ПОО Тюменской  области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http://tci72.ru/upload/slaid/logo-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116632"/>
            <a:ext cx="7122025" cy="237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bmag72.s3.amazonaws.com/uploads/ckeditor/pictures/182/content_Logo-Sove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492896"/>
            <a:ext cx="2915816" cy="105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454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977" y="0"/>
            <a:ext cx="921697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27956" y="332656"/>
            <a:ext cx="10225136" cy="70609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Что уже сделано</a:t>
            </a:r>
            <a:endParaRPr lang="ru-RU" sz="3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48" y="2000240"/>
            <a:ext cx="8143900" cy="733622"/>
          </a:xfrm>
        </p:spPr>
        <p:txBody>
          <a:bodyPr>
            <a:noAutofit/>
          </a:bodyPr>
          <a:lstStyle/>
          <a:p>
            <a:pPr marL="571500" indent="-571500" algn="just">
              <a:buNone/>
            </a:pPr>
            <a:r>
              <a:rPr lang="ru-RU" sz="2500" b="1" dirty="0" smtClean="0"/>
              <a:t>        Координация деятельности системы СПО Тюменской области при внедрении ФГОС</a:t>
            </a:r>
            <a:r>
              <a:rPr lang="en-US" sz="2500" b="1" dirty="0" smtClean="0"/>
              <a:t> </a:t>
            </a:r>
            <a:r>
              <a:rPr lang="ru-RU" sz="2500" b="1" dirty="0" smtClean="0"/>
              <a:t>по ТОП-50</a:t>
            </a:r>
            <a:endParaRPr lang="en-US" sz="2500" b="1" dirty="0" smtClean="0"/>
          </a:p>
        </p:txBody>
      </p:sp>
      <p:pic>
        <p:nvPicPr>
          <p:cNvPr id="5" name="Picture 2" descr="http://st.rekonashop.ru/11/1499/056/horizontal-lin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2017" y="1057704"/>
            <a:ext cx="9128570" cy="390109"/>
          </a:xfrm>
          <a:prstGeom prst="rect">
            <a:avLst/>
          </a:prstGeom>
          <a:noFill/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1000100" y="5429264"/>
            <a:ext cx="7854793" cy="756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6325" indent="-633413">
              <a:buNone/>
            </a:pPr>
            <a:r>
              <a:rPr lang="ru-RU" sz="2000" dirty="0" smtClean="0"/>
              <a:t>Разработка ООП в соответствии с ФГОС по ТОП-50</a:t>
            </a: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1289207" y="3071810"/>
            <a:ext cx="7854793" cy="756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500" b="1" dirty="0" smtClean="0"/>
              <a:t>Создание условий для внедрения и реализации ООП по ТОП-50</a:t>
            </a:r>
          </a:p>
        </p:txBody>
      </p:sp>
      <p:grpSp>
        <p:nvGrpSpPr>
          <p:cNvPr id="8" name="Группа 17"/>
          <p:cNvGrpSpPr/>
          <p:nvPr/>
        </p:nvGrpSpPr>
        <p:grpSpPr>
          <a:xfrm>
            <a:off x="285720" y="1643050"/>
            <a:ext cx="989564" cy="4819738"/>
            <a:chOff x="719711" y="1599168"/>
            <a:chExt cx="989564" cy="4819738"/>
          </a:xfrm>
        </p:grpSpPr>
        <p:pic>
          <p:nvPicPr>
            <p:cNvPr id="6" name="Picture 2" descr="http://st.rekonashop.ru/11/1499/056/horizontal-lin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6200000">
              <a:off x="-851568" y="3906051"/>
              <a:ext cx="4819738" cy="205971"/>
            </a:xfrm>
            <a:prstGeom prst="rect">
              <a:avLst/>
            </a:prstGeom>
            <a:noFill/>
          </p:spPr>
        </p:pic>
        <p:sp>
          <p:nvSpPr>
            <p:cNvPr id="4" name="TextBox 3"/>
            <p:cNvSpPr txBox="1"/>
            <p:nvPr/>
          </p:nvSpPr>
          <p:spPr>
            <a:xfrm>
              <a:off x="737306" y="1937033"/>
              <a:ext cx="5760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 smtClean="0">
                  <a:solidFill>
                    <a:srgbClr val="FF0000"/>
                  </a:solidFill>
                  <a:latin typeface="+mj-lt"/>
                  <a:ea typeface="+mj-ea"/>
                  <a:cs typeface="+mj-cs"/>
                </a:rPr>
                <a:t>I.</a:t>
              </a:r>
              <a:endParaRPr lang="ru-RU" sz="4800" dirty="0">
                <a:solidFill>
                  <a:srgbClr val="FF0000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7" name="Овал 6"/>
            <p:cNvSpPr/>
            <p:nvPr/>
          </p:nvSpPr>
          <p:spPr>
            <a:xfrm>
              <a:off x="1458177" y="2239023"/>
              <a:ext cx="227016" cy="22701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711" y="2998485"/>
              <a:ext cx="6858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 smtClean="0">
                  <a:solidFill>
                    <a:srgbClr val="FF0000"/>
                  </a:solidFill>
                  <a:latin typeface="+mj-lt"/>
                  <a:ea typeface="+mj-ea"/>
                  <a:cs typeface="+mj-cs"/>
                </a:rPr>
                <a:t>II.</a:t>
              </a:r>
              <a:endParaRPr lang="ru-RU" sz="4800" dirty="0">
                <a:solidFill>
                  <a:srgbClr val="FF0000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19711" y="4071027"/>
              <a:ext cx="5760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4800" dirty="0">
                <a:solidFill>
                  <a:srgbClr val="FF0000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91506" y="5150771"/>
              <a:ext cx="5760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4800" dirty="0">
                <a:solidFill>
                  <a:srgbClr val="FF0000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1455314" y="3300476"/>
              <a:ext cx="227016" cy="22701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1455314" y="4296707"/>
              <a:ext cx="227016" cy="227016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1482259" y="5448835"/>
              <a:ext cx="227016" cy="227016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19711" y="2956490"/>
              <a:ext cx="6138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4800" dirty="0">
                <a:solidFill>
                  <a:srgbClr val="FF0000"/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17" name="Объект 2"/>
          <p:cNvSpPr txBox="1">
            <a:spLocks/>
          </p:cNvSpPr>
          <p:nvPr/>
        </p:nvSpPr>
        <p:spPr>
          <a:xfrm>
            <a:off x="1428728" y="4143380"/>
            <a:ext cx="7854793" cy="6789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/>
              <a:t>Профессиональная подготовка и повышение квалификации педагогических кадров по направлениям модернизации системы СПО ТО по реализации и внедрению ФГОС по ТОП-50</a:t>
            </a:r>
            <a:endParaRPr lang="ru-RU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214282" y="4214818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2.1</a:t>
            </a:r>
            <a:endParaRPr lang="ru-RU" sz="32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4282" y="5286388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2.2</a:t>
            </a:r>
            <a:endParaRPr lang="ru-RU" sz="32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902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30" y="0"/>
            <a:ext cx="91285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51520" y="692696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ГАПОУ ТО «Тюменский колледж транспортных технологий и сервиса»</a:t>
            </a:r>
            <a:endParaRPr lang="ru-RU" b="1" dirty="0"/>
          </a:p>
        </p:txBody>
      </p:sp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1187624" y="44624"/>
            <a:ext cx="6553372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Внедрение новых ФГОС</a:t>
            </a:r>
            <a:endParaRPr lang="ru-RU" sz="3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4" name="Picture 2" descr="http://st.rekonashop.ru/11/1499/056/horizontal-lin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04664"/>
            <a:ext cx="6160736" cy="263279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323528" y="1412776"/>
            <a:ext cx="4752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ГАПОУ ТО «Тюменский техникум индустрии питания, коммерции и сервиса»</a:t>
            </a:r>
            <a:endParaRPr lang="ru-RU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323528" y="2132856"/>
            <a:ext cx="4536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ГАПОУ ТО «</a:t>
            </a:r>
            <a:r>
              <a:rPr lang="ru-RU" b="1" dirty="0" err="1" smtClean="0"/>
              <a:t>Агротехнологический</a:t>
            </a:r>
            <a:r>
              <a:rPr lang="ru-RU" b="1" dirty="0" smtClean="0"/>
              <a:t> колледж»</a:t>
            </a:r>
            <a:endParaRPr lang="ru-RU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23528" y="2636912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ГАПОУ ТО «</a:t>
            </a:r>
            <a:r>
              <a:rPr lang="ru-RU" b="1" dirty="0" err="1" smtClean="0"/>
              <a:t>Западно-Сибирский</a:t>
            </a:r>
            <a:r>
              <a:rPr lang="ru-RU" b="1" dirty="0" smtClean="0"/>
              <a:t> государственный колледж»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95536" y="3356992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ГАПОУ ТО «Тюменский колледж водного транспорта»</a:t>
            </a:r>
            <a:endParaRPr lang="ru-RU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23528" y="4077072"/>
            <a:ext cx="5184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ГАПОУ ТО «Тюменский педагогический колледж»</a:t>
            </a:r>
            <a:endParaRPr lang="ru-RU" b="1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23528" y="4509120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5 профессиональных образовательных организаций</a:t>
            </a:r>
            <a:endParaRPr lang="ru-RU" b="1" dirty="0"/>
          </a:p>
        </p:txBody>
      </p:sp>
      <p:grpSp>
        <p:nvGrpSpPr>
          <p:cNvPr id="51" name="Группа 50"/>
          <p:cNvGrpSpPr/>
          <p:nvPr/>
        </p:nvGrpSpPr>
        <p:grpSpPr>
          <a:xfrm>
            <a:off x="0" y="406058"/>
            <a:ext cx="275723" cy="6451942"/>
            <a:chOff x="251520" y="406058"/>
            <a:chExt cx="275723" cy="6451942"/>
          </a:xfrm>
        </p:grpSpPr>
        <p:pic>
          <p:nvPicPr>
            <p:cNvPr id="19" name="Picture 2" descr="http://st.rekonashop.ru/11/1499/056/horizontal-lin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6200000">
              <a:off x="-2836589" y="3494167"/>
              <a:ext cx="6451942" cy="275723"/>
            </a:xfrm>
            <a:prstGeom prst="rect">
              <a:avLst/>
            </a:prstGeom>
            <a:noFill/>
          </p:spPr>
        </p:pic>
        <p:sp>
          <p:nvSpPr>
            <p:cNvPr id="25" name="Овал 24"/>
            <p:cNvSpPr/>
            <p:nvPr/>
          </p:nvSpPr>
          <p:spPr>
            <a:xfrm>
              <a:off x="323528" y="90871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323528" y="162879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323528" y="227687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323528" y="278092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323528" y="350100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323528" y="414908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323528" y="544522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323528" y="609329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323528" y="479715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9" name="Прямоугольник 48"/>
          <p:cNvSpPr/>
          <p:nvPr/>
        </p:nvSpPr>
        <p:spPr>
          <a:xfrm>
            <a:off x="395536" y="5229200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5 профессиональных образовательных организаций</a:t>
            </a:r>
            <a:endParaRPr lang="ru-RU" b="1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23528" y="5949280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11 проектно-технологических групп</a:t>
            </a:r>
            <a:endParaRPr lang="ru-RU" b="1" dirty="0"/>
          </a:p>
        </p:txBody>
      </p:sp>
      <p:grpSp>
        <p:nvGrpSpPr>
          <p:cNvPr id="52" name="Группа 51"/>
          <p:cNvGrpSpPr/>
          <p:nvPr/>
        </p:nvGrpSpPr>
        <p:grpSpPr>
          <a:xfrm>
            <a:off x="5364088" y="548680"/>
            <a:ext cx="288032" cy="6192688"/>
            <a:chOff x="251520" y="406058"/>
            <a:chExt cx="275723" cy="6451942"/>
          </a:xfrm>
        </p:grpSpPr>
        <p:pic>
          <p:nvPicPr>
            <p:cNvPr id="53" name="Picture 2" descr="http://st.rekonashop.ru/11/1499/056/horizontal-lin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6200000">
              <a:off x="-2836589" y="3494167"/>
              <a:ext cx="6451942" cy="275723"/>
            </a:xfrm>
            <a:prstGeom prst="rect">
              <a:avLst/>
            </a:prstGeom>
            <a:noFill/>
          </p:spPr>
        </p:pic>
        <p:sp>
          <p:nvSpPr>
            <p:cNvPr id="54" name="Овал 53"/>
            <p:cNvSpPr/>
            <p:nvPr/>
          </p:nvSpPr>
          <p:spPr>
            <a:xfrm>
              <a:off x="323528" y="908719"/>
              <a:ext cx="144016" cy="14401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323528" y="1628799"/>
              <a:ext cx="144016" cy="14401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323528" y="2276871"/>
              <a:ext cx="144016" cy="14401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323528" y="2780928"/>
              <a:ext cx="144016" cy="14401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323528" y="3501008"/>
              <a:ext cx="144016" cy="14401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323528" y="4149080"/>
              <a:ext cx="144016" cy="14401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323528" y="5445224"/>
              <a:ext cx="144016" cy="14401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>
              <a:off x="323528" y="6093296"/>
              <a:ext cx="144016" cy="14401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323528" y="4797152"/>
              <a:ext cx="144016" cy="14401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3" name="Прямоугольник 62"/>
          <p:cNvSpPr/>
          <p:nvPr/>
        </p:nvSpPr>
        <p:spPr>
          <a:xfrm>
            <a:off x="5652120" y="764704"/>
            <a:ext cx="2736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Ведущий ПОО ТО </a:t>
            </a: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по реализации ТОП-50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652120" y="1484784"/>
            <a:ext cx="2736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МЦК в области искусства, дизайна и сферы услуг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652120" y="2204864"/>
            <a:ext cx="34918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Центр непрерывного образования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652120" y="2636912"/>
            <a:ext cx="3491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Базовая ПОО по инклюзивному образованию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652120" y="3284984"/>
            <a:ext cx="3491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Региональный  базовый центр Академии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Ворлдскиллс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России 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5652120" y="3933056"/>
            <a:ext cx="3491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Центр образовательной робототехники и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прототипирования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652120" y="4653136"/>
            <a:ext cx="34918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Ведущие региональные колледжи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5652120" y="5229200"/>
            <a:ext cx="3491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Специализированные центры компетенций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652120" y="5949280"/>
            <a:ext cx="34918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На базе ПОО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991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4204" y="0"/>
            <a:ext cx="921697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27956" y="332656"/>
            <a:ext cx="10225136" cy="706090"/>
          </a:xfrm>
        </p:spPr>
        <p:txBody>
          <a:bodyPr>
            <a:noAutofit/>
          </a:bodyPr>
          <a:lstStyle/>
          <a:p>
            <a:r>
              <a:rPr lang="ru-RU" sz="3000" dirty="0" smtClean="0">
                <a:solidFill>
                  <a:schemeClr val="accent1">
                    <a:lumMod val="75000"/>
                  </a:schemeClr>
                </a:solidFill>
              </a:rPr>
              <a:t>Основные направления совместной </a:t>
            </a:r>
            <a:br>
              <a:rPr lang="ru-RU" sz="3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000" dirty="0" smtClean="0">
                <a:solidFill>
                  <a:schemeClr val="accent1">
                    <a:lumMod val="75000"/>
                  </a:schemeClr>
                </a:solidFill>
              </a:rPr>
              <a:t>деятельности системы СПО Тюменской области</a:t>
            </a:r>
            <a:endParaRPr lang="ru-RU" sz="3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2060848"/>
            <a:ext cx="6581016" cy="733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Подготовка кадров по ТОП-50</a:t>
            </a:r>
            <a:endParaRPr lang="ru-RU" sz="2800" dirty="0"/>
          </a:p>
        </p:txBody>
      </p:sp>
      <p:pic>
        <p:nvPicPr>
          <p:cNvPr id="5" name="Picture 2" descr="http://st.rekonashop.ru/11/1499/056/horizontal-lin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2017" y="1057704"/>
            <a:ext cx="9128570" cy="390109"/>
          </a:xfrm>
          <a:prstGeom prst="rect">
            <a:avLst/>
          </a:prstGeom>
          <a:noFill/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1619672" y="5301208"/>
            <a:ext cx="7854793" cy="756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/>
              <a:t>Изучение и трансляция лучших практик</a:t>
            </a:r>
            <a:endParaRPr lang="ru-RU" sz="2800" dirty="0"/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1547664" y="3140968"/>
            <a:ext cx="7854793" cy="756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/>
              <a:t>Учебно-методическое обеспечение</a:t>
            </a:r>
            <a:endParaRPr lang="ru-RU" sz="2800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467544" y="1628800"/>
            <a:ext cx="989564" cy="4819738"/>
            <a:chOff x="719711" y="1599168"/>
            <a:chExt cx="989564" cy="4819738"/>
          </a:xfrm>
        </p:grpSpPr>
        <p:pic>
          <p:nvPicPr>
            <p:cNvPr id="6" name="Picture 2" descr="http://st.rekonashop.ru/11/1499/056/horizontal-lin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6200000">
              <a:off x="-851568" y="3906051"/>
              <a:ext cx="4819738" cy="205971"/>
            </a:xfrm>
            <a:prstGeom prst="rect">
              <a:avLst/>
            </a:prstGeom>
            <a:noFill/>
          </p:spPr>
        </p:pic>
        <p:sp>
          <p:nvSpPr>
            <p:cNvPr id="4" name="TextBox 3"/>
            <p:cNvSpPr txBox="1"/>
            <p:nvPr/>
          </p:nvSpPr>
          <p:spPr>
            <a:xfrm>
              <a:off x="737306" y="1937033"/>
              <a:ext cx="5760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dirty="0">
                  <a:solidFill>
                    <a:srgbClr val="FF0000"/>
                  </a:solidFill>
                  <a:latin typeface="+mj-lt"/>
                  <a:ea typeface="+mj-ea"/>
                  <a:cs typeface="+mj-cs"/>
                </a:rPr>
                <a:t>1</a:t>
              </a:r>
            </a:p>
          </p:txBody>
        </p:sp>
        <p:sp>
          <p:nvSpPr>
            <p:cNvPr id="7" name="Овал 6"/>
            <p:cNvSpPr/>
            <p:nvPr/>
          </p:nvSpPr>
          <p:spPr>
            <a:xfrm>
              <a:off x="1458177" y="2239023"/>
              <a:ext cx="227016" cy="22701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711" y="2998485"/>
              <a:ext cx="5760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dirty="0" smtClean="0">
                  <a:solidFill>
                    <a:srgbClr val="FF0000"/>
                  </a:solidFill>
                  <a:latin typeface="+mj-lt"/>
                  <a:ea typeface="+mj-ea"/>
                  <a:cs typeface="+mj-cs"/>
                </a:rPr>
                <a:t>2</a:t>
              </a:r>
              <a:endParaRPr lang="ru-RU" sz="4800" dirty="0">
                <a:solidFill>
                  <a:srgbClr val="FF0000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19711" y="4071027"/>
              <a:ext cx="5760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dirty="0" smtClean="0">
                  <a:solidFill>
                    <a:srgbClr val="FF0000"/>
                  </a:solidFill>
                  <a:latin typeface="+mj-lt"/>
                  <a:ea typeface="+mj-ea"/>
                  <a:cs typeface="+mj-cs"/>
                </a:rPr>
                <a:t>3</a:t>
              </a:r>
              <a:endParaRPr lang="ru-RU" sz="4800" dirty="0">
                <a:solidFill>
                  <a:srgbClr val="FF0000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91506" y="5150771"/>
              <a:ext cx="5760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dirty="0" smtClean="0">
                  <a:solidFill>
                    <a:srgbClr val="FF0000"/>
                  </a:solidFill>
                  <a:latin typeface="+mj-lt"/>
                  <a:ea typeface="+mj-ea"/>
                  <a:cs typeface="+mj-cs"/>
                </a:rPr>
                <a:t>4</a:t>
              </a:r>
              <a:endParaRPr lang="ru-RU" sz="4800" dirty="0">
                <a:solidFill>
                  <a:srgbClr val="FF0000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1455314" y="3300476"/>
              <a:ext cx="227016" cy="22701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1455314" y="4296707"/>
              <a:ext cx="227016" cy="22701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1482259" y="5448835"/>
              <a:ext cx="227016" cy="22701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Объект 2"/>
          <p:cNvSpPr txBox="1">
            <a:spLocks/>
          </p:cNvSpPr>
          <p:nvPr/>
        </p:nvSpPr>
        <p:spPr>
          <a:xfrm>
            <a:off x="1547664" y="4149080"/>
            <a:ext cx="7854793" cy="6789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/>
              <a:t>Оценка качества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07902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85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87016" y="8595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Результаты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2" descr="http://st.rekonashop.ru/11/1499/056/horizontal-lin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589277"/>
            <a:ext cx="4935492" cy="210918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lum contrast="-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135" y="1556792"/>
            <a:ext cx="5440001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112087" y="4751040"/>
            <a:ext cx="32202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Принципы 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конкуренции и кооперации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56823" y="694736"/>
            <a:ext cx="401236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Обеспечение подготовки кадров 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по </a:t>
            </a:r>
            <a:r>
              <a:rPr lang="ru-RU" sz="2800" b="1" dirty="0" smtClean="0">
                <a:solidFill>
                  <a:srgbClr val="FF0000"/>
                </a:solidFill>
              </a:rPr>
              <a:t>ТОП-50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ТОП-регион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2635250"/>
            <a:ext cx="4473575" cy="422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36946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258</TotalTime>
  <Words>215</Words>
  <Application>Microsoft Office PowerPoint</Application>
  <PresentationFormat>Экран (4:3)</PresentationFormat>
  <Paragraphs>48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Что уже сделано</vt:lpstr>
      <vt:lpstr>Внедрение новых ФГОС</vt:lpstr>
      <vt:lpstr>Основные направления совместной  деятельности системы СПО Тюменской области</vt:lpstr>
      <vt:lpstr>Результаты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Захарова Т.В.</dc:creator>
  <cp:lastModifiedBy>Миша</cp:lastModifiedBy>
  <cp:revision>29</cp:revision>
  <dcterms:created xsi:type="dcterms:W3CDTF">2017-03-06T13:37:37Z</dcterms:created>
  <dcterms:modified xsi:type="dcterms:W3CDTF">2017-03-06T19:18:19Z</dcterms:modified>
</cp:coreProperties>
</file>