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7" r:id="rId3"/>
    <p:sldId id="279" r:id="rId4"/>
    <p:sldId id="283" r:id="rId5"/>
    <p:sldId id="284" r:id="rId6"/>
    <p:sldId id="285" r:id="rId7"/>
    <p:sldId id="286" r:id="rId8"/>
    <p:sldId id="287" r:id="rId9"/>
    <p:sldId id="280" r:id="rId10"/>
    <p:sldId id="281" r:id="rId11"/>
    <p:sldId id="282" r:id="rId1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77445" autoAdjust="0"/>
  </p:normalViewPr>
  <p:slideViewPr>
    <p:cSldViewPr snapToGrid="0" showGuides="1">
      <p:cViewPr varScale="1">
        <p:scale>
          <a:sx n="65" d="100"/>
          <a:sy n="65" d="100"/>
        </p:scale>
        <p:origin x="72" y="5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Наиболее актуальные</a:t>
            </a:r>
            <a:r>
              <a:rPr lang="ru-RU" baseline="0" dirty="0" smtClean="0"/>
              <a:t> формы повышения квалификации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стажировки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формы повышения квалификации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семинары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формы повышения квалификации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краткосрочные курсы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формы повышения квалификации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1361632"/>
        <c:axId val="391362024"/>
      </c:barChart>
      <c:catAx>
        <c:axId val="391361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1362024"/>
        <c:crosses val="autoZero"/>
        <c:auto val="1"/>
        <c:lblAlgn val="ctr"/>
        <c:lblOffset val="100"/>
        <c:noMultiLvlLbl val="0"/>
      </c:catAx>
      <c:valAx>
        <c:axId val="391362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1361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Наиболее актуальная</a:t>
            </a:r>
            <a:r>
              <a:rPr lang="ru-RU" baseline="0" dirty="0" smtClean="0"/>
              <a:t> тематика повышения квалификации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разработка УМК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подготовка к лицензированию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проведение демоэкзамена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1362808"/>
        <c:axId val="391356144"/>
      </c:barChart>
      <c:catAx>
        <c:axId val="391362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1356144"/>
        <c:crosses val="autoZero"/>
        <c:auto val="1"/>
        <c:lblAlgn val="ctr"/>
        <c:lblOffset val="100"/>
        <c:noMultiLvlLbl val="0"/>
      </c:catAx>
      <c:valAx>
        <c:axId val="391356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1362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Наиболее актуальные</a:t>
            </a:r>
            <a:r>
              <a:rPr lang="ru-RU" baseline="0" dirty="0" smtClean="0"/>
              <a:t> формы </a:t>
            </a:r>
            <a:r>
              <a:rPr lang="ru-RU" baseline="0" dirty="0" smtClean="0"/>
              <a:t>предоставления услуг партнерам сети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20041837342205"/>
          <c:y val="0.17739125360111568"/>
          <c:w val="0.86025900902117691"/>
          <c:h val="0.483241632198118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Организация стажировки педагогов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формы повышения квалификации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проведение мастер-классов и семинаров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формы повышения квалификации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делегирование экспертов для проведения чемпионатов и ДЭ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формы повышения квалификации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2158808"/>
        <c:axId val="402159984"/>
      </c:barChart>
      <c:catAx>
        <c:axId val="402158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2159984"/>
        <c:crosses val="autoZero"/>
        <c:auto val="1"/>
        <c:lblAlgn val="ctr"/>
        <c:lblOffset val="100"/>
        <c:noMultiLvlLbl val="0"/>
      </c:catAx>
      <c:valAx>
        <c:axId val="402159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2158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427973752254213"/>
          <c:y val="0.73502452204314295"/>
          <c:w val="0.79144052495491568"/>
          <c:h val="0.233436937301422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B778F-1136-4A4B-96EE-B3274F6908CE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D6390-24BB-40C6-8D42-1FF65D6A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7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70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001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408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280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855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91FD-8EAA-40B3-A3E0-70C606AF8CE7}" type="datetime1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98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F58A-9701-477B-A811-EF64E72E2090}" type="datetime1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5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38EF-DB60-49DF-AF6E-DAE63411706F}" type="datetime1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69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2431D-8420-45B7-9464-4C69BDB90C52}" type="datetime1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77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A352-7AC7-4D4F-B9F3-F1181F8CC9A0}" type="datetime1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254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1C22-26BF-4B1C-8C3E-812962E2262E}" type="datetime1">
              <a:rPr lang="ru-RU" smtClean="0"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69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B85-8FFA-4D3C-94D0-1C40BB2E4052}" type="datetime1">
              <a:rPr lang="ru-RU" smtClean="0"/>
              <a:t>07.03.2017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43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75036-8D91-48EB-A9A6-BCDA4DF943FB}" type="datetime1">
              <a:rPr lang="ru-RU" smtClean="0"/>
              <a:t>07.03.2017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26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02F5-5A8C-4FB9-8624-6748FCD5A240}" type="datetime1">
              <a:rPr lang="ru-RU" smtClean="0"/>
              <a:t>07.03.2017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1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F96BB-3760-4CED-A9FA-495B28CF91D5}" type="datetime1">
              <a:rPr lang="ru-RU" smtClean="0"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492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DA6FA-47DC-4B82-9201-7CB40AD499F8}" type="datetime1">
              <a:rPr lang="ru-RU" smtClean="0"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625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8718D-09CC-4372-8AB9-186B6E75C3CF}" type="datetime1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6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8207" y="856679"/>
            <a:ext cx="102753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Трансляция опыта МЦК в области искусства, дизайна и сферы услуг в региональную сеть:</a:t>
            </a:r>
            <a:endParaRPr lang="ru-RU" sz="3600" dirty="0" smtClean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Перспективы развития сетевого взаимодействия с ведущими колледжами</a:t>
            </a:r>
            <a:endParaRPr lang="ru-RU" sz="36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81744" y="4898643"/>
            <a:ext cx="51749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Галанина Марина Алексеевна</a:t>
            </a:r>
          </a:p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Директор ГАПОУ ТО «Тюменский техникум индустрии питания, коммерции и сервиса»,</a:t>
            </a:r>
          </a:p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Руководитель МЦК в области искусства, дизайна и сферы услуг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4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725022"/>
              </p:ext>
            </p:extLst>
          </p:nvPr>
        </p:nvGraphicFramePr>
        <p:xfrm>
          <a:off x="334506" y="1377168"/>
          <a:ext cx="11648553" cy="49791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3898"/>
                <a:gridCol w="1753194"/>
                <a:gridCol w="9241461"/>
              </a:tblGrid>
              <a:tr h="579006">
                <a:tc>
                  <a:txBody>
                    <a:bodyPr/>
                    <a:lstStyle/>
                    <a:p>
                      <a:pPr marL="8890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№ п\п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дата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Наименование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886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Март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«ФГОС ТОП-50: оценка качества освоения программы»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0738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Май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730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Межрегиональная Творческая лаборатория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317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Июнь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«Копилка творческих идей</a:t>
                      </a:r>
                      <a:r>
                        <a:rPr lang="ru-RU" sz="18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»</a:t>
                      </a: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0335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Май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730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«Демонстрационный экзамен: программа, оценочные средства, процедура»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9006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Сентябрь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«Карьерная стратегия выпускника: лучшие практики и решения»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(Межрегиональный уровень)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6214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Ноябрь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730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«Апробация ФГОС ТОП-50: первые итоги и перспективы»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0349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Ноябрь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Межрегиональный конкурс профессионального мастерства преподавателей и мастеров п\о по стандартам </a:t>
                      </a:r>
                      <a:r>
                        <a:rPr lang="en-US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WSR</a:t>
                      </a: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по </a:t>
                      </a:r>
                      <a:r>
                        <a:rPr lang="ru-RU" sz="18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компетенциям:</a:t>
                      </a:r>
                      <a:endParaRPr lang="ru-RU" sz="18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Поварское дело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Кондитерское дело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Выпечка хлебобулочных изделий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Ресторанный сервис</a:t>
                      </a:r>
                    </a:p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Парикмахерское искусство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75277" y="350916"/>
            <a:ext cx="6500273" cy="68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Мероприятия по обмену опытом </a:t>
            </a:r>
          </a:p>
          <a:p>
            <a:pPr algn="ctr">
              <a:spcBef>
                <a:spcPct val="0"/>
              </a:spcBef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в 2017 году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276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11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959" y="4267200"/>
            <a:ext cx="2354709" cy="8086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29" y="4322507"/>
            <a:ext cx="753305" cy="75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58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5"/>
          <p:cNvSpPr txBox="1">
            <a:spLocks/>
          </p:cNvSpPr>
          <p:nvPr/>
        </p:nvSpPr>
        <p:spPr>
          <a:xfrm>
            <a:off x="2405767" y="653037"/>
            <a:ext cx="5908658" cy="8679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МЦК 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организация межрегионального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сетевого взаимодействия</a:t>
            </a:r>
          </a:p>
        </p:txBody>
      </p:sp>
      <p:sp>
        <p:nvSpPr>
          <p:cNvPr id="10" name="Овал 9"/>
          <p:cNvSpPr/>
          <p:nvPr/>
        </p:nvSpPr>
        <p:spPr>
          <a:xfrm>
            <a:off x="6377205" y="5029930"/>
            <a:ext cx="471488" cy="41433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013950" y="5879998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5682137" y="3827918"/>
            <a:ext cx="884380" cy="1016329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4533686" y="3879391"/>
            <a:ext cx="697467" cy="106489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819145" y="4224365"/>
            <a:ext cx="3379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rgbClr val="C00000"/>
                </a:solidFill>
              </a:rPr>
              <a:t>Сеть ведущих колледжей по области ТОП-50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5438732" y="3867055"/>
            <a:ext cx="90496" cy="922271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5364964" y="4922678"/>
            <a:ext cx="471488" cy="41433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311380" y="4991454"/>
            <a:ext cx="471488" cy="41433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998116" y="5877222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657434" y="5880765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359619" y="5879998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948131" y="5824301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653568" y="5868002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408310" y="5900044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009475" y="5892483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528930" y="6011027"/>
            <a:ext cx="161496" cy="117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5704415" y="5362152"/>
            <a:ext cx="331851" cy="34669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 flipV="1">
            <a:off x="5693178" y="5421440"/>
            <a:ext cx="47411" cy="390109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5450781" y="5396249"/>
            <a:ext cx="84930" cy="388114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 flipV="1">
            <a:off x="6747022" y="5478056"/>
            <a:ext cx="283721" cy="383436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6687911" y="5436775"/>
            <a:ext cx="107" cy="424717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6524264" y="5469106"/>
            <a:ext cx="116649" cy="42546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4520162" y="5421984"/>
            <a:ext cx="63119" cy="453449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4224907" y="5421984"/>
            <a:ext cx="169290" cy="45278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4600909" y="5427766"/>
            <a:ext cx="398047" cy="464717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094698" y="5331939"/>
            <a:ext cx="305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rgbClr val="C00000"/>
                </a:solidFill>
              </a:rPr>
              <a:t>Региональные профессиональные образовательные организации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977573" y="6381350"/>
            <a:ext cx="3379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</a:rPr>
              <a:t>Подготовка кадров по ТОП-50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01440" y="3817234"/>
            <a:ext cx="3776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solidFill>
                  <a:schemeClr val="accent5">
                    <a:lumMod val="75000"/>
                  </a:schemeClr>
                </a:solidFill>
              </a:rPr>
              <a:t>Апробация, внедрение и тиражирование </a:t>
            </a:r>
            <a:endParaRPr lang="ru-RU" sz="1600" b="1" i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</a:rPr>
              <a:t>лучших практик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422588" y="2513399"/>
            <a:ext cx="3379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</a:rPr>
              <a:t>Актуальные программы подготовка кадров по ТОП-50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565237" y="1988103"/>
            <a:ext cx="2278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</a:rPr>
              <a:t>ФГОС по ТОП-50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460793" y="3133105"/>
            <a:ext cx="2702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</a:rPr>
              <a:t>Унифицированные </a:t>
            </a:r>
          </a:p>
          <a:p>
            <a:pPr algn="ctr"/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</a:rPr>
              <a:t>средства оценки</a:t>
            </a:r>
          </a:p>
        </p:txBody>
      </p:sp>
      <p:sp>
        <p:nvSpPr>
          <p:cNvPr id="120" name="Стрелка вниз 119"/>
          <p:cNvSpPr/>
          <p:nvPr/>
        </p:nvSpPr>
        <p:spPr>
          <a:xfrm>
            <a:off x="4962876" y="6127925"/>
            <a:ext cx="1295377" cy="334201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4712408" y="3482712"/>
            <a:ext cx="1295377" cy="334201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pic>
        <p:nvPicPr>
          <p:cNvPr id="131" name="Picture 2" descr="http://st.depositphotos.com/1029662/2184/v/950/depositphotos_21847621-Hotel-Workers-and-Services-Pictograms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70" y="5300849"/>
            <a:ext cx="960500" cy="9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http://st.depositphotos.com/1029662/2184/v/950/depositphotos_21847621-Hotel-Workers-and-Services-Pictograms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32" y="5289713"/>
            <a:ext cx="960500" cy="9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63" name="Скругленный прямоугольник 3"/>
          <p:cNvSpPr>
            <a:spLocks/>
          </p:cNvSpPr>
          <p:nvPr/>
        </p:nvSpPr>
        <p:spPr>
          <a:xfrm>
            <a:off x="4043885" y="1730970"/>
            <a:ext cx="2595980" cy="162384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МЦК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C00000"/>
                </a:solidFill>
              </a:rPr>
              <a:t>в</a:t>
            </a:r>
            <a:r>
              <a:rPr lang="ru-RU" sz="1600" b="1" dirty="0" smtClean="0">
                <a:solidFill>
                  <a:srgbClr val="C00000"/>
                </a:solidFill>
              </a:rPr>
              <a:t> области искусства, дизайна и сферы услуг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66" name="TextBox 59"/>
          <p:cNvSpPr txBox="1">
            <a:spLocks noChangeArrowheads="1"/>
          </p:cNvSpPr>
          <p:nvPr/>
        </p:nvSpPr>
        <p:spPr bwMode="auto">
          <a:xfrm>
            <a:off x="10024625" y="538291"/>
            <a:ext cx="672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76</a:t>
            </a:r>
            <a:endParaRPr lang="ru-RU" alt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7" name="Скругленный прямоугольник 3"/>
          <p:cNvSpPr>
            <a:spLocks/>
          </p:cNvSpPr>
          <p:nvPr/>
        </p:nvSpPr>
        <p:spPr>
          <a:xfrm>
            <a:off x="9245832" y="918524"/>
            <a:ext cx="2407217" cy="293564"/>
          </a:xfrm>
          <a:prstGeom prst="roundRect">
            <a:avLst>
              <a:gd name="adj" fmla="val 32289"/>
            </a:avLst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prstClr val="black"/>
                </a:solidFill>
              </a:rPr>
              <a:t>ПОО</a:t>
            </a:r>
          </a:p>
        </p:txBody>
      </p:sp>
      <p:sp>
        <p:nvSpPr>
          <p:cNvPr id="68" name="TextBox 59"/>
          <p:cNvSpPr txBox="1">
            <a:spLocks noChangeArrowheads="1"/>
          </p:cNvSpPr>
          <p:nvPr/>
        </p:nvSpPr>
        <p:spPr bwMode="auto">
          <a:xfrm>
            <a:off x="10201617" y="1130656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25</a:t>
            </a:r>
            <a:endParaRPr lang="ru-RU" alt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Скругленный прямоугольник 3"/>
          <p:cNvSpPr>
            <a:spLocks/>
          </p:cNvSpPr>
          <p:nvPr/>
        </p:nvSpPr>
        <p:spPr>
          <a:xfrm>
            <a:off x="9609036" y="1480092"/>
            <a:ext cx="1680807" cy="342206"/>
          </a:xfrm>
          <a:prstGeom prst="roundRect">
            <a:avLst>
              <a:gd name="adj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prstClr val="black"/>
                </a:solidFill>
              </a:rPr>
              <a:t>Субъектов РФ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331904" y="1796758"/>
            <a:ext cx="467618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/>
              <a:t>ГАПОУ Республики Саха (Якутия) «Якутский технологический техникум сервиса»</a:t>
            </a:r>
            <a:r>
              <a:rPr lang="ru-RU" sz="135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ГАОУ СПО МО «Губернский профессиональный колледж»;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СПб ГБОУ СПО «Петровский колледж»;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/>
              <a:t>ГБПОУ АО «Астраханский государственный политехнический колледж</a:t>
            </a:r>
            <a:r>
              <a:rPr lang="ru-RU" sz="1350" dirty="0" smtClean="0"/>
              <a:t>»;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</a:t>
            </a:r>
            <a:r>
              <a:rPr lang="ru-RU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ЧР «Чебоксарский техникум технологии питания и коммерции»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«Екатеринбургский экономико-технологический колледж»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ГБПОУ «Пермский агропромышленный техникум»;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КГАПОУ «Пермский техникум профессиональных технологий и дизайна</a:t>
            </a:r>
            <a:r>
              <a:rPr lang="ru-RU" sz="135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ГБОУ ПО г. Севастополя «Севастопольский колледж сервиса и торговли»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/>
              <a:t>ГБПОУ Ростовской области «</a:t>
            </a:r>
            <a:r>
              <a:rPr lang="ru-RU" sz="1350" dirty="0" err="1"/>
              <a:t>Новочеркасский</a:t>
            </a:r>
            <a:r>
              <a:rPr lang="ru-RU" sz="1350" dirty="0"/>
              <a:t> колледж промышленных технологий и управления</a:t>
            </a:r>
            <a:r>
              <a:rPr lang="ru-RU" sz="1350" dirty="0" smtClean="0"/>
              <a:t>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/>
              <a:t>БПОУ ВО «Вологодский колледж технологии и дизайна</a:t>
            </a:r>
            <a:r>
              <a:rPr lang="ru-RU" sz="1350" dirty="0" smtClean="0"/>
              <a:t>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/>
              <a:t>СПб ГБОУ СПО «Петровский  колледж</a:t>
            </a:r>
            <a:r>
              <a:rPr lang="ru-RU" sz="1350" dirty="0" smtClean="0"/>
              <a:t>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/>
              <a:t>ГБПОУ РМЭ «Йошкар-Олинский  техникум сервисных технологий</a:t>
            </a:r>
            <a:r>
              <a:rPr lang="ru-RU" sz="1350" dirty="0" smtClean="0"/>
              <a:t>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350" dirty="0"/>
              <a:t>ГАПОУ «Иркутский колледж экономики, сервиса и туризма</a:t>
            </a:r>
            <a:r>
              <a:rPr lang="ru-RU" sz="1350" dirty="0" smtClean="0"/>
              <a:t>»</a:t>
            </a:r>
            <a:endParaRPr lang="ru-RU" sz="135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775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727701" y="724298"/>
            <a:ext cx="6694371" cy="58143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Информационно-методическая поддержка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28495" y="1555630"/>
            <a:ext cx="3453740" cy="688247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i="1" dirty="0" smtClean="0">
                <a:solidFill>
                  <a:srgbClr val="C00000"/>
                </a:solidFill>
              </a:rPr>
              <a:t>Открытый банк учебно-методической </a:t>
            </a:r>
            <a:r>
              <a:rPr lang="ru-RU" sz="1350" b="1" i="1" dirty="0">
                <a:solidFill>
                  <a:srgbClr val="C00000"/>
                </a:solidFill>
              </a:rPr>
              <a:t>документации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28495" y="2234193"/>
            <a:ext cx="1509959" cy="514375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/>
              <a:t>Рабочие программы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91164" y="2234193"/>
            <a:ext cx="1208984" cy="477817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 smtClean="0"/>
              <a:t>Учебные планы</a:t>
            </a:r>
            <a:endParaRPr lang="ru-RU" sz="135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04601" y="2273626"/>
            <a:ext cx="1186501" cy="43838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/>
              <a:t>УМК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14244" y="2863152"/>
            <a:ext cx="4688290" cy="658141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i="1" dirty="0" smtClean="0">
                <a:solidFill>
                  <a:srgbClr val="C00000"/>
                </a:solidFill>
              </a:rPr>
              <a:t>Мероприятия по обобщению опыта и повышению квалификации</a:t>
            </a:r>
            <a:endParaRPr lang="ru-RU" sz="1350" b="1" i="1" dirty="0">
              <a:solidFill>
                <a:srgbClr val="C0000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521838" y="2237020"/>
            <a:ext cx="2178424" cy="59170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 smtClean="0"/>
              <a:t>Сборник материалов «Творческой лаборатории»</a:t>
            </a:r>
            <a:endParaRPr lang="ru-RU" sz="1350" b="1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7092776" y="1559913"/>
            <a:ext cx="3905279" cy="463097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i="1" dirty="0" smtClean="0">
                <a:solidFill>
                  <a:srgbClr val="C00000"/>
                </a:solidFill>
              </a:rPr>
              <a:t>Сборники методических материалов</a:t>
            </a:r>
            <a:endParaRPr lang="ru-RU" sz="1350" b="1" i="1" dirty="0">
              <a:solidFill>
                <a:srgbClr val="C0000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23489" y="2951233"/>
            <a:ext cx="2076772" cy="1382135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 smtClean="0"/>
              <a:t>Сборник материалов площадки «Внедрение дуальной модели обучения в образовательный процесс»</a:t>
            </a:r>
            <a:endParaRPr lang="ru-RU" sz="135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526059" y="2967793"/>
            <a:ext cx="2745200" cy="1365575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 smtClean="0"/>
              <a:t>Сборник материалов программы повышения квалификации управленческих команд ПОО ТО «Проектирование модульных программ»</a:t>
            </a:r>
            <a:endParaRPr lang="ru-RU" sz="135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617056" y="2224609"/>
            <a:ext cx="2621211" cy="59170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 smtClean="0"/>
              <a:t>Сборник программ ДПО по компетенциям </a:t>
            </a:r>
            <a:r>
              <a:rPr lang="ru-RU" sz="1350" b="1" dirty="0" err="1" smtClean="0"/>
              <a:t>Ворлдскиллс</a:t>
            </a:r>
            <a:endParaRPr lang="ru-RU" sz="135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571277" y="4463538"/>
            <a:ext cx="4699982" cy="101641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 smtClean="0"/>
              <a:t>Сравнительный анализ  требований </a:t>
            </a:r>
            <a:r>
              <a:rPr lang="en-US" sz="1350" b="1" dirty="0" smtClean="0"/>
              <a:t>WSI – WSR – </a:t>
            </a:r>
            <a:r>
              <a:rPr lang="ru-RU" sz="1350" b="1" dirty="0" smtClean="0"/>
              <a:t>Профессиональных стандартов – ФГОС по  направлениям подготовки ТОП-50 в области искусства, дизайна и сферы услуг</a:t>
            </a:r>
            <a:endParaRPr lang="ru-RU" sz="135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571278" y="5610121"/>
            <a:ext cx="4666989" cy="912068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b="1" dirty="0" smtClean="0"/>
              <a:t>Сборник материалов мастерской «Инновационные методы и подходы в педагогике: отечественный и зарубежный опыт»</a:t>
            </a:r>
            <a:endParaRPr lang="ru-RU" sz="135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31128" y="3536068"/>
            <a:ext cx="4671405" cy="34873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Проектная сессия «Колледж будущего»</a:t>
            </a:r>
            <a:endParaRPr lang="ru-RU" sz="135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43137" y="3866288"/>
            <a:ext cx="4659396" cy="54856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Коммуникационная сессия «Тюмень- территория гостеприимства»</a:t>
            </a:r>
            <a:endParaRPr lang="ru-RU" sz="135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72031" y="5181248"/>
            <a:ext cx="4630502" cy="26282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Творческая лаборатория:</a:t>
            </a:r>
            <a:endParaRPr lang="ru-RU" sz="1350" b="1" i="1" dirty="0">
              <a:solidFill>
                <a:srgbClr val="C0000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72030" y="5673885"/>
            <a:ext cx="2086667" cy="374049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Мастер-классы 4</a:t>
            </a:r>
            <a:endParaRPr lang="ru-RU" sz="135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727701" y="5673885"/>
            <a:ext cx="2543835" cy="418575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Творческие отчеты о стажировке 4</a:t>
            </a:r>
            <a:endParaRPr lang="ru-RU" sz="1350" b="1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72030" y="6075241"/>
            <a:ext cx="4630504" cy="532486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Конкурс профессионального мастерства среди мастеров производственного обучения ПОО ТО</a:t>
            </a:r>
            <a:endParaRPr lang="ru-RU" sz="1350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43137" y="4398937"/>
            <a:ext cx="4659396" cy="54856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Семинары по вопросам внедрения ТОП-50 с привлечением специалистов АПМ им. Пастухова - 2</a:t>
            </a:r>
            <a:endParaRPr lang="ru-RU" sz="1350" b="1" dirty="0"/>
          </a:p>
        </p:txBody>
      </p:sp>
    </p:spTree>
    <p:extLst>
      <p:ext uri="{BB962C8B-B14F-4D97-AF65-F5344CB8AC3E}">
        <p14:creationId xmlns:p14="http://schemas.microsoft.com/office/powerpoint/2010/main" val="407172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646" y="582764"/>
            <a:ext cx="12163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Анкетирование ПОО по вопросам организации сетевого взаимодействия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4013" y="1199541"/>
            <a:ext cx="741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Предложения по  форматам взаимодействия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79954" y="1990887"/>
            <a:ext cx="8421246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Работа </a:t>
            </a:r>
            <a:r>
              <a:rPr lang="ru-RU" sz="1600" b="1" dirty="0" smtClean="0"/>
              <a:t>в составе  проектно-технологических групп по разработке содержания ОП по ТОП-50</a:t>
            </a:r>
            <a:endParaRPr lang="ru-RU" sz="1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79953" y="4724494"/>
            <a:ext cx="6297478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Апробация разработанных образовательных программ по ТОП-50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4647" y="1990887"/>
            <a:ext cx="8066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87%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4646" y="4894254"/>
            <a:ext cx="8066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50%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4646" y="4037527"/>
            <a:ext cx="8066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56%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4646" y="3365927"/>
            <a:ext cx="8066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92%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4646" y="2716421"/>
            <a:ext cx="8066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</a:t>
            </a:r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6%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79953" y="4048696"/>
            <a:ext cx="5560059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/>
              <a:t>Реализация сетевых образовательных программ</a:t>
            </a:r>
            <a:r>
              <a:rPr lang="ru-RU" sz="1600" b="1" dirty="0" smtClean="0"/>
              <a:t> </a:t>
            </a:r>
            <a:r>
              <a:rPr lang="ru-RU" sz="1600" b="1" dirty="0" smtClean="0"/>
              <a:t>по ТОП-50</a:t>
            </a:r>
            <a:endParaRPr lang="ru-RU" sz="16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179953" y="2716421"/>
            <a:ext cx="10594754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Обмен уникальными специалистами (преподавателями, мастерами производственного обучения, экспертами и тренерами</a:t>
            </a:r>
            <a:endParaRPr lang="ru-RU" sz="16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79953" y="3372898"/>
            <a:ext cx="5206099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Повышение квалификации педагогов и обучающихся</a:t>
            </a:r>
            <a:endParaRPr lang="ru-RU" sz="16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179953" y="5527495"/>
            <a:ext cx="2433402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Обмен обучающимися</a:t>
            </a:r>
            <a:endParaRPr lang="ru-RU" sz="16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54646" y="5543760"/>
            <a:ext cx="8066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50%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5" name="Picture 2" descr="http://rylik.ru/uploads/posts/2014-03/1395134278_wrk_ppl_st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" t="25864" r="57574" b="62945"/>
          <a:stretch/>
        </p:blipFill>
        <p:spPr bwMode="auto">
          <a:xfrm>
            <a:off x="9479662" y="3920950"/>
            <a:ext cx="1278516" cy="65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rylik.ru/uploads/posts/2014-03/1395134278_wrk_ppl_st.jp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6" t="26063" r="32838" b="64165"/>
          <a:stretch/>
        </p:blipFill>
        <p:spPr bwMode="auto">
          <a:xfrm>
            <a:off x="5460475" y="5538602"/>
            <a:ext cx="1016855" cy="77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93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26309" y="634439"/>
            <a:ext cx="6002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Запросы и предложения участников сети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24353" y="925660"/>
          <a:ext cx="3701956" cy="2857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395299544"/>
              </p:ext>
            </p:extLst>
          </p:nvPr>
        </p:nvGraphicFramePr>
        <p:xfrm>
          <a:off x="245511" y="3783171"/>
          <a:ext cx="3780798" cy="304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63330" y="525550"/>
            <a:ext cx="1843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Запросы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646107" y="1320155"/>
            <a:ext cx="1940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Предложения</a:t>
            </a:r>
            <a:endParaRPr lang="ru-RU" sz="2000" b="1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514121343"/>
              </p:ext>
            </p:extLst>
          </p:nvPr>
        </p:nvGraphicFramePr>
        <p:xfrm>
          <a:off x="6416964" y="1720265"/>
          <a:ext cx="3701956" cy="4992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04979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35743" y="724574"/>
            <a:ext cx="3014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Ресурсная карта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8423" y="1273096"/>
            <a:ext cx="2205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Банк сведений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79953" y="2015957"/>
            <a:ext cx="5737040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 наличии учебно-методической документации по</a:t>
            </a:r>
            <a:r>
              <a:rPr lang="ru-RU" sz="1600" b="1" dirty="0" smtClean="0"/>
              <a:t> ТОП-50</a:t>
            </a:r>
            <a:endParaRPr lang="ru-RU" sz="1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79952" y="4280167"/>
            <a:ext cx="6297478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 наличии экспертов по проведению демонстрационного экзамена</a:t>
            </a:r>
            <a:endParaRPr lang="ru-RU" sz="16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79952" y="3541673"/>
            <a:ext cx="5560059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 наличии сертифицированных экспертов </a:t>
            </a:r>
            <a:r>
              <a:rPr lang="ru-RU" sz="1600" b="1" dirty="0" err="1" smtClean="0"/>
              <a:t>Ворлдскиллс</a:t>
            </a:r>
            <a:endParaRPr lang="ru-RU" sz="16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179953" y="6077211"/>
            <a:ext cx="9925582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 наличии методических материалов (указаний, рекомендаций) по разработке и реализации ОП по ТОП-50 </a:t>
            </a:r>
            <a:endParaRPr lang="ru-RU" sz="16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79952" y="2754451"/>
            <a:ext cx="5206099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 наличии МТБ, соответствующей требованиям ТОП-50</a:t>
            </a:r>
            <a:endParaRPr lang="ru-RU" sz="16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179952" y="5076258"/>
            <a:ext cx="7978795" cy="55575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О наличии методических материалов по проведению демонстрационного экзамена</a:t>
            </a:r>
            <a:endParaRPr lang="ru-RU" sz="1600" b="1" dirty="0"/>
          </a:p>
        </p:txBody>
      </p:sp>
      <p:pic>
        <p:nvPicPr>
          <p:cNvPr id="25" name="Picture 2" descr="http://rylik.ru/uploads/posts/2014-03/1395134278_wrk_ppl_st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" t="25864" r="57574" b="62945"/>
          <a:stretch/>
        </p:blipFill>
        <p:spPr bwMode="auto">
          <a:xfrm>
            <a:off x="7912819" y="3617217"/>
            <a:ext cx="1689451" cy="86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rylik.ru/uploads/posts/2014-03/1395134278_wrk_ppl_st.jp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6" t="26063" r="32838" b="64165"/>
          <a:stretch/>
        </p:blipFill>
        <p:spPr bwMode="auto">
          <a:xfrm>
            <a:off x="9382444" y="1416044"/>
            <a:ext cx="1233895" cy="94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2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25140" y="251668"/>
            <a:ext cx="4183678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b="1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Планирование 2017 год</a:t>
            </a:r>
            <a:endParaRPr lang="ru-RU" b="1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419972" y="1004753"/>
            <a:ext cx="10759305" cy="59116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17098" y="1058643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943652" y="1058643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794478" y="1004753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0" y="721472"/>
            <a:ext cx="794445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Разработка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нормативно-правовой базы сетевого взаимодействия</a:t>
            </a:r>
            <a:endParaRPr lang="ru-RU" sz="11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7855" y="1625883"/>
            <a:ext cx="3406878" cy="50809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Заключены соглашения о взаимодействии с 80 ведущими колледжами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114922" y="1625883"/>
            <a:ext cx="2928724" cy="50809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Разработан Регламент сетевого взаимодействия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467103" y="1653124"/>
            <a:ext cx="3533900" cy="45164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Разработан типовой договор о  предоставлении ресурсов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1061" y="1327784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/>
              <a:t>2</a:t>
            </a:r>
            <a:r>
              <a:rPr lang="ru-RU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0.03.17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81022" y="1327784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25.03.17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420983" y="1313003"/>
            <a:ext cx="123024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01.04.17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87546" y="2260994"/>
            <a:ext cx="688959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Анализ  запросов и предложений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участников сети</a:t>
            </a:r>
            <a:endParaRPr lang="ru-RU" sz="11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387546" y="2559092"/>
            <a:ext cx="10759305" cy="59116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343815" y="2538607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097923" y="2474878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937142" y="2455342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0835930" y="2455342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9422476" y="3095339"/>
            <a:ext cx="2640549" cy="274147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Информационный банк ресурсов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343758" y="3219969"/>
            <a:ext cx="2418790" cy="52698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Проведен анализ  </a:t>
            </a:r>
            <a:r>
              <a:rPr lang="ru-RU" sz="1200" b="1" dirty="0" smtClean="0">
                <a:solidFill>
                  <a:schemeClr val="tx1"/>
                </a:solidFill>
              </a:rPr>
              <a:t>дефицитов и анализ готовности </a:t>
            </a:r>
            <a:r>
              <a:rPr lang="ru-RU" sz="1200" b="1" dirty="0" smtClean="0">
                <a:solidFill>
                  <a:schemeClr val="tx1"/>
                </a:solidFill>
              </a:rPr>
              <a:t>ПОО  предоставлять ресурсы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392371" y="2790796"/>
            <a:ext cx="1045972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25</a:t>
            </a: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.03.17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01079" y="2888230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10.03.17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35437" y="2893620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2</a:t>
            </a: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0.02.17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623726" y="3219969"/>
            <a:ext cx="1476495" cy="53635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Проведен опрос участников сети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01775" y="3257560"/>
            <a:ext cx="1600930" cy="489945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Разработана ресурсная карта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67778" y="2913582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10.02.17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87546" y="3797621"/>
            <a:ext cx="688959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Создание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информационной структуры взаимодействия</a:t>
            </a:r>
            <a:endParaRPr lang="ru-RU" sz="11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419972" y="4100299"/>
            <a:ext cx="10759305" cy="59116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217098" y="4098410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487933" y="4072517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731066" y="4015021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0794478" y="4015021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Скругленный прямоугольник 50"/>
          <p:cNvSpPr/>
          <p:nvPr/>
        </p:nvSpPr>
        <p:spPr>
          <a:xfrm>
            <a:off x="9334266" y="4695569"/>
            <a:ext cx="2698536" cy="745495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Создано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«Единое информационное </a:t>
            </a:r>
            <a:r>
              <a:rPr lang="ru-RU" sz="1200" b="1" dirty="0">
                <a:solidFill>
                  <a:schemeClr val="tx1"/>
                </a:solidFill>
              </a:rPr>
              <a:t>окно» </a:t>
            </a:r>
            <a:r>
              <a:rPr lang="ru-RU" sz="1200" b="1" dirty="0" smtClean="0">
                <a:solidFill>
                  <a:schemeClr val="tx1"/>
                </a:solidFill>
              </a:rPr>
              <a:t>-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мобильная </a:t>
            </a:r>
            <a:r>
              <a:rPr lang="ru-RU" sz="1200" b="1" dirty="0">
                <a:solidFill>
                  <a:schemeClr val="tx1"/>
                </a:solidFill>
              </a:rPr>
              <a:t>информационная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</a:rPr>
              <a:t>база </a:t>
            </a: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359893" y="4361412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01.01.18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296460" y="4361412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10.06.17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766589" y="4713232"/>
            <a:ext cx="2037806" cy="57328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Сформированы сетевые сервисы (открытые банки)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082142" y="4329536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/>
              <a:t>2</a:t>
            </a: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0.03.17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584733" y="4695569"/>
            <a:ext cx="2358919" cy="507670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Созданы проектные группы по направлениям подготовки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42614" y="4686853"/>
            <a:ext cx="2722794" cy="47508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Созданы реестры сетевых партнеров по направлениям подготовки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3497" y="4342422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10.03.17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9422476" y="3436722"/>
            <a:ext cx="2640549" cy="368939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Дефектная ведомость внедрения ТОП-50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87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357" y="255516"/>
            <a:ext cx="4183678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b="1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Основные процессы</a:t>
            </a:r>
            <a:endParaRPr lang="ru-RU" b="1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686157" y="1127159"/>
            <a:ext cx="11053559" cy="25820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453073" y="1049043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604809" y="1049043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415930" y="1049043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913614" y="1049044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86157" y="764283"/>
            <a:ext cx="688959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Планирование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сетевого взаимодействия</a:t>
            </a:r>
            <a:endParaRPr lang="ru-RU" sz="11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51200" y="1696278"/>
            <a:ext cx="2375458" cy="56022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Разработан план повышения квалификации педагогов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37507" y="1708233"/>
            <a:ext cx="2350738" cy="54827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Составлен сетевой график проведения ДЭ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80599" y="1708233"/>
            <a:ext cx="2461207" cy="54827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Разработан план сетевых коммуникаций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826611" y="1681132"/>
            <a:ext cx="2123112" cy="57537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Разработан сетевой план апробации ФГОС по ТОП-50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1648" y="1292416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10.03.17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82161" y="1277881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15.04.17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65023" y="1311802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10.06.17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412130" y="1326948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10.06.17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6157" y="2411107"/>
            <a:ext cx="691315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Апробация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механизмов сетевого взаимодействия</a:t>
            </a:r>
            <a:endParaRPr lang="ru-RU" sz="11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686156" y="2768958"/>
            <a:ext cx="11053559" cy="25820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453073" y="2720195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683492" y="2725029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486018" y="2720196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1052172" y="2720194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131873" y="2967964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lang="ru-RU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10.06.17</a:t>
            </a:r>
            <a:endParaRPr lang="ru-RU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46224" y="3014645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10.07.17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99718" y="2972692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01.09.17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630325" y="3014645"/>
            <a:ext cx="113413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10.01.18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75327" y="3350455"/>
            <a:ext cx="2655203" cy="575930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Получены лицензии на реализацию ОП по ТО-50 в 40 ПОО – сетевых партнеров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569109" y="3327082"/>
            <a:ext cx="2875935" cy="599303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Проведен ДЭ в 30 ПОО – участниках сетевого взаимодействия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798545" y="3307231"/>
            <a:ext cx="2522435" cy="565253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Начата апробация ФГОС ТОП-50 в 60 ПОО – участниках сети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9674481" y="3392364"/>
            <a:ext cx="2255407" cy="53402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Подведены промежуточные итоги апробации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9674481" y="3872483"/>
            <a:ext cx="2275242" cy="42919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Механизм сетевого взаимодействия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64952" y="4372820"/>
            <a:ext cx="688959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Мониторинг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эффективности сетевого взаимодействия</a:t>
            </a:r>
            <a:endParaRPr lang="ru-RU" sz="11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751200" y="4735204"/>
            <a:ext cx="11053559" cy="25820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453073" y="4687618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864405" y="4673247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657365" y="4665206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1205122" y="4735204"/>
            <a:ext cx="0" cy="349623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Скругленный прямоугольник 50"/>
          <p:cNvSpPr/>
          <p:nvPr/>
        </p:nvSpPr>
        <p:spPr>
          <a:xfrm>
            <a:off x="608364" y="5322168"/>
            <a:ext cx="2380569" cy="52454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Уточнены критерии </a:t>
            </a:r>
            <a:r>
              <a:rPr lang="ru-RU" sz="1200" b="1" dirty="0" smtClean="0">
                <a:solidFill>
                  <a:schemeClr val="tx1"/>
                </a:solidFill>
              </a:rPr>
              <a:t>замера эффективности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19372" y="4968134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10.06.17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24793" y="5009884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10.10.17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763692" y="5322168"/>
            <a:ext cx="2117137" cy="495350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Проведены замеры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84240" y="5007883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10.11.17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641930" y="5349576"/>
            <a:ext cx="2169423" cy="47104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Выявлены «тонкие» места взаимодействия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9547185" y="5336684"/>
            <a:ext cx="2509997" cy="54882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Скорректирован план сетевого взаимодействия на 2018 год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729085" y="4993506"/>
            <a:ext cx="9520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10</a:t>
            </a: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.01.18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658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647518"/>
              </p:ext>
            </p:extLst>
          </p:nvPr>
        </p:nvGraphicFramePr>
        <p:xfrm>
          <a:off x="814381" y="1432742"/>
          <a:ext cx="10563238" cy="35792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2973"/>
                <a:gridCol w="1465243"/>
                <a:gridCol w="8505022"/>
              </a:tblGrid>
              <a:tr h="860955">
                <a:tc>
                  <a:txBody>
                    <a:bodyPr/>
                    <a:lstStyle/>
                    <a:p>
                      <a:pPr marL="8890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№ п\п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дата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Наименование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118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Апрель 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Семинар-практикум «Разработка рабочих программ учебных дисциплин и профессиональных модулей по профессиям/специальностям ТОП-50»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27113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Июнь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Семинар-практикум «Разработка проекта развития профессиональной образовательной организации при внедрении ТОП-50»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0164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Октябрь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2017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Семинар-практикум «Формирование предпринимательской компетенции при реализации ФГОС ТОП-50 в области индустрии питания и сферы услуг»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9859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5.</a:t>
                      </a:r>
                      <a:endParaRPr lang="ru-RU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Ноябрь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Семинар-практикум «Разработка КИМ для демонстрационного экзамена»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574857" y="434384"/>
            <a:ext cx="6500273" cy="68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Мероприятия по повышению квалификации в 2017 году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4262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3849</TotalTime>
  <Words>935</Words>
  <Application>Microsoft Office PowerPoint</Application>
  <PresentationFormat>Широкоэкранный</PresentationFormat>
  <Paragraphs>197</Paragraphs>
  <Slides>11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MS PGothic</vt:lpstr>
      <vt:lpstr>Arial</vt:lpstr>
      <vt:lpstr>Arial Black</vt:lpstr>
      <vt:lpstr>Calibri</vt:lpstr>
      <vt:lpstr>Calibri Light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Бочанова</dc:creator>
  <cp:lastModifiedBy>Пользователь Windows</cp:lastModifiedBy>
  <cp:revision>166</cp:revision>
  <cp:lastPrinted>2017-01-30T06:51:32Z</cp:lastPrinted>
  <dcterms:created xsi:type="dcterms:W3CDTF">2016-11-18T03:48:45Z</dcterms:created>
  <dcterms:modified xsi:type="dcterms:W3CDTF">2017-03-09T02:48:25Z</dcterms:modified>
</cp:coreProperties>
</file>