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3" r:id="rId4"/>
    <p:sldId id="256" r:id="rId5"/>
    <p:sldId id="25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0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540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62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2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02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27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014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977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682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737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45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200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D2DF-44A6-4FAF-807F-B6FC7FCCD29B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3C1E4-EAED-4AAF-9A8A-3399AE30E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6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58;&#1058;&#1057;&#1048;&#1080;&#1043;&#1061;/&#1087;&#1088;0051.jpg" TargetMode="External"/><Relationship Id="rId3" Type="http://schemas.openxmlformats.org/officeDocument/2006/relationships/hyperlink" Target="&#1058;&#1052;&#1058;/&#1087;&#1088;0011.jpg" TargetMode="External"/><Relationship Id="rId7" Type="http://schemas.openxmlformats.org/officeDocument/2006/relationships/hyperlink" Target="&#1047;&#1040;&#1055;&#1058;/&#1087;&#1088;0005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&#1043;&#1040;&#1055;&#1050;/&#1087;&#1088;0007.jpg" TargetMode="External"/><Relationship Id="rId5" Type="http://schemas.openxmlformats.org/officeDocument/2006/relationships/hyperlink" Target="&#1040;&#1058;&#1050;/&#1087;&#1088;0019.jpg" TargetMode="External"/><Relationship Id="rId4" Type="http://schemas.openxmlformats.org/officeDocument/2006/relationships/hyperlink" Target="&#1048;&#1052;&#1058;/&#1087;&#1088;0003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402" y="2086649"/>
            <a:ext cx="8574622" cy="2616199"/>
          </a:xfrm>
        </p:spPr>
        <p:txBody>
          <a:bodyPr>
            <a:normAutofit/>
          </a:bodyPr>
          <a:lstStyle/>
          <a:p>
            <a:r>
              <a:rPr lang="ru-RU" dirty="0" smtClean="0"/>
              <a:t>Обе</a:t>
            </a:r>
            <a:r>
              <a:rPr lang="en-US" dirty="0" smtClean="0"/>
              <a:t>c</a:t>
            </a:r>
            <a:r>
              <a:rPr lang="ru-RU" dirty="0" smtClean="0"/>
              <a:t>печение кадрами инвестиционны</a:t>
            </a:r>
            <a:r>
              <a:rPr lang="ru-RU" dirty="0"/>
              <a:t>е</a:t>
            </a:r>
            <a:r>
              <a:rPr lang="ru-RU" dirty="0" smtClean="0"/>
              <a:t> проекты Тюменской области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10892" y="5045749"/>
            <a:ext cx="7492132" cy="1812251"/>
          </a:xfrm>
        </p:spPr>
        <p:txBody>
          <a:bodyPr/>
          <a:lstStyle/>
          <a:p>
            <a:r>
              <a:rPr lang="ru-RU" dirty="0" smtClean="0"/>
              <a:t>Рабочая группа по обеспечению кадрами инвестиционных проектов Тюменской области </a:t>
            </a:r>
          </a:p>
          <a:p>
            <a:r>
              <a:rPr lang="ru-RU" dirty="0" smtClean="0"/>
              <a:t>Поляков Станислав Александрович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275022"/>
            <a:ext cx="1943100" cy="193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1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780160"/>
              </p:ext>
            </p:extLst>
          </p:nvPr>
        </p:nvGraphicFramePr>
        <p:xfrm>
          <a:off x="805542" y="1763486"/>
          <a:ext cx="10744201" cy="4791057"/>
        </p:xfrm>
        <a:graphic>
          <a:graphicData uri="http://schemas.openxmlformats.org/drawingml/2006/table">
            <a:tbl>
              <a:tblPr/>
              <a:tblGrid>
                <a:gridCol w="359230"/>
                <a:gridCol w="6134993"/>
                <a:gridCol w="1779258"/>
                <a:gridCol w="2470720"/>
              </a:tblGrid>
              <a:tr h="3349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Мероприятия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Срок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Результат 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77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Прогноз потребностей регионального рынка труда в специалистах различных направлений на срок не менее 7 лет, основанного на изучении потребностей инвесторов (в том числе опросы) и социально-экономического развития региона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февраль-март 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Банк данных о предприятиях, задействованных в </a:t>
                      </a:r>
                      <a:r>
                        <a:rPr lang="ru-RU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инвестпроектах</a:t>
                      </a: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и востребованных кадрах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70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kern="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Заключение СОГЛАШЕНИЙ (договоров) с предприятиями, задействованными в инвестиционных проектах с приложением плана мероприятий по реализации СОГЛАШЕНИЯ (договоров)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март-апрель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СОГЛАШЕНИЯ (договоры)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70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kern="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Заключение договоров о сетевом взаимодействии между ПОО ТО при реализации образовательных программ профессий и специальностей, в том числе по ТОП-50 и ТОП-Регион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апрель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Договоры о сетевом взаимодействии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77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kern="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Привлечение специалистов предприятий, задействованных в инвестиционных проектах к проведению практических занятий по профессиональным модулям 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 течение года 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Увеличение доли специалистов организаций-работодателей, привлеченных к реализации образовательного процесса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2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Проведение семинаров для наставников по методике практического обучения на предприятии</a:t>
                      </a:r>
                      <a:endParaRPr lang="ru-RU" sz="10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май-июнь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Увеличение количества наставников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77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Прохождение стажировок преподавателями на базе предприятий, з</a:t>
                      </a: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адействованных в инвестиционных проектах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май-июнь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Изучение передовых технологий, лучших практик и опыта на базе предприятий, организаций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9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Проведение совместных мероприятий с предприятиями, задействованными в инвестиционных проектах с целью профориентации, популяризации и обеспечением кадрами и размещение на сайте ПОО ТО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 течение года</a:t>
                      </a:r>
                    </a:p>
                  </a:txBody>
                  <a:tcPr marL="44567" marR="44567" marT="7112" marB="711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Улучшение качества подготовки кадров, переориентирование выпускников школ на получение качественного профессионального профильного образования</a:t>
                      </a:r>
                    </a:p>
                  </a:txBody>
                  <a:tcPr marL="44567" marR="44567" marT="7112" marB="71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643743" y="454134"/>
            <a:ext cx="9198428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План рабочей группы по обеспечению кадрами инвестиционных проектов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Тюменской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области на 2017 год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003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33382"/>
              </p:ext>
            </p:extLst>
          </p:nvPr>
        </p:nvGraphicFramePr>
        <p:xfrm>
          <a:off x="435428" y="533399"/>
          <a:ext cx="11375571" cy="5366150"/>
        </p:xfrm>
        <a:graphic>
          <a:graphicData uri="http://schemas.openxmlformats.org/drawingml/2006/table">
            <a:tbl>
              <a:tblPr/>
              <a:tblGrid>
                <a:gridCol w="434612"/>
                <a:gridCol w="6441236"/>
                <a:gridCol w="1883814"/>
                <a:gridCol w="2615909"/>
              </a:tblGrid>
              <a:tr h="117565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Проведение лабораторных (практических) занятий по дисциплинам, МДК, ПМ профессионального учебного цикла в учебных подразделениях на базе организаций работодателей</a:t>
                      </a:r>
                      <a:endParaRPr lang="ru-RU" sz="11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 течение года</a:t>
                      </a: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Доля лабораторных (практических) занятий по дисциплинам, МДК, ПМ профессионального учебного цикла, проведенных, на базе организаций работодателей</a:t>
                      </a: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3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Проведение семинаров по разработке образовательных программ дуальной модели обучения по профессиям и специальностям, в том числе по ТОП – 50 и ТОП - Регион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май-июнь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Количество образовательных программ дуальной модели обучения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44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Проведение государственной итоговой аттестации в форме демонстрационного экзамена с привлечением социальных партнеров в качестве независимых экспертов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июнь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Количество трудоустроенных выпускников на предприятия, задействованные в </a:t>
                      </a: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инвестпроектах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82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Привлечение предприятий, задействованных в инвестиционных проектах к участию в конкурсном движении </a:t>
                      </a:r>
                      <a:r>
                        <a:rPr lang="en-US" sz="11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WSR</a:t>
                      </a:r>
                      <a:endParaRPr lang="ru-RU" sz="11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октябрь-ноябрь</a:t>
                      </a: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Участие в конкурсном движении </a:t>
                      </a:r>
                      <a:r>
                        <a:rPr lang="en-US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WSR</a:t>
                      </a:r>
                      <a:endParaRPr lang="ru-RU" sz="11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3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Проведение семинара (круглого стола) по обмену опытом работы между ПОО ТО по обеспечению кадрами инвестиционных проектов Тюменской области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январь 2018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Разработка метод. рекомендаций на примере успешных практик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82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Реализация дополнительного профессионального образования для производств, задействованных в инвестиционных проектах</a:t>
                      </a:r>
                      <a:endParaRPr lang="ru-RU" sz="11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 течение года</a:t>
                      </a: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Количество реализованных программ ДПО</a:t>
                      </a: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3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Подготовка кадров из числа лиц с ОВЗ для предприятий, задействованных в инвестиционных проектах</a:t>
                      </a:r>
                      <a:endParaRPr lang="ru-RU" sz="1100" kern="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 течение года</a:t>
                      </a:r>
                    </a:p>
                  </a:txBody>
                  <a:tcPr marL="56042" marR="56042" marT="8943" marB="89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Количество трудоустроенных выпускников, согласно предоставленных квот ЦЗ</a:t>
                      </a:r>
                    </a:p>
                  </a:txBody>
                  <a:tcPr marL="56042" marR="56042" marT="8943" marB="89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0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846" y="0"/>
            <a:ext cx="1269769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36968" y="213149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hlinkClick r:id="rId3" action="ppaction://hlinkfile"/>
              </a:rPr>
              <a:t>ТМТ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5669" y="4779611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hlinkClick r:id="rId4" action="ppaction://hlinkfile"/>
              </a:rPr>
              <a:t>ИМТ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23103" y="3756065"/>
            <a:ext cx="552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hlinkClick r:id="rId5" action="ppaction://hlinkfile"/>
              </a:rPr>
              <a:t>АТК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0514" y="4262994"/>
            <a:ext cx="681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hlinkClick r:id="rId6" action="ppaction://hlinkfile"/>
              </a:rPr>
              <a:t>ГАПК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38399" y="4262994"/>
            <a:ext cx="692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hlinkClick r:id="rId7" action="ppaction://hlinkfile"/>
              </a:rPr>
              <a:t>ЗАПТ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23103" y="3499149"/>
            <a:ext cx="1033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hlinkClick r:id="rId8" action="ppaction://hlinkfile"/>
              </a:rPr>
              <a:t>ТТСИиГХ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6997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22570"/>
            <a:ext cx="10515600" cy="5554393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cap="all" dirty="0"/>
              <a:t>РЕГИОНАЛЬНЫЙ ИНВЕСТИЦИОННЫЙ СТАНДАРТ</a:t>
            </a:r>
          </a:p>
          <a:p>
            <a:pPr fontAlgn="base"/>
            <a:r>
              <a:rPr lang="ru-RU" dirty="0"/>
              <a:t>Региональный инвестиционный стандарт – ключевой проект Агентства стратегических инициатив по созданию благоприятных условий для ведения бизнеса в регионах. Стандарт включает 15 лучших инвестиционных практик, используемых экономически наиболее успешными регионами.</a:t>
            </a:r>
          </a:p>
          <a:p>
            <a:pPr fontAlgn="base"/>
            <a:r>
              <a:rPr lang="ru-RU" dirty="0"/>
              <a:t>Региональный инвестиционный Стандарт – это возможность для бизнеса влиять на решения власти. Такая возможность реализована на базе эффективной площадки для коммуникации, какой по сути является Стандарт.</a:t>
            </a:r>
          </a:p>
          <a:p>
            <a:pPr fontAlgn="base"/>
            <a:r>
              <a:rPr lang="ru-RU" dirty="0"/>
              <a:t>В основе внедрения Стандарта лежит оценка бизнесом усилий региональных властей по исполнению того или иного требования Стандарта. В этом процессе задействованы все деловые сообщества и объединения.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541</Words>
  <Application>Microsoft Office PowerPoint</Application>
  <PresentationFormat>Широкоэкранный</PresentationFormat>
  <Paragraphs>77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Обеcпечение кадрами инвестиционные проекты Тюменской области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207-PC</cp:lastModifiedBy>
  <cp:revision>14</cp:revision>
  <dcterms:created xsi:type="dcterms:W3CDTF">2017-03-06T09:52:06Z</dcterms:created>
  <dcterms:modified xsi:type="dcterms:W3CDTF">2017-03-09T06:07:23Z</dcterms:modified>
</cp:coreProperties>
</file>