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9" r:id="rId4"/>
    <p:sldId id="274" r:id="rId5"/>
    <p:sldId id="269" r:id="rId6"/>
    <p:sldId id="271" r:id="rId7"/>
    <p:sldId id="260" r:id="rId8"/>
    <p:sldId id="258" r:id="rId9"/>
    <p:sldId id="261" r:id="rId10"/>
    <p:sldId id="262" r:id="rId11"/>
    <p:sldId id="266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3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38052" y="1080317"/>
            <a:ext cx="8058071" cy="361003"/>
          </a:xfrm>
          <a:prstGeom prst="rect">
            <a:avLst/>
          </a:prstGeom>
          <a:effectLst/>
        </p:spPr>
        <p:txBody>
          <a:bodyPr lIns="89230" tIns="44615" rIns="89230" bIns="44615"/>
          <a:lstStyle>
            <a:lvl1pPr marL="0" indent="0">
              <a:buNone/>
              <a:defRPr sz="1385" b="1" baseline="0">
                <a:solidFill>
                  <a:srgbClr val="0D9195"/>
                </a:solidFill>
                <a:latin typeface="Arial"/>
                <a:cs typeface="Arial"/>
              </a:defRPr>
            </a:lvl1pPr>
            <a:lvl2pPr>
              <a:defRPr sz="1385">
                <a:latin typeface="Adobe Hebrew"/>
                <a:cs typeface="Adobe Hebrew"/>
              </a:defRPr>
            </a:lvl2pPr>
          </a:lstStyle>
          <a:p>
            <a:pPr lvl="0"/>
            <a:r>
              <a:rPr lang="ru-RU" dirty="0" smtClean="0"/>
              <a:t>Укажите заголовок</a:t>
            </a:r>
            <a:endParaRPr lang="en-US" dirty="0" smtClean="0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38051" y="1451913"/>
            <a:ext cx="8058071" cy="4587845"/>
          </a:xfrm>
          <a:prstGeom prst="rect">
            <a:avLst/>
          </a:prstGeom>
        </p:spPr>
        <p:txBody>
          <a:bodyPr lIns="89230" tIns="44615" rIns="89230" bIns="44615"/>
          <a:lstStyle>
            <a:lvl1pPr marL="0" indent="0">
              <a:buNone/>
              <a:defRPr sz="1385" b="0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>
              <a:defRPr sz="1385">
                <a:latin typeface="Adobe Hebrew"/>
                <a:cs typeface="Adobe Hebrew"/>
              </a:defRPr>
            </a:lvl2pPr>
          </a:lstStyle>
          <a:p>
            <a:pPr lvl="0"/>
            <a:r>
              <a:rPr lang="ru-RU" dirty="0" smtClean="0"/>
              <a:t>Напишите текст слайда</a:t>
            </a:r>
            <a:endParaRPr lang="en-US" dirty="0" smtClean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1390665" y="6440095"/>
            <a:ext cx="5481499" cy="312659"/>
          </a:xfrm>
          <a:prstGeom prst="rect">
            <a:avLst/>
          </a:prstGeom>
        </p:spPr>
        <p:txBody>
          <a:bodyPr lIns="89230" tIns="44615" rIns="89230" bIns="44615"/>
          <a:lstStyle>
            <a:lvl1pPr marL="0" indent="0">
              <a:buNone/>
              <a:defRPr sz="1015" b="1" baseline="0">
                <a:solidFill>
                  <a:srgbClr val="0D9195"/>
                </a:solidFill>
                <a:latin typeface="Arial"/>
                <a:cs typeface="Arial"/>
              </a:defRPr>
            </a:lvl1pPr>
            <a:lvl2pPr>
              <a:defRPr sz="1385">
                <a:latin typeface="Adobe Hebrew"/>
                <a:cs typeface="Adobe Hebrew"/>
              </a:defRPr>
            </a:lvl2pPr>
          </a:lstStyle>
          <a:p>
            <a:pPr lvl="0"/>
            <a:r>
              <a:rPr lang="ru-RU" dirty="0" smtClean="0"/>
              <a:t>НАЗВАНИЕ ПРЕЗЕНТАЦИИ</a:t>
            </a:r>
            <a:r>
              <a:rPr lang="en-US" dirty="0" smtClean="0"/>
              <a:t>, </a:t>
            </a:r>
            <a:r>
              <a:rPr lang="ru-RU" dirty="0" smtClean="0"/>
              <a:t>МЕРОПРИЯТИЕ</a:t>
            </a:r>
            <a:r>
              <a:rPr lang="en-US" dirty="0" smtClean="0"/>
              <a:t>, </a:t>
            </a:r>
            <a:r>
              <a:rPr lang="ru-RU" dirty="0" smtClean="0"/>
              <a:t>ДАТА</a:t>
            </a:r>
            <a:endParaRPr lang="en-US" dirty="0" smtClean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49238" y="185050"/>
            <a:ext cx="8064634" cy="498203"/>
          </a:xfrm>
          <a:prstGeom prst="rect">
            <a:avLst/>
          </a:prstGeom>
        </p:spPr>
        <p:txBody>
          <a:bodyPr lIns="89230" tIns="44615" rIns="89230" bIns="44615"/>
          <a:lstStyle>
            <a:lvl1pPr marL="0" indent="0">
              <a:buNone/>
              <a:defRPr sz="2308" b="1" spc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defRPr sz="1385">
                <a:latin typeface="Adobe Hebrew"/>
                <a:cs typeface="Adobe Hebrew"/>
              </a:defRPr>
            </a:lvl2pPr>
          </a:lstStyle>
          <a:p>
            <a:pPr lvl="0"/>
            <a:r>
              <a:rPr lang="ru-RU" dirty="0" smtClean="0"/>
              <a:t>Укажите название слайда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8051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45224"/>
            <a:ext cx="8561040" cy="1096144"/>
          </a:xfrm>
        </p:spPr>
        <p:txBody>
          <a:bodyPr/>
          <a:lstStyle/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Поляков Станислав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Александрович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директор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ГАПОУ ТО «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Тобольский многопрофильный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техникум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8229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Подготовка кадров для инвестиционных проектов Тюменской области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15897"/>
            <a:ext cx="1922310" cy="10874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21" y="3818907"/>
            <a:ext cx="2954168" cy="6182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40968"/>
            <a:ext cx="1656184" cy="165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ыступл. директора\инвест. проекты\Презентация тмт конференция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408126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выступл. директора\инвест. проекты\Презентация тмт конференция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193" y="548680"/>
            <a:ext cx="8457263" cy="6049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osystem.co.uk/wp-content/uploads/2015/04/1_00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4" y="652094"/>
            <a:ext cx="9166774" cy="5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763"/>
            <a:ext cx="89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Реализация  крупных  инвестиционных  проектов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на Тобольской  промышленной  площадке +  новые производства</a:t>
            </a:r>
            <a:endParaRPr lang="ru-RU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323528" y="1700808"/>
            <a:ext cx="2376263" cy="1080120"/>
          </a:xfrm>
          <a:prstGeom prst="wedgeRoundRectCallout">
            <a:avLst>
              <a:gd name="adj1" fmla="val 68826"/>
              <a:gd name="adj2" fmla="val -32670"/>
              <a:gd name="adj3" fmla="val 16667"/>
            </a:avLst>
          </a:prstGeom>
          <a:gradFill rotWithShape="1">
            <a:gsLst>
              <a:gs pos="0">
                <a:srgbClr val="008080">
                  <a:tint val="50000"/>
                  <a:satMod val="300000"/>
                </a:srgbClr>
              </a:gs>
              <a:gs pos="35000">
                <a:srgbClr val="008080">
                  <a:tint val="37000"/>
                  <a:satMod val="300000"/>
                </a:srgbClr>
              </a:gs>
              <a:gs pos="100000">
                <a:srgbClr val="00808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808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rgbClr val="000000"/>
                </a:solidFill>
                <a:latin typeface="Arial"/>
                <a:cs typeface="Arial" pitchFamily="34" charset="0"/>
              </a:rPr>
              <a:t>Крупнейший нефтехимический комплекс мира по производству этилена, полимеров, бутадиена, изобутилена, бутена</a:t>
            </a:r>
            <a:r>
              <a:rPr lang="ru-RU" sz="1200" b="1" kern="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  <a:endParaRPr lang="ru-RU" sz="1200" b="1" kern="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868144" y="765138"/>
            <a:ext cx="2808312" cy="719646"/>
            <a:chOff x="3171985" y="359"/>
            <a:chExt cx="3008658" cy="106657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171985" y="359"/>
              <a:ext cx="3008658" cy="1066574"/>
            </a:xfrm>
            <a:prstGeom prst="roundRect">
              <a:avLst/>
            </a:prstGeom>
            <a:gradFill rotWithShape="0">
              <a:gsLst>
                <a:gs pos="0">
                  <a:srgbClr val="B2B2B2">
                    <a:hueOff val="0"/>
                    <a:satOff val="0"/>
                    <a:lumOff val="7549"/>
                    <a:alphaOff val="0"/>
                    <a:tint val="100000"/>
                    <a:shade val="100000"/>
                    <a:satMod val="130000"/>
                  </a:srgbClr>
                </a:gs>
                <a:gs pos="100000">
                  <a:srgbClr val="B2B2B2">
                    <a:hueOff val="0"/>
                    <a:satOff val="0"/>
                    <a:lumOff val="7549"/>
                    <a:alphaOff val="0"/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224051" y="52425"/>
              <a:ext cx="2904526" cy="9624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«</a:t>
              </a:r>
              <a:r>
                <a:rPr lang="ru-RU" sz="1600" b="1" kern="0" dirty="0" err="1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Запсибнефтехим</a:t>
              </a:r>
              <a:r>
                <a:rPr lang="ru-RU" sz="1600" b="1" kern="0" dirty="0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»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0" dirty="0" smtClean="0">
                  <a:solidFill>
                    <a:srgbClr val="008080"/>
                  </a:solidFill>
                  <a:latin typeface="Arial"/>
                  <a:ea typeface="+mn-ea"/>
                  <a:cs typeface="+mn-cs"/>
                </a:rPr>
                <a:t>Реализация до 2020 г.</a:t>
              </a:r>
            </a:p>
          </p:txBody>
        </p:sp>
      </p:grpSp>
      <p:sp>
        <p:nvSpPr>
          <p:cNvPr id="8" name="Скругленная прямоугольная выноска 7"/>
          <p:cNvSpPr/>
          <p:nvPr/>
        </p:nvSpPr>
        <p:spPr>
          <a:xfrm>
            <a:off x="827584" y="5477688"/>
            <a:ext cx="2578930" cy="764704"/>
          </a:xfrm>
          <a:prstGeom prst="wedgeRoundRectCallout">
            <a:avLst>
              <a:gd name="adj1" fmla="val -5414"/>
              <a:gd name="adj2" fmla="val -75872"/>
              <a:gd name="adj3" fmla="val 16667"/>
            </a:avLst>
          </a:prstGeom>
          <a:gradFill rotWithShape="1">
            <a:gsLst>
              <a:gs pos="0">
                <a:srgbClr val="008080">
                  <a:tint val="50000"/>
                  <a:satMod val="300000"/>
                </a:srgbClr>
              </a:gs>
              <a:gs pos="35000">
                <a:srgbClr val="008080">
                  <a:tint val="37000"/>
                  <a:satMod val="300000"/>
                </a:srgbClr>
              </a:gs>
              <a:gs pos="100000">
                <a:srgbClr val="00808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808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000000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rgbClr val="000000"/>
                </a:solidFill>
                <a:latin typeface="Arial"/>
              </a:rPr>
              <a:t>Увеличение объема переработки </a:t>
            </a:r>
            <a:r>
              <a:rPr lang="ru-RU" sz="1200" b="1" kern="0" dirty="0" smtClean="0">
                <a:solidFill>
                  <a:srgbClr val="000000"/>
                </a:solidFill>
                <a:latin typeface="Arial"/>
              </a:rPr>
              <a:t>ШФЛУ </a:t>
            </a:r>
            <a:endParaRPr lang="ru-RU" sz="1200" b="1" kern="0" dirty="0">
              <a:solidFill>
                <a:srgbClr val="000000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rgbClr val="000000"/>
                </a:solidFill>
                <a:latin typeface="Arial"/>
              </a:rPr>
              <a:t>с </a:t>
            </a:r>
            <a:r>
              <a:rPr lang="ru-RU" sz="1200" b="1" kern="0" dirty="0" smtClean="0">
                <a:solidFill>
                  <a:srgbClr val="000000"/>
                </a:solidFill>
                <a:latin typeface="Arial"/>
              </a:rPr>
              <a:t>6,6 до 8 </a:t>
            </a:r>
            <a:r>
              <a:rPr lang="ru-RU" sz="1200" b="1" kern="0" dirty="0">
                <a:solidFill>
                  <a:srgbClr val="000000"/>
                </a:solidFill>
                <a:latin typeface="Arial"/>
              </a:rPr>
              <a:t>млн. тонн в год</a:t>
            </a:r>
            <a:endParaRPr lang="ru-RU" sz="1200" b="1" kern="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200" kern="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503032" y="4365104"/>
            <a:ext cx="2247216" cy="893327"/>
            <a:chOff x="6611302" y="1147550"/>
            <a:chExt cx="2478208" cy="106657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611302" y="1147550"/>
              <a:ext cx="2478208" cy="1066574"/>
            </a:xfrm>
            <a:prstGeom prst="roundRect">
              <a:avLst/>
            </a:prstGeom>
            <a:gradFill rotWithShape="0">
              <a:gsLst>
                <a:gs pos="0">
                  <a:srgbClr val="B2B2B2">
                    <a:hueOff val="0"/>
                    <a:satOff val="0"/>
                    <a:lumOff val="30196"/>
                    <a:alphaOff val="0"/>
                    <a:tint val="100000"/>
                    <a:shade val="100000"/>
                    <a:satMod val="130000"/>
                  </a:srgbClr>
                </a:gs>
                <a:gs pos="100000">
                  <a:srgbClr val="B2B2B2">
                    <a:hueOff val="0"/>
                    <a:satOff val="0"/>
                    <a:lumOff val="30196"/>
                    <a:alphaOff val="0"/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6663368" y="1199616"/>
              <a:ext cx="2374076" cy="9624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Модернизация второй газофракционирующей установки ГФ-2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8080"/>
                  </a:solidFill>
                  <a:latin typeface="Arial"/>
                  <a:ea typeface="+mn-ea"/>
                  <a:cs typeface="+mn-cs"/>
                </a:rPr>
                <a:t>Реализация в 2016 г.</a:t>
              </a:r>
              <a:endParaRPr lang="ru-RU" sz="1400" b="1" kern="1200" dirty="0">
                <a:solidFill>
                  <a:srgbClr val="000000"/>
                </a:solidFill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388464" y="2636912"/>
            <a:ext cx="2288165" cy="1005358"/>
            <a:chOff x="3535950" y="1711652"/>
            <a:chExt cx="2254070" cy="161726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535950" y="1711652"/>
              <a:ext cx="2254070" cy="1617261"/>
            </a:xfrm>
            <a:prstGeom prst="roundRect">
              <a:avLst/>
            </a:prstGeom>
            <a:gradFill rotWithShape="0">
              <a:gsLst>
                <a:gs pos="0">
                  <a:srgbClr val="B2B2B2">
                    <a:hueOff val="0"/>
                    <a:satOff val="0"/>
                    <a:lumOff val="0"/>
                    <a:alphaOff val="0"/>
                    <a:tint val="100000"/>
                    <a:shade val="100000"/>
                    <a:satMod val="130000"/>
                  </a:srgbClr>
                </a:gs>
                <a:gs pos="100000">
                  <a:srgbClr val="B2B2B2">
                    <a:hueOff val="0"/>
                    <a:satOff val="0"/>
                    <a:lumOff val="0"/>
                    <a:alphaOff val="0"/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614898" y="1790600"/>
              <a:ext cx="2096174" cy="145936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Тобольская промышленная площадка</a:t>
              </a:r>
              <a:endParaRPr lang="ru-RU" sz="1600" b="1" kern="1200" dirty="0">
                <a:solidFill>
                  <a:srgbClr val="000000"/>
                </a:solidFill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787596" y="4221088"/>
            <a:ext cx="2969407" cy="776477"/>
            <a:chOff x="902500" y="4002796"/>
            <a:chExt cx="3097184" cy="106657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902500" y="4002796"/>
              <a:ext cx="3097184" cy="1066574"/>
            </a:xfrm>
            <a:prstGeom prst="roundRect">
              <a:avLst/>
            </a:prstGeom>
            <a:gradFill rotWithShape="0">
              <a:gsLst>
                <a:gs pos="0">
                  <a:srgbClr val="B2B2B2">
                    <a:hueOff val="0"/>
                    <a:satOff val="0"/>
                    <a:lumOff val="22647"/>
                    <a:alphaOff val="0"/>
                    <a:tint val="100000"/>
                    <a:shade val="100000"/>
                    <a:satMod val="130000"/>
                  </a:srgbClr>
                </a:gs>
                <a:gs pos="100000">
                  <a:srgbClr val="B2B2B2">
                    <a:hueOff val="0"/>
                    <a:satOff val="0"/>
                    <a:lumOff val="22647"/>
                    <a:alphaOff val="0"/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954566" y="4054862"/>
              <a:ext cx="2993052" cy="9624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0000"/>
                  </a:solidFill>
                  <a:latin typeface="Arial"/>
                  <a:ea typeface="+mn-ea"/>
                  <a:cs typeface="+mn-cs"/>
                </a:rPr>
                <a:t>«Тобольск-Полимер»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B050"/>
                  </a:solidFill>
                  <a:latin typeface="Arial"/>
                  <a:ea typeface="+mn-ea"/>
                  <a:cs typeface="+mn-cs"/>
                </a:rPr>
                <a:t>реализован в 2013 г. </a:t>
              </a:r>
              <a:endParaRPr lang="ru-RU" sz="1400" kern="1200" dirty="0">
                <a:solidFill>
                  <a:srgbClr val="00B050"/>
                </a:solidFill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4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827"/>
            <a:ext cx="8468458" cy="93959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585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Подготовка кадров для инвестиционных проектов </a:t>
            </a:r>
            <a:r>
              <a:rPr lang="ru-RU" sz="2585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sz="2585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585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Тюменской </a:t>
            </a:r>
            <a:r>
              <a:rPr lang="ru-RU" sz="2585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области</a:t>
            </a:r>
            <a:br>
              <a:rPr lang="ru-RU" sz="2585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sz="2585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E87063-7079-A84A-BE54-170D33447E5B}" type="slidenum">
              <a:rPr lang="ru-RU" altLang="en-US" smtClean="0"/>
              <a:pPr>
                <a:defRPr/>
              </a:pPr>
              <a:t>2</a:t>
            </a:fld>
            <a:endParaRPr lang="ru-RU" altLang="en-US"/>
          </a:p>
        </p:txBody>
      </p:sp>
      <p:pic>
        <p:nvPicPr>
          <p:cNvPr id="5" name="Picture 2" descr="F:\выступл. директора\инвест. проекты\стр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142282" cy="4870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810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ыступл. директора\инвест. проекты\Презентация тмт конференция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856984" cy="650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рямоугольник 2051"/>
          <p:cNvSpPr/>
          <p:nvPr/>
        </p:nvSpPr>
        <p:spPr bwMode="auto">
          <a:xfrm>
            <a:off x="7057489" y="3937920"/>
            <a:ext cx="1971842" cy="66673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 fontAlgn="base">
              <a:spcBef>
                <a:spcPct val="0"/>
              </a:spcBef>
              <a:spcAft>
                <a:spcPct val="0"/>
              </a:spcAft>
            </a:pPr>
            <a:endParaRPr lang="ru-RU" sz="738" b="1" dirty="0">
              <a:latin typeface="Arial" charset="0"/>
            </a:endParaRPr>
          </a:p>
          <a:p>
            <a:pPr defTabSz="844083" fontAlgn="base">
              <a:spcBef>
                <a:spcPct val="0"/>
              </a:spcBef>
              <a:spcAft>
                <a:spcPct val="0"/>
              </a:spcAft>
            </a:pPr>
            <a:endParaRPr lang="ru-RU" sz="738" dirty="0"/>
          </a:p>
          <a:p>
            <a:pPr defTabSz="844083" fontAlgn="base">
              <a:spcBef>
                <a:spcPct val="0"/>
              </a:spcBef>
              <a:spcAft>
                <a:spcPct val="0"/>
              </a:spcAft>
            </a:pPr>
            <a:endParaRPr lang="ru-RU" sz="738" b="1" dirty="0">
              <a:latin typeface="Arial" charset="0"/>
            </a:endParaRPr>
          </a:p>
          <a:p>
            <a:pPr defTabSz="844083" fontAlgn="base">
              <a:spcBef>
                <a:spcPct val="0"/>
              </a:spcBef>
              <a:spcAft>
                <a:spcPct val="0"/>
              </a:spcAft>
            </a:pPr>
            <a:endParaRPr lang="ru-RU" sz="738" dirty="0"/>
          </a:p>
          <a:p>
            <a:pPr defTabSz="844083" fontAlgn="base">
              <a:spcBef>
                <a:spcPct val="0"/>
              </a:spcBef>
              <a:spcAft>
                <a:spcPct val="0"/>
              </a:spcAft>
            </a:pPr>
            <a:endParaRPr lang="ru-RU" sz="554" b="1" dirty="0">
              <a:latin typeface="Arial" charset="0"/>
            </a:endParaRPr>
          </a:p>
          <a:p>
            <a:pPr algn="ctr" defTabSz="844083" fontAlgn="base">
              <a:spcBef>
                <a:spcPct val="0"/>
              </a:spcBef>
              <a:spcAft>
                <a:spcPct val="0"/>
              </a:spcAft>
            </a:pPr>
            <a:r>
              <a:rPr lang="ru-RU" sz="554" dirty="0">
                <a:solidFill>
                  <a:srgbClr val="FF0000"/>
                </a:solidFill>
              </a:rPr>
              <a:t>по окончании профильной магистратуры</a:t>
            </a:r>
            <a:endParaRPr lang="ru-RU" sz="554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>
          <a:xfrm>
            <a:off x="335202" y="416923"/>
            <a:ext cx="8058071" cy="476743"/>
          </a:xfrm>
        </p:spPr>
        <p:txBody>
          <a:bodyPr/>
          <a:lstStyle/>
          <a:p>
            <a:pPr algn="r"/>
            <a:r>
              <a:rPr lang="ru-RU" sz="1846" dirty="0"/>
              <a:t>К 2020 году потребность в выпускниках ПОО составит до 1500 чел</a:t>
            </a:r>
            <a:r>
              <a:rPr lang="ru-RU" sz="1662" dirty="0"/>
              <a:t>.</a:t>
            </a:r>
            <a:endParaRPr lang="ru-RU" sz="1662" dirty="0"/>
          </a:p>
        </p:txBody>
      </p:sp>
      <p:sp>
        <p:nvSpPr>
          <p:cNvPr id="92" name="TextBox 91"/>
          <p:cNvSpPr txBox="1"/>
          <p:nvPr/>
        </p:nvSpPr>
        <p:spPr>
          <a:xfrm>
            <a:off x="5302898" y="2019823"/>
            <a:ext cx="688009" cy="191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46" dirty="0">
                <a:solidFill>
                  <a:schemeClr val="bg1"/>
                </a:solidFill>
                <a:latin typeface="+mj-lt"/>
              </a:rPr>
              <a:t>Благовещенск</a:t>
            </a:r>
            <a:endParaRPr lang="ru-RU" sz="646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50" name="Picture 2" descr="C:\Users\VorotnikovaYuS\Desktop\география сибур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81" y="1019908"/>
            <a:ext cx="6595696" cy="354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Группа 57"/>
          <p:cNvGrpSpPr/>
          <p:nvPr/>
        </p:nvGrpSpPr>
        <p:grpSpPr>
          <a:xfrm>
            <a:off x="4865484" y="3192626"/>
            <a:ext cx="1689750" cy="809131"/>
            <a:chOff x="7040572" y="4256376"/>
            <a:chExt cx="1830562" cy="876559"/>
          </a:xfrm>
        </p:grpSpPr>
        <p:sp>
          <p:nvSpPr>
            <p:cNvPr id="3" name="Скругленный прямоугольник 2"/>
            <p:cNvSpPr/>
            <p:nvPr/>
          </p:nvSpPr>
          <p:spPr bwMode="auto">
            <a:xfrm>
              <a:off x="7040572" y="4256376"/>
              <a:ext cx="1830562" cy="55786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31" b="1" dirty="0">
                  <a:latin typeface="Arial" charset="0"/>
                </a:rPr>
                <a:t>Потребность в МС на АГПЗ к 2024 г. – 220 чел., на АГХК к 2029 г. – 180 чел</a:t>
              </a: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 bwMode="auto">
            <a:xfrm>
              <a:off x="7694545" y="4814237"/>
              <a:ext cx="261308" cy="22648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Прямая соединительная линия 54"/>
            <p:cNvCxnSpPr/>
            <p:nvPr/>
          </p:nvCxnSpPr>
          <p:spPr bwMode="auto">
            <a:xfrm>
              <a:off x="7694545" y="4829094"/>
              <a:ext cx="232824" cy="30384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9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15907" y="1124463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Аппаратчик (пиролиз)</a:t>
            </a:r>
          </a:p>
        </p:txBody>
      </p:sp>
      <p:sp>
        <p:nvSpPr>
          <p:cNvPr id="70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15907" y="1381779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Аппаратчик (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полиэтилен)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03593" y="2476557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ТУ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07802" y="1657671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Аппаратчик (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полипропилен)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07803" y="1924452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Лаборант </a:t>
            </a:r>
            <a:r>
              <a:rPr lang="ru-RU" sz="831" dirty="0" err="1">
                <a:latin typeface="Arial" panose="020B0604020202020204" pitchFamily="34" charset="0"/>
                <a:cs typeface="Arial" panose="020B0604020202020204" pitchFamily="34" charset="0"/>
              </a:rPr>
              <a:t>хим.анализа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07803" y="2197396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Машинист 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ТК/ ТН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091745" y="2757993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Слесарь </a:t>
            </a:r>
            <a:r>
              <a:rPr lang="ru-RU" sz="831" dirty="0" err="1">
                <a:latin typeface="Arial" panose="020B0604020202020204" pitchFamily="34" charset="0"/>
                <a:cs typeface="Arial" panose="020B0604020202020204" pitchFamily="34" charset="0"/>
              </a:rPr>
              <a:t>КИПиА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090513" y="3038386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Слесарь по 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ремонту ТУ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096423" y="3306736"/>
            <a:ext cx="1863970" cy="31200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fontScale="92500"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Электромонтер по ремонту и обслуживанию </a:t>
            </a: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10610" y="3683845"/>
            <a:ext cx="1863970" cy="19023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fontScale="92500" lnSpcReduction="2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Электросварщик </a:t>
            </a:r>
          </a:p>
        </p:txBody>
      </p:sp>
      <p:sp>
        <p:nvSpPr>
          <p:cNvPr id="85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10610" y="3973475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Инженер-технолог</a:t>
            </a:r>
          </a:p>
        </p:txBody>
      </p:sp>
      <p:sp>
        <p:nvSpPr>
          <p:cNvPr id="86" name="Текст 13"/>
          <p:cNvSpPr>
            <a:spLocks noGrp="1"/>
          </p:cNvSpPr>
          <p:nvPr>
            <p:ph type="body" sz="quarter" idx="4294967295"/>
          </p:nvPr>
        </p:nvSpPr>
        <p:spPr>
          <a:xfrm>
            <a:off x="7109427" y="4236978"/>
            <a:ext cx="1863970" cy="20610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97357" indent="-197357">
              <a:buFontTx/>
              <a:buChar char="-"/>
            </a:pPr>
            <a:r>
              <a:rPr lang="ru-RU" sz="831" dirty="0">
                <a:latin typeface="Arial" panose="020B0604020202020204" pitchFamily="34" charset="0"/>
                <a:cs typeface="Arial" panose="020B0604020202020204" pitchFamily="34" charset="0"/>
              </a:rPr>
              <a:t>Инженер-энергетик</a:t>
            </a:r>
            <a:endParaRPr lang="ru-RU" sz="8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54" name="Прямая соединительная линия 2053"/>
          <p:cNvCxnSpPr/>
          <p:nvPr/>
        </p:nvCxnSpPr>
        <p:spPr bwMode="auto">
          <a:xfrm>
            <a:off x="8370277" y="849923"/>
            <a:ext cx="25790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7" name="Прямая со стрелкой 2056"/>
          <p:cNvCxnSpPr/>
          <p:nvPr/>
        </p:nvCxnSpPr>
        <p:spPr bwMode="auto">
          <a:xfrm>
            <a:off x="8628185" y="849923"/>
            <a:ext cx="0" cy="26963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058" name="Таблица 2057"/>
          <p:cNvGraphicFramePr>
            <a:graphicFrameLocks noGrp="1"/>
          </p:cNvGraphicFramePr>
          <p:nvPr>
            <p:extLst/>
          </p:nvPr>
        </p:nvGraphicFramePr>
        <p:xfrm>
          <a:off x="402975" y="4702907"/>
          <a:ext cx="8550492" cy="1332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  <a:gridCol w="712541"/>
              </a:tblGrid>
              <a:tr h="21101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СИБТ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ТНХ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СТГ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КЗСК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ВСК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СК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ПОЛИЭФ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УОС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СНХ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ТПП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СХ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  <a:tr h="211015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2016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22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  <a:tr h="211015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2017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102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  <a:tr h="211015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2018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68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15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92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  <a:tr h="211015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2019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13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21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45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  <a:tr h="277207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2020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18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12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30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89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46</a:t>
                      </a:r>
                      <a:endParaRPr lang="ru-RU" sz="800" dirty="0"/>
                    </a:p>
                  </a:txBody>
                  <a:tcPr marL="84406" marR="84406" marT="42203" marB="4220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8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я тмт конференция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89"/>
            <a:ext cx="8554430" cy="609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545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выступл. директора\инвест. проекты\Презентация тмт конференция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20361" cy="5949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1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выступл. директора\инвест. проекты\Презентация тмт конференция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12968" cy="6024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ыступл. директора\инвест. проекты\Презентация тмт конференци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39"/>
            <a:ext cx="8784976" cy="6283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ыступл. директора\инвест. проекты\Презентация тмт конференция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230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424</TotalTime>
  <Words>237</Words>
  <Application>Microsoft Office PowerPoint</Application>
  <PresentationFormat>Экран (4:3)</PresentationFormat>
  <Paragraphs>110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Adobe Hebrew</vt:lpstr>
      <vt:lpstr>Arial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Подготовка кадров для инвестиционных проектов Тюменской области</vt:lpstr>
      <vt:lpstr>Подготовка кадров для инвестиционных проектов  Тюменской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кадров для инвестиционных проектов Тюменской области</dc:title>
  <dc:creator>МФЦПК</dc:creator>
  <cp:lastModifiedBy>Директор ТМТ</cp:lastModifiedBy>
  <cp:revision>12</cp:revision>
  <dcterms:created xsi:type="dcterms:W3CDTF">2017-02-08T09:22:26Z</dcterms:created>
  <dcterms:modified xsi:type="dcterms:W3CDTF">2017-03-06T15:54:22Z</dcterms:modified>
</cp:coreProperties>
</file>