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" r:id="rId2"/>
    <p:sldId id="295" r:id="rId3"/>
    <p:sldId id="296" r:id="rId4"/>
    <p:sldId id="290" r:id="rId5"/>
    <p:sldId id="291" r:id="rId6"/>
    <p:sldId id="292" r:id="rId7"/>
    <p:sldId id="287" r:id="rId8"/>
    <p:sldId id="293" r:id="rId9"/>
    <p:sldId id="29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73B6"/>
    <a:srgbClr val="5160A9"/>
    <a:srgbClr val="5555A1"/>
    <a:srgbClr val="FF9900"/>
    <a:srgbClr val="A15D8E"/>
    <a:srgbClr val="0066CC"/>
    <a:srgbClr val="299743"/>
    <a:srgbClr val="8E0000"/>
    <a:srgbClr val="993366"/>
    <a:srgbClr val="415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86384" autoAdjust="0"/>
  </p:normalViewPr>
  <p:slideViewPr>
    <p:cSldViewPr>
      <p:cViewPr varScale="1">
        <p:scale>
          <a:sx n="100" d="100"/>
          <a:sy n="100" d="100"/>
        </p:scale>
        <p:origin x="-19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2EAA4-B1CF-4982-BB0F-7786E4821D68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BE92F-0E92-4224-A6B7-6FB4634852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967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Планирование приносящей доход деятельности является необходимым элементом реализации программы развития ПОО и является частью общего стратегического планирования.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показал проведенный анализ, наиболее востребованными и рентабельными платными услугами  на сегодня остаются программы профессионального обучения, программы повышения квалификации и профессиональной переподготовки работников предприятий тех отраслей, для которых ПОО ведет основную образовательную деятельность.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Планирование на 2018-2019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уч.год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приоритетными остаются программы профессионального обучения, повышения квалификации и переподготовки.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Краткосрочные курсы (профессиональное обучение) по заявкам инвесторов для открытия вновь создаваемых производств (ГАПК): ООО Тюменские молочные фермы ГК «ДАМАТЕ» (70 чел.)  </a:t>
            </a: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74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2017 году ДОН ТО во исполнение Поручения Губернатора Тюменской области в адрес ПОО ТО были направлены Методические рекомендации, содержащие перечень и схемы маркетинговых стратегий по развитию приносящей доход деятельности, которые возможны к реализации, в том числе, в сфере образования.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Администрацией  ГАПОУ ТО «ТКВТ» была создана рабочая группа по разработке и реализации плана  развития приносящей доход деятельности. На основе проведенного анализа была разработана маркетинговая стратегия, в основу которой легли различные формы взаимодействия с потребителями услуг. Смешанный вариант, сочетание трех стратегий: стратегия развития продукта (расширение перечня платных услуг), стратегия развития рынка (охват нового сегмента потребителей) и стратегия горизонтальной диверсификации (развитие сопутствующих платных услуг, не связанных с образованием).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740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Используя маркетинговый план, анализируются различные сегменты клиентов, ориентированных на конкретные потребности.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Группы получателей услуг (сегмент рынка): обучающиеся ПОО – обучающиеся ОУ – незанятое население – работодатели – родители с детьми – матери, находящиеся в декретном отпуске – лица пожилого возраста и др. (в зависимости от потребностей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компетентностного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заказчика и возможностей ПОО).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Пример: Кулинарный проект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МиниКок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Целевая аудитория - дети с родителями, группы детей от 6 до 14 лет. Условия оказания: можно предложить три пакета услуги: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«Кулинария без хлопот» оформление уже готовых изделий или не требующих горячей обработки блюд (бутерброды, салаты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т.д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продолжительность 40 минут.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«Кулинарные изыски» - приготовление пиццы, кексов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т.д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продолжительность 1 час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«Веселые поварята» -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мастер-класс+аниматор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1,5 часа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Стоимость формируется для каждого пакета услуг. Затраты: фартучки, колпачки, продукты питания.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866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СТА-маркетинг относится к методам преобразования посетителей сайта, пользователей социальных сетей в потенциальных клиентов. Стратегии преобразования увеличивают процент посетителей онлайн, которые становятся клиентами или которые присоединиться к списку рассылки.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 Тюменский колледж водного транспорта представлен в трех социальных сетях: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Вконтакте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YouTube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Официальные группы, которые администрируют специалисты учреждения, имеют охват более 3000 человек. Контент в официальных группах регулярно обновляется, поддерживается диалог между подписчиками и администраторами. У любого пользователя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соцсетей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есть возможность обратиться к администраторам групп. В группе ВК созданы обсуждения, где можно получить информацию в режиме «Вопрос-ответ». Для стимулирования активности подписчиков в группах проводятся опросы, голосование, используются призывы к действию.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привлечения  новых пользователей активно используются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хештеги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размещение материалов в партнерских группах. Так, информация от имени группы регулярно появляется в группах: Образование 72, ТЮМЕНСКИЙ ОБЛАСТНОЙ СТУДЕНЧЕСКИЙ ОТРЯД, Российский Союз Молодежи | Тюменская область и др.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Продвижение контента идет посредством размещения в рамках партнерских договоренностей на безвозмездной основе, а так же  настраивается платная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таргетированая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реклама на конкретные целевые группы и на определенный временной интервал. Продвижение через социальные сети является в настоящее время довольно легким, быстрым и бюджетным способом заявить о себе и своих услугах.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588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Основывается на выгодном сотрудничестве определённого количества организаций через сетевые формы реализации программ  или иные договорные практики (заключены договора  о совместной деятельности с АНО «Спортивный клуб «ВЕГА», ПОУ «Региональный учебный центр военно-патриотического воспитания и подготовки граждан к военной службе» РО ДОСААФ России Тюменской области).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Пример: совместно с АНО «Спортивный клуб «ВЕГА» апробирована Программа  тимбилдинга на базе учебно-тренировочного судна. Корпоративные мероприятия  являются наиболее распространенным инструментом консолидации коллектива. База УТС является хорошей площадкой для проведения мероприятий по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командообразованию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Проект по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командообразованию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был апробирован и в настоящее время набирает популярность. Перечень организаций – получателей данного вида услуги: Тюменская региональная общественная организация «Ноябрьское землячество», АО «ЭР-Телеком Холдинг», ОО «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Отельер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НП Учебно-производственное объединение «Экспресс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УрГУПС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и др.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Данный проект получил и дополнительный вектор развития в плане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профориентационной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работы: совместное участие родителей с детьми – Организация многодетных семей «Радость», МОУ СОШ №63.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94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 OF MOUTH MARKETING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или САРАФАННОЕ РАДИО.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сути, это бесплатная форма устной или письменной рекламы, с помощью которой удовлетворённые пользователи рассказывают другим людям, почему им нравится какой-либо товар или услуга. Сарафанное радио является рекламной формой, которой люди склонны наиболее доверять, так как человек, который советует какой-либо товар или услугу, не имеет в этом личной выгоды.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Пример: Проведение массовых мероприятий для школьников. После проведения в 2016 году нескольких новогодних мероприятий для учащихся МАОУ СОШ №48, со стороны родительских комитетов школ микрорайона поступили заявки на организацию такого рода мероприятий на платной основе с расширенным  комплексом услуг (дискотека, подарки, сладкий стол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т.д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В декабре 2017 года количество получателей услуги возросло до 500 человек.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 формируется коммерческое предложение, которое будет включать несколько «пакетов» услуги от «эконом»  до «все включено». В перечень таких мероприятий войдут календарные праздники, дни рождения, кулинарные мастер-классы и т.д.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44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формировании цены на конкретную услугу определяется ее уникальность и востребованность.  В настоящее время для разных услуг используются различные подходы к  ценообразованию: затратный; ориентированный на спрос; конкурентный.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Наиболее эффективный подход – комплексное сочетание методов. Нами разработан алгоритм ценообразования.  На основе анализа спроса определяется базовая цена услуги. Эта цена сопоставляется с ценами конкурентов на аналогичные услуги и при необходимости корректируется. Параллельно рассчитывается цена затратным методом и определяется нижний порог цены услуги. Для удобства потребителя услуга «пакетируется» в несколько ценовых предложений. Такой подход делает предложение привлекательным для потребителей с разным уровнем дохода. В случае, если услуга является уникальной, но при этом еще и востребованной, цена на нее может быть увеличена.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120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5 ПОО – нет привлеченных внештатных сотрудников.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7BE92F-0E92-4224-A6B7-6FB4634852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931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43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5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26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4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793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16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308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37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2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32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57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08119-AB4B-487A-BDAA-E173CD0EE52C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55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14290"/>
            <a:ext cx="7143768" cy="230425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41538B"/>
                </a:solidFill>
              </a:rPr>
              <a:t>РАЗВИТИЕ ПРИНОСЯЩЕЙ ДОХОД ДЕЯТЕЛЬНОСТИ</a:t>
            </a:r>
            <a:br>
              <a:rPr lang="ru-RU" sz="3200" b="1" dirty="0" smtClean="0">
                <a:solidFill>
                  <a:srgbClr val="41538B"/>
                </a:solidFill>
              </a:rPr>
            </a:br>
            <a:r>
              <a:rPr lang="ru-RU" sz="3200" b="1" dirty="0" smtClean="0">
                <a:solidFill>
                  <a:srgbClr val="41538B"/>
                </a:solidFill>
              </a:rPr>
              <a:t> профессиональных образовательных организаций Тюменской области</a:t>
            </a:r>
            <a:endParaRPr lang="ru-RU" sz="3200" dirty="0">
              <a:solidFill>
                <a:srgbClr val="41538B"/>
              </a:solidFill>
            </a:endParaRPr>
          </a:p>
        </p:txBody>
      </p:sp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71472" y="2857496"/>
            <a:ext cx="5929354" cy="2857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spcBef>
                <a:spcPts val="600"/>
              </a:spcBef>
            </a:pPr>
            <a:r>
              <a:rPr lang="ru-RU" dirty="0" smtClean="0"/>
              <a:t>Некоммерческим организациям предоставлено право осуществлять приносящую доход деятельность, при соблюдении следующих условий:</a:t>
            </a:r>
          </a:p>
          <a:p>
            <a:pPr marL="355600" lvl="0" indent="-35560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ru-RU" dirty="0" smtClean="0"/>
              <a:t>право на осуществление приносящей доход деятельности предусмотрено уставом;</a:t>
            </a:r>
          </a:p>
          <a:p>
            <a:pPr marL="355600" lvl="0" indent="-35560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ru-RU" dirty="0" smtClean="0"/>
              <a:t>приносящая доход деятельность служит достижению целей, ради которых создана некоммерческая организация, и соответствует таким целям.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214678" y="5429264"/>
            <a:ext cx="5112568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r"/>
            <a:r>
              <a:rPr lang="ru-RU" dirty="0" smtClean="0"/>
              <a:t>Гражданский кодекс Российской Федерации,</a:t>
            </a:r>
            <a:br>
              <a:rPr lang="ru-RU" dirty="0" smtClean="0"/>
            </a:br>
            <a:r>
              <a:rPr lang="ru-RU" dirty="0" smtClean="0"/>
              <a:t>часть 1, ст. 50, ч. 4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http://ur-fond.ru/img/tab-2la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214685"/>
            <a:ext cx="1643074" cy="1682907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28596" y="2643182"/>
            <a:ext cx="8215370" cy="3714776"/>
          </a:xfrm>
          <a:prstGeom prst="roundRect">
            <a:avLst/>
          </a:prstGeom>
          <a:noFill/>
          <a:ln>
            <a:solidFill>
              <a:srgbClr val="555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7" name="AutoShape 17"/>
          <p:cNvSpPr txBox="1">
            <a:spLocks noChangeArrowheads="1"/>
          </p:cNvSpPr>
          <p:nvPr/>
        </p:nvSpPr>
        <p:spPr bwMode="auto">
          <a:xfrm>
            <a:off x="179512" y="116632"/>
            <a:ext cx="8784976" cy="504056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dirty="0" smtClean="0"/>
              <a:t>Анализ приносящей доход деятельности в ПОО ТО</a:t>
            </a:r>
            <a:endParaRPr lang="ru-RU" altLang="ru-RU" sz="2000" dirty="0">
              <a:solidFill>
                <a:schemeClr val="bg1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270641"/>
              </p:ext>
            </p:extLst>
          </p:nvPr>
        </p:nvGraphicFramePr>
        <p:xfrm>
          <a:off x="179512" y="721254"/>
          <a:ext cx="8784001" cy="601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0"/>
                <a:gridCol w="1008000"/>
                <a:gridCol w="1008000"/>
                <a:gridCol w="1008000"/>
                <a:gridCol w="1008000"/>
                <a:gridCol w="1799999"/>
                <a:gridCol w="1800002"/>
              </a:tblGrid>
              <a:tr h="363418">
                <a:tc rowSpan="2">
                  <a:txBody>
                    <a:bodyPr/>
                    <a:lstStyle/>
                    <a:p>
                      <a:pPr algn="ctr"/>
                      <a:r>
                        <a:rPr lang="ru-RU" sz="1300" dirty="0" err="1" smtClean="0"/>
                        <a:t>Наимено-вание</a:t>
                      </a:r>
                      <a:endParaRPr lang="ru-RU" sz="1300" dirty="0" smtClean="0"/>
                    </a:p>
                    <a:p>
                      <a:pPr algn="ctr"/>
                      <a:r>
                        <a:rPr lang="ru-RU" sz="1300" dirty="0" smtClean="0"/>
                        <a:t>ПОО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73B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Группы получателей услуг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73B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Реализация программ ДПО</a:t>
                      </a:r>
                    </a:p>
                    <a:p>
                      <a:pPr algn="ctr"/>
                      <a:r>
                        <a:rPr lang="ru-RU" sz="1300" dirty="0" smtClean="0"/>
                        <a:t>(по итогам отчета за 2017 год)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73B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Внебюджетная деятельность ПОО (включая</a:t>
                      </a:r>
                      <a:r>
                        <a:rPr lang="ru-RU" sz="1300" baseline="0" dirty="0" smtClean="0"/>
                        <a:t> платные группы</a:t>
                      </a:r>
                      <a:r>
                        <a:rPr lang="ru-RU" sz="1300" dirty="0" smtClean="0"/>
                        <a:t>)</a:t>
                      </a:r>
                      <a:br>
                        <a:rPr lang="ru-RU" sz="1300" dirty="0" smtClean="0"/>
                      </a:br>
                      <a:r>
                        <a:rPr lang="ru-RU" sz="1300" dirty="0" smtClean="0"/>
                        <a:t>по итогам 2017 г</a:t>
                      </a:r>
                      <a:r>
                        <a:rPr lang="ru-RU" sz="1300" dirty="0" smtClean="0"/>
                        <a:t>.</a:t>
                      </a:r>
                    </a:p>
                    <a:p>
                      <a:pPr algn="ctr"/>
                      <a:r>
                        <a:rPr lang="ru-RU" sz="1300" dirty="0" smtClean="0"/>
                        <a:t>(</a:t>
                      </a:r>
                      <a:r>
                        <a:rPr lang="ru-RU" sz="1300" dirty="0" err="1" smtClean="0"/>
                        <a:t>тыс.руб</a:t>
                      </a:r>
                      <a:r>
                        <a:rPr lang="ru-RU" sz="1300" dirty="0" smtClean="0"/>
                        <a:t>.)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73B6"/>
                    </a:solidFill>
                  </a:tcPr>
                </a:tc>
              </a:tr>
              <a:tr h="99940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err="1" smtClean="0"/>
                        <a:t>Обучаю-щиеся</a:t>
                      </a:r>
                      <a:r>
                        <a:rPr lang="ru-RU" sz="1300" dirty="0" smtClean="0"/>
                        <a:t> ПОО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err="1" smtClean="0"/>
                        <a:t>Обучаю-щиеся</a:t>
                      </a:r>
                      <a:r>
                        <a:rPr lang="ru-RU" sz="1300" dirty="0" smtClean="0"/>
                        <a:t/>
                      </a:r>
                      <a:br>
                        <a:rPr lang="ru-RU" sz="1300" dirty="0" smtClean="0"/>
                      </a:br>
                      <a:r>
                        <a:rPr lang="ru-RU" sz="1300" dirty="0" smtClean="0"/>
                        <a:t>ОУ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Взрослое население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err="1" smtClean="0"/>
                        <a:t>Производ-ственная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err="1" smtClean="0"/>
                        <a:t>деятель-ность</a:t>
                      </a:r>
                      <a:endParaRPr lang="ru-RU" sz="13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5918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ТПК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30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14 091,6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11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err="1" smtClean="0"/>
                        <a:t>ТТИПКиС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1087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35 275,8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ТКТТС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619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14 090,6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055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ТКВТ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2585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14 268,9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ТТСИГХ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624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33 938,8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11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ТЛТ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1521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39 019,32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ЗСГК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967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34 339,3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11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ЗАПТ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725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10 846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ИМТ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1938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18 601,9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11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ТМТ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352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13 361,9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6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АТК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1727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17</a:t>
                      </a:r>
                      <a:r>
                        <a:rPr lang="ru-RU" sz="1300" b="1" baseline="0" dirty="0" smtClean="0"/>
                        <a:t> 531,9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11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ГАПК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131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4 525,9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826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err="1" smtClean="0"/>
                        <a:t>ТобМК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1180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27 585,02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815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ИМК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974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15D8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210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49</a:t>
                      </a:r>
                      <a:r>
                        <a:rPr lang="ru-RU" sz="1300" b="1" baseline="0" dirty="0" smtClean="0"/>
                        <a:t> 612,744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418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err="1" smtClean="0"/>
                        <a:t>ТюмМК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5261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/>
                        <a:t>71 254,8</a:t>
                      </a:r>
                      <a:endParaRPr lang="ru-RU" sz="13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7" name="AutoShape 17"/>
          <p:cNvSpPr txBox="1">
            <a:spLocks noChangeArrowheads="1"/>
          </p:cNvSpPr>
          <p:nvPr/>
        </p:nvSpPr>
        <p:spPr bwMode="auto">
          <a:xfrm>
            <a:off x="428596" y="476672"/>
            <a:ext cx="8215370" cy="1008112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dirty="0" smtClean="0"/>
              <a:t>Планирование развития</a:t>
            </a:r>
            <a:br>
              <a:rPr lang="ru-RU" sz="2800" dirty="0" smtClean="0"/>
            </a:br>
            <a:r>
              <a:rPr lang="ru-RU" sz="2800" dirty="0" smtClean="0"/>
              <a:t>приносящей доход деятельности: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932652" y="2070538"/>
            <a:ext cx="4032448" cy="38570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80000"/>
              </a:lnSpc>
              <a:spcBef>
                <a:spcPts val="1200"/>
              </a:spcBef>
            </a:pPr>
            <a:r>
              <a:rPr lang="ru-RU" sz="2200" dirty="0" smtClean="0"/>
              <a:t>Проведена оценка текущего состояния приносящей доход деятельности ПОО.</a:t>
            </a:r>
          </a:p>
          <a:p>
            <a:pPr lvl="0">
              <a:lnSpc>
                <a:spcPct val="80000"/>
              </a:lnSpc>
              <a:spcBef>
                <a:spcPts val="1200"/>
              </a:spcBef>
            </a:pPr>
            <a:r>
              <a:rPr lang="ru-RU" sz="2200" dirty="0" smtClean="0"/>
              <a:t>Определены сильные и слабые стороны в области оказания платных услуг.</a:t>
            </a:r>
          </a:p>
          <a:p>
            <a:pPr lvl="0">
              <a:lnSpc>
                <a:spcPct val="80000"/>
              </a:lnSpc>
              <a:spcBef>
                <a:spcPts val="1200"/>
              </a:spcBef>
            </a:pPr>
            <a:r>
              <a:rPr lang="ru-RU" sz="2200" dirty="0" smtClean="0"/>
              <a:t>Намечен план развития уже существующих платных услуг.</a:t>
            </a:r>
          </a:p>
          <a:p>
            <a:pPr lvl="0">
              <a:lnSpc>
                <a:spcPct val="80000"/>
              </a:lnSpc>
              <a:spcBef>
                <a:spcPts val="1200"/>
              </a:spcBef>
            </a:pPr>
            <a:r>
              <a:rPr lang="ru-RU" sz="2200" dirty="0" smtClean="0"/>
              <a:t>Намечена апробация новых идей и проектов.</a:t>
            </a:r>
          </a:p>
          <a:p>
            <a:pPr lvl="0">
              <a:lnSpc>
                <a:spcPct val="80000"/>
              </a:lnSpc>
              <a:spcBef>
                <a:spcPts val="1200"/>
              </a:spcBef>
            </a:pPr>
            <a:r>
              <a:rPr lang="ru-RU" sz="2200" dirty="0" smtClean="0"/>
              <a:t>Разработана маркетинговая стратегия.</a:t>
            </a:r>
          </a:p>
          <a:p>
            <a:pPr lvl="0">
              <a:lnSpc>
                <a:spcPct val="80000"/>
              </a:lnSpc>
              <a:spcBef>
                <a:spcPts val="1200"/>
              </a:spcBef>
            </a:pPr>
            <a:endParaRPr lang="ru-RU" sz="2200" dirty="0" smtClean="0"/>
          </a:p>
        </p:txBody>
      </p:sp>
      <p:sp>
        <p:nvSpPr>
          <p:cNvPr id="10" name="8-конечная звезда 9"/>
          <p:cNvSpPr/>
          <p:nvPr/>
        </p:nvSpPr>
        <p:spPr>
          <a:xfrm>
            <a:off x="428596" y="2214554"/>
            <a:ext cx="428628" cy="428628"/>
          </a:xfrm>
          <a:prstGeom prst="star8">
            <a:avLst/>
          </a:prstGeom>
          <a:solidFill>
            <a:srgbClr val="6E7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1" name="8-конечная звезда 10"/>
          <p:cNvSpPr/>
          <p:nvPr/>
        </p:nvSpPr>
        <p:spPr>
          <a:xfrm>
            <a:off x="428596" y="3150658"/>
            <a:ext cx="428628" cy="428628"/>
          </a:xfrm>
          <a:prstGeom prst="star8">
            <a:avLst/>
          </a:prstGeom>
          <a:solidFill>
            <a:srgbClr val="6E7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8-конечная звезда 11"/>
          <p:cNvSpPr/>
          <p:nvPr/>
        </p:nvSpPr>
        <p:spPr>
          <a:xfrm>
            <a:off x="428596" y="4086762"/>
            <a:ext cx="428628" cy="428628"/>
          </a:xfrm>
          <a:prstGeom prst="star8">
            <a:avLst/>
          </a:prstGeom>
          <a:solidFill>
            <a:srgbClr val="6E7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3" name="8-конечная звезда 12"/>
          <p:cNvSpPr/>
          <p:nvPr/>
        </p:nvSpPr>
        <p:spPr>
          <a:xfrm>
            <a:off x="467544" y="5013176"/>
            <a:ext cx="428628" cy="428628"/>
          </a:xfrm>
          <a:prstGeom prst="star8">
            <a:avLst/>
          </a:prstGeom>
          <a:solidFill>
            <a:srgbClr val="6E7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4" name="8-конечная звезда 13"/>
          <p:cNvSpPr/>
          <p:nvPr/>
        </p:nvSpPr>
        <p:spPr>
          <a:xfrm>
            <a:off x="467544" y="5733256"/>
            <a:ext cx="428628" cy="428628"/>
          </a:xfrm>
          <a:prstGeom prst="star8">
            <a:avLst/>
          </a:prstGeom>
          <a:solidFill>
            <a:srgbClr val="6E7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pic>
        <p:nvPicPr>
          <p:cNvPr id="1026" name="Picture 2" descr="https://blog.websarafan.ru/wp-content/uploads/2014/07/Depositphotos_19347821_m-1024x7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428868"/>
            <a:ext cx="3672408" cy="2858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16565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7" name="AutoShape 17"/>
          <p:cNvSpPr txBox="1">
            <a:spLocks noChangeArrowheads="1"/>
          </p:cNvSpPr>
          <p:nvPr/>
        </p:nvSpPr>
        <p:spPr bwMode="auto">
          <a:xfrm>
            <a:off x="251520" y="260648"/>
            <a:ext cx="8640960" cy="576064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dirty="0" smtClean="0"/>
              <a:t>СЕГМЕНТАЦИОННЫЙ МАРКЕТИНГ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5760639" cy="2176433"/>
          </a:xfrm>
          <a:prstGeom prst="rect">
            <a:avLst/>
          </a:prstGeom>
          <a:noFill/>
          <a:ln w="19050">
            <a:solidFill>
              <a:srgbClr val="5555A1"/>
            </a:solidFill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501008"/>
            <a:ext cx="6142484" cy="3034015"/>
          </a:xfrm>
          <a:prstGeom prst="rect">
            <a:avLst/>
          </a:prstGeom>
          <a:noFill/>
          <a:ln w="19050">
            <a:solidFill>
              <a:srgbClr val="5555A1"/>
            </a:solidFill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8760"/>
            <a:ext cx="27432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pic>
        <p:nvPicPr>
          <p:cNvPr id="16" name="Рисунок 1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8442" y="4026991"/>
            <a:ext cx="2924175" cy="2016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7" name="AutoShape 17"/>
          <p:cNvSpPr txBox="1">
            <a:spLocks noChangeArrowheads="1"/>
          </p:cNvSpPr>
          <p:nvPr/>
        </p:nvSpPr>
        <p:spPr bwMode="auto">
          <a:xfrm>
            <a:off x="251520" y="260648"/>
            <a:ext cx="8640960" cy="1008112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dirty="0" smtClean="0"/>
              <a:t>ПРИЗЫВ К ДЕЙСТВИЮ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800" dirty="0" smtClean="0"/>
              <a:t>(CALL TO ACTION MARKETING — CTA)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C:\Users\Наталья\Desktop\xrVEUqst0oU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64904"/>
            <a:ext cx="2304926" cy="3889623"/>
          </a:xfrm>
          <a:prstGeom prst="rect">
            <a:avLst/>
          </a:prstGeom>
          <a:noFill/>
          <a:ln w="19050">
            <a:solidFill>
              <a:srgbClr val="5555A1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2"/>
            <a:ext cx="4320480" cy="4032448"/>
          </a:xfrm>
          <a:prstGeom prst="rect">
            <a:avLst/>
          </a:prstGeom>
          <a:noFill/>
          <a:ln w="19050">
            <a:solidFill>
              <a:srgbClr val="5555A1"/>
            </a:solidFill>
            <a:miter lim="800000"/>
            <a:headEnd/>
            <a:tailEnd/>
          </a:ln>
        </p:spPr>
      </p:pic>
      <p:pic>
        <p:nvPicPr>
          <p:cNvPr id="3074" name="Picture 2" descr="https://cdn0.iconfinder.com/data/icons/social-network-9/50/11-5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412776"/>
            <a:ext cx="1008112" cy="1008112"/>
          </a:xfrm>
          <a:prstGeom prst="rect">
            <a:avLst/>
          </a:prstGeom>
          <a:noFill/>
        </p:spPr>
      </p:pic>
      <p:pic>
        <p:nvPicPr>
          <p:cNvPr id="3076" name="Picture 4" descr="http://livewallpaperswide.com/wp-content/uploads/2017/02/free-Youtube-Download-P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276872"/>
            <a:ext cx="864096" cy="864096"/>
          </a:xfrm>
          <a:prstGeom prst="rect">
            <a:avLst/>
          </a:prstGeom>
          <a:noFill/>
        </p:spPr>
      </p:pic>
      <p:pic>
        <p:nvPicPr>
          <p:cNvPr id="3078" name="Picture 6" descr="https://ru.unesco.org/sites/default/files/mil_clicks_instagra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284984"/>
            <a:ext cx="864096" cy="8640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4500570"/>
            <a:ext cx="2655630" cy="1071570"/>
          </a:xfrm>
          <a:prstGeom prst="rect">
            <a:avLst/>
          </a:prstGeom>
          <a:noFill/>
          <a:ln w="19050">
            <a:solidFill>
              <a:srgbClr val="5555A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7" name="AutoShape 17"/>
          <p:cNvSpPr txBox="1">
            <a:spLocks noChangeArrowheads="1"/>
          </p:cNvSpPr>
          <p:nvPr/>
        </p:nvSpPr>
        <p:spPr bwMode="auto">
          <a:xfrm>
            <a:off x="357158" y="214290"/>
            <a:ext cx="8429684" cy="668022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dirty="0" smtClean="0"/>
              <a:t>СТРАТЕГИЯ КООПЕРАЦИИ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1071546"/>
            <a:ext cx="3786213" cy="2480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pic>
        <p:nvPicPr>
          <p:cNvPr id="12" name="Рисунок 11" descr="обратная приглаше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480" y="1071546"/>
            <a:ext cx="3643338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86190"/>
            <a:ext cx="495564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4977130"/>
            <a:ext cx="2500331" cy="1677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Штриховая стрелка вправо 23"/>
          <p:cNvSpPr/>
          <p:nvPr/>
        </p:nvSpPr>
        <p:spPr>
          <a:xfrm>
            <a:off x="2857488" y="5857892"/>
            <a:ext cx="2357454" cy="108000"/>
          </a:xfrm>
          <a:prstGeom prst="stripedRightArrow">
            <a:avLst/>
          </a:prstGeom>
          <a:solidFill>
            <a:srgbClr val="8E0000"/>
          </a:solidFill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20783703">
            <a:off x="2700667" y="5436826"/>
            <a:ext cx="1899372" cy="108000"/>
          </a:xfrm>
          <a:prstGeom prst="stripedRightArrow">
            <a:avLst/>
          </a:prstGeom>
          <a:solidFill>
            <a:srgbClr val="8E0000"/>
          </a:solidFill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20089281">
            <a:off x="2446711" y="5124007"/>
            <a:ext cx="1611568" cy="108000"/>
          </a:xfrm>
          <a:prstGeom prst="stripedRightArrow">
            <a:avLst/>
          </a:prstGeom>
          <a:solidFill>
            <a:srgbClr val="8E0000"/>
          </a:solidFill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17625231">
            <a:off x="1828946" y="4916083"/>
            <a:ext cx="978408" cy="108000"/>
          </a:xfrm>
          <a:prstGeom prst="stripedRightArrow">
            <a:avLst/>
          </a:prstGeom>
          <a:solidFill>
            <a:srgbClr val="8E0000"/>
          </a:solidFill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 rot="18702694">
            <a:off x="2376913" y="4919132"/>
            <a:ext cx="978408" cy="108000"/>
          </a:xfrm>
          <a:prstGeom prst="stripedRightArrow">
            <a:avLst/>
          </a:prstGeom>
          <a:solidFill>
            <a:srgbClr val="8E0000"/>
          </a:solidFill>
          <a:ln>
            <a:solidFill>
              <a:srgbClr val="8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6" name="AutoShape 17"/>
          <p:cNvSpPr>
            <a:spLocks noGrp="1" noChangeArrowheads="1"/>
          </p:cNvSpPr>
          <p:nvPr>
            <p:ph type="title"/>
          </p:nvPr>
        </p:nvSpPr>
        <p:spPr bwMode="auto">
          <a:xfrm>
            <a:off x="285720" y="142852"/>
            <a:ext cx="8572560" cy="642942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ru-RU" sz="2800" dirty="0" smtClean="0">
                <a:solidFill>
                  <a:schemeClr val="bg1"/>
                </a:solidFill>
              </a:rPr>
              <a:t>WORD OF MOUTH MARKETING</a:t>
            </a:r>
            <a:endParaRPr lang="ru-RU" alt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" name="Рисунок 11" descr="clTj8azqPS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643314"/>
            <a:ext cx="2614245" cy="1662496"/>
          </a:xfrm>
          <a:prstGeom prst="rect">
            <a:avLst/>
          </a:prstGeom>
          <a:ln w="19050">
            <a:solidFill>
              <a:srgbClr val="5555A1"/>
            </a:solidFill>
          </a:ln>
        </p:spPr>
      </p:pic>
      <p:pic>
        <p:nvPicPr>
          <p:cNvPr id="11" name="Рисунок 10" descr="Анонс Н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214422"/>
            <a:ext cx="4286280" cy="3000395"/>
          </a:xfrm>
          <a:prstGeom prst="rect">
            <a:avLst/>
          </a:prstGeom>
          <a:ln w="19050">
            <a:solidFill>
              <a:srgbClr val="5555A1"/>
            </a:solidFill>
          </a:ln>
        </p:spPr>
      </p:pic>
      <p:pic>
        <p:nvPicPr>
          <p:cNvPr id="13" name="Рисунок 12" descr="Новогодние утренни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928670"/>
            <a:ext cx="3728686" cy="2499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sp>
        <p:nvSpPr>
          <p:cNvPr id="5122" name="AutoShape 2" descr="https://www.envigo.co.uk/storage/app/uploads/public/577/a4e/399/577a4e399db2d19717356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s://www.envigo.co.uk/storage/app/uploads/public/577/a4e/399/577a4e399db2d19717356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s://www.envigo.co.uk/storage/app/uploads/public/577/a4e/399/577a4e399db2d1971735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064288"/>
            <a:ext cx="2714644" cy="1507984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pic>
        <p:nvPicPr>
          <p:cNvPr id="5128" name="Picture 8" descr="https://openclipart.org/image/800px/svg_to_png/249421/TJ-Openclipart-70-remixed-office-stationery-paper-clip-25-5-16---fina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4429124" y="1000108"/>
            <a:ext cx="857256" cy="857256"/>
          </a:xfrm>
          <a:prstGeom prst="rect">
            <a:avLst/>
          </a:prstGeom>
          <a:noFill/>
        </p:spPr>
      </p:pic>
      <p:pic>
        <p:nvPicPr>
          <p:cNvPr id="25" name="Picture 8" descr="https://openclipart.org/image/800px/svg_to_png/249421/TJ-Openclipart-70-remixed-office-stationery-paper-clip-25-5-16---fina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4429124" y="2500306"/>
            <a:ext cx="857256" cy="857256"/>
          </a:xfrm>
          <a:prstGeom prst="rect">
            <a:avLst/>
          </a:prstGeom>
          <a:noFill/>
        </p:spPr>
      </p:pic>
      <p:pic>
        <p:nvPicPr>
          <p:cNvPr id="5130" name="Picture 10" descr="http://t-kvt.ru/college/informacziya-o-kolledzhe/platnye-uslugi/kulinarnyy-master-klass-minikok/apmNuoM63X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5000636"/>
            <a:ext cx="2487599" cy="1658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6" name="AutoShape 17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260648"/>
            <a:ext cx="8286808" cy="720080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dirty="0" smtClean="0">
                <a:solidFill>
                  <a:schemeClr val="bg1"/>
                </a:solidFill>
              </a:rPr>
              <a:t>ФОРМИРОВАНИЕ ЦЕНЫ</a:t>
            </a:r>
            <a:endParaRPr lang="ru-RU" alt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16504"/>
            <a:ext cx="4301375" cy="2660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sp>
        <p:nvSpPr>
          <p:cNvPr id="2054" name="AutoShape 6" descr="https://hr-tv.ru/local/images/hrtv/orgstruktura_jpg_14660708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 descr="https://www.crystals.ru/uploads/cenoobrazovanie-v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://hwworld.ru/wp-content/uploads/2018/01/cenovaja-politika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301830"/>
            <a:ext cx="3096344" cy="3044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9050">
            <a:solidFill>
              <a:srgbClr val="5555A1"/>
            </a:solidFill>
          </a:ln>
          <a:effectLst/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1835696" y="1340768"/>
            <a:ext cx="3778618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одходы </a:t>
            </a:r>
            <a:r>
              <a:rPr lang="ru-RU" sz="2800" b="1" dirty="0">
                <a:solidFill>
                  <a:srgbClr val="C00000"/>
                </a:solidFill>
              </a:rPr>
              <a:t>к  ценообразованию</a:t>
            </a:r>
            <a:r>
              <a:rPr lang="ru-RU" sz="2800" b="1" dirty="0" smtClean="0">
                <a:solidFill>
                  <a:srgbClr val="C00000"/>
                </a:solidFill>
              </a:rPr>
              <a:t>: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/>
              <a:t>затратный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/>
              <a:t>ориентированный </a:t>
            </a:r>
            <a:r>
              <a:rPr lang="ru-RU" dirty="0"/>
              <a:t>на </a:t>
            </a:r>
            <a:r>
              <a:rPr lang="ru-RU" dirty="0" smtClean="0"/>
              <a:t>спрос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dirty="0" smtClean="0"/>
              <a:t>конкурентный</a:t>
            </a:r>
            <a:endParaRPr lang="ru-RU" dirty="0"/>
          </a:p>
        </p:txBody>
      </p:sp>
      <p:sp>
        <p:nvSpPr>
          <p:cNvPr id="2066" name="AutoShape 18" descr="https://cf.ppt-online.org/files/slide/c/cmkYZ7JX5WRdstDoipxUI2A9168LTnfHBgMqGF/slide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4932040" y="4437112"/>
            <a:ext cx="3689321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         Услуга</a:t>
            </a:r>
          </a:p>
          <a:p>
            <a:endParaRPr lang="ru-RU" b="1" dirty="0" smtClean="0">
              <a:solidFill>
                <a:srgbClr val="299743"/>
              </a:solidFill>
            </a:endParaRPr>
          </a:p>
          <a:p>
            <a:r>
              <a:rPr lang="ru-RU" b="1" dirty="0" smtClean="0">
                <a:solidFill>
                  <a:srgbClr val="299743"/>
                </a:solidFill>
              </a:rPr>
              <a:t>УНИКАЛЬНАЯ -?</a:t>
            </a:r>
          </a:p>
          <a:p>
            <a:endParaRPr lang="ru-RU" b="1" dirty="0">
              <a:solidFill>
                <a:srgbClr val="299743"/>
              </a:solidFill>
            </a:endParaRPr>
          </a:p>
          <a:p>
            <a:r>
              <a:rPr lang="ru-RU" b="1" dirty="0" smtClean="0">
                <a:solidFill>
                  <a:srgbClr val="299743"/>
                </a:solidFill>
              </a:rPr>
              <a:t>            ВОСТРЕБОВАННАЯ -?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6200000">
            <a:off x="7172462" y="4865424"/>
            <a:ext cx="2880000" cy="1080000"/>
          </a:xfrm>
          <a:prstGeom prst="rtTriangle">
            <a:avLst/>
          </a:prstGeom>
          <a:solidFill>
            <a:srgbClr val="A15D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 rot="10800000" flipV="1">
            <a:off x="6264000" y="5782544"/>
            <a:ext cx="2880000" cy="1080000"/>
          </a:xfrm>
          <a:prstGeom prst="rtTriangle">
            <a:avLst/>
          </a:prstGeom>
          <a:solidFill>
            <a:srgbClr val="516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6" name="AutoShape 17"/>
          <p:cNvSpPr>
            <a:spLocks noGrp="1" noChangeArrowheads="1"/>
          </p:cNvSpPr>
          <p:nvPr>
            <p:ph type="title"/>
          </p:nvPr>
        </p:nvSpPr>
        <p:spPr bwMode="auto">
          <a:xfrm>
            <a:off x="468530" y="188640"/>
            <a:ext cx="8143932" cy="1368152"/>
          </a:xfrm>
          <a:prstGeom prst="roundRect">
            <a:avLst>
              <a:gd name="adj" fmla="val 0"/>
            </a:avLst>
          </a:prstGeom>
          <a:solidFill>
            <a:srgbClr val="6E7BBA"/>
          </a:solidFill>
          <a:ln>
            <a:solidFill>
              <a:srgbClr val="4153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dirty="0" smtClean="0">
                <a:solidFill>
                  <a:schemeClr val="bg1"/>
                </a:solidFill>
              </a:rPr>
              <a:t>Проблемы, сдерживающие развитие</a:t>
            </a:r>
            <a:br>
              <a:rPr lang="ru-RU" altLang="ru-RU" sz="2800" dirty="0" smtClean="0">
                <a:solidFill>
                  <a:schemeClr val="bg1"/>
                </a:solidFill>
              </a:rPr>
            </a:br>
            <a:r>
              <a:rPr lang="ru-RU" altLang="ru-RU" sz="2800" dirty="0" smtClean="0">
                <a:solidFill>
                  <a:schemeClr val="bg1"/>
                </a:solidFill>
              </a:rPr>
              <a:t>приносящей доход деятельности </a:t>
            </a:r>
            <a:r>
              <a:rPr lang="ru-RU" altLang="ru-RU" sz="2000" dirty="0" smtClean="0">
                <a:solidFill>
                  <a:schemeClr val="bg1"/>
                </a:solidFill>
              </a:rPr>
              <a:t/>
            </a:r>
            <a:br>
              <a:rPr lang="ru-RU" altLang="ru-RU" sz="2000" dirty="0" smtClean="0">
                <a:solidFill>
                  <a:schemeClr val="bg1"/>
                </a:solidFill>
              </a:rPr>
            </a:br>
            <a:r>
              <a:rPr lang="ru-RU" altLang="ru-RU" sz="2000" dirty="0" smtClean="0">
                <a:solidFill>
                  <a:schemeClr val="bg1"/>
                </a:solidFill>
              </a:rPr>
              <a:t>(анализ анкет ПОО)</a:t>
            </a:r>
            <a:endParaRPr lang="ru-RU" altLang="ru-RU" sz="28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890092" y="2276872"/>
            <a:ext cx="8064896" cy="4896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н</a:t>
            </a:r>
            <a:r>
              <a:rPr lang="ru-RU" sz="2000" dirty="0" smtClean="0"/>
              <a:t>изкая платежеспособность населения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з</a:t>
            </a:r>
            <a:r>
              <a:rPr lang="ru-RU" sz="2000" dirty="0" smtClean="0"/>
              <a:t>агруженность педагогов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о</a:t>
            </a:r>
            <a:r>
              <a:rPr lang="ru-RU" sz="2000" dirty="0" smtClean="0"/>
              <a:t>тсутствие специализированного оборудования и техники для расширения перечня профессиональной подготовки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в</a:t>
            </a:r>
            <a:r>
              <a:rPr lang="ru-RU" sz="2000" dirty="0" smtClean="0"/>
              <a:t>ысокая конкуренция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з</a:t>
            </a:r>
            <a:r>
              <a:rPr lang="ru-RU" sz="2000" dirty="0" smtClean="0"/>
              <a:t>агруженность площадей ПОО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о</a:t>
            </a:r>
            <a:r>
              <a:rPr lang="ru-RU" sz="2000" dirty="0" smtClean="0"/>
              <a:t>тсутствие требований к квалификации работников со  стороны работодателя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у</a:t>
            </a:r>
            <a:r>
              <a:rPr lang="ru-RU" sz="2000" dirty="0" smtClean="0"/>
              <a:t>меньшение объема заказа от </a:t>
            </a:r>
            <a:r>
              <a:rPr lang="ru-RU" sz="2000" dirty="0" smtClean="0"/>
              <a:t>ЦЗН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000" dirty="0"/>
              <a:t>в отсутствие маркетолога   функции возлагаются на сотрудников,  которые не обладают достаточными компетенциями.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sz="20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</TotalTime>
  <Words>1155</Words>
  <Application>Microsoft Office PowerPoint</Application>
  <PresentationFormat>Экран (4:3)</PresentationFormat>
  <Paragraphs>131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РАЗВИТИЕ ПРИНОСЯЩЕЙ ДОХОД ДЕЯТЕЛЬНОСТИ  профессиональных образовательных организаций Тюменской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WORD OF MOUTH MARKETING</vt:lpstr>
      <vt:lpstr>ФОРМИРОВАНИЕ ЦЕНЫ</vt:lpstr>
      <vt:lpstr>Проблемы, сдерживающие развитие приносящей доход деятельности  (анализ анкет ПОО)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базовый центр</dc:title>
  <dc:creator>PBibl</dc:creator>
  <cp:lastModifiedBy>Тамара</cp:lastModifiedBy>
  <cp:revision>243</cp:revision>
  <dcterms:created xsi:type="dcterms:W3CDTF">2017-03-14T09:02:26Z</dcterms:created>
  <dcterms:modified xsi:type="dcterms:W3CDTF">2018-09-24T10:50:37Z</dcterms:modified>
</cp:coreProperties>
</file>