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0" r:id="rId4"/>
    <p:sldId id="258" r:id="rId5"/>
    <p:sldId id="259" r:id="rId6"/>
    <p:sldId id="264" r:id="rId7"/>
    <p:sldId id="265" r:id="rId8"/>
    <p:sldId id="266" r:id="rId9"/>
    <p:sldId id="267" r:id="rId10"/>
    <p:sldId id="268" r:id="rId11"/>
    <p:sldId id="269" r:id="rId12"/>
    <p:sldId id="271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CDFF"/>
    <a:srgbClr val="F79B4F"/>
    <a:srgbClr val="EF720B"/>
    <a:srgbClr val="D89102"/>
    <a:srgbClr val="003BC0"/>
    <a:srgbClr val="E20071"/>
    <a:srgbClr val="E20087"/>
    <a:srgbClr val="FFAB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27" autoAdjust="0"/>
    <p:restoredTop sz="84340" autoAdjust="0"/>
  </p:normalViewPr>
  <p:slideViewPr>
    <p:cSldViewPr showGuides="1">
      <p:cViewPr varScale="1">
        <p:scale>
          <a:sx n="91" d="100"/>
          <a:sy n="91" d="100"/>
        </p:scale>
        <p:origin x="30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23B4BEF9-025F-47C4-94AE-1D8983657970}" type="datetimeFigureOut">
              <a:rPr lang="ru-RU"/>
              <a:pPr>
                <a:defRPr/>
              </a:pPr>
              <a:t>04.10.2014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486F095-51DB-4C60-9E66-6A5C97277F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8315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94699DF-25FB-4DDA-9B83-52F54ECF4CD8}" type="slidenum">
              <a:rPr lang="ru-RU" smtClean="0"/>
              <a:pPr>
                <a:spcBef>
                  <a:spcPct val="0"/>
                </a:spcBef>
              </a:pPr>
              <a:t>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5331780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/>
              <a:t>На вопрос об участии  Попечительского Совета в разработке и (или) реализации Программы развития ПОО  все 6 ПОО ответили утвердительно. Также положительные ответы были получены на вопросы о содействии в организации практического обучения студентов и трудоустройстве выпускников ,но реальные цифры в анкете предоставили  две  ПОО: по состоянию на 2013-2014  учебный год трудоустроены  50% выпускников  (ГАПОУ «ЗАТ»)  и 78% -  (ГАПОУ «ТТСИ и ГХ»)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6BD3502-0644-4483-8B9F-6428C25E86C3}" type="slidenum">
              <a:rPr lang="ru-RU" smtClean="0"/>
              <a:pPr>
                <a:spcBef>
                  <a:spcPct val="0"/>
                </a:spcBef>
              </a:pPr>
              <a:t>10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1380908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1000" dirty="0" smtClean="0"/>
              <a:t> На вопрос  о содействии  Попечительского совета организации и улучшению условий труда, конкурсов, соревнований и других мероприятий все 6 ПОО ответили утвердительно материально стимулируют педагогических работников и студентов не все ПС</a:t>
            </a:r>
          </a:p>
          <a:p>
            <a:pPr eaLnBrk="1" hangingPunct="1"/>
            <a:r>
              <a:rPr lang="ru-RU" sz="1000" dirty="0" smtClean="0"/>
              <a:t>Примеры:</a:t>
            </a:r>
          </a:p>
          <a:p>
            <a:pPr eaLnBrk="1" hangingPunct="1"/>
            <a:r>
              <a:rPr lang="ru-RU" sz="1000" dirty="0" smtClean="0"/>
              <a:t>•	грамоты и ценные  подарки  получают сотрудники  ГАПОУ  ТО «Тюменский железнодорожный колледж»</a:t>
            </a:r>
          </a:p>
          <a:p>
            <a:pPr eaLnBrk="1" hangingPunct="1"/>
            <a:r>
              <a:rPr lang="ru-RU" sz="1000" dirty="0" smtClean="0"/>
              <a:t>•       студент, занявший 1 место в конкурсе </a:t>
            </a:r>
            <a:r>
              <a:rPr lang="ru-RU" sz="1000" dirty="0" err="1" smtClean="0"/>
              <a:t>профмастерства</a:t>
            </a:r>
            <a:r>
              <a:rPr lang="ru-RU" sz="1000" dirty="0" smtClean="0"/>
              <a:t> «Славим человека труда» и преподаватели, подготовившие его,  получили материальное вознаграждение в ГАПОУ  ТО «</a:t>
            </a:r>
            <a:r>
              <a:rPr lang="ru-RU" sz="1000" dirty="0" err="1" smtClean="0"/>
              <a:t>Заводоуковский</a:t>
            </a:r>
            <a:r>
              <a:rPr lang="ru-RU" sz="1000" dirty="0" smtClean="0"/>
              <a:t>  агропромышленный техникум»</a:t>
            </a:r>
          </a:p>
          <a:p>
            <a:pPr eaLnBrk="1" hangingPunct="1"/>
            <a:r>
              <a:rPr lang="ru-RU" sz="1000" dirty="0" smtClean="0"/>
              <a:t>•	5 лучших студентов в ГАПОУ  ТО «Тюменский колледж водного  транспорта» и 4 лучших студента в ГАПОУ  ТО «Тюменский техникум строительной индустрии и городского хозяйства» получают именные стипендии.</a:t>
            </a:r>
          </a:p>
          <a:p>
            <a:pPr eaLnBrk="1" hangingPunct="1"/>
            <a:r>
              <a:rPr lang="ru-RU" sz="1000" dirty="0" smtClean="0"/>
              <a:t>Также единогласно  все респонденты ответили, что решения Попечительских советов доводятся до сведения всех участников образовательного процесса, размещаются на сайтах ПОО  и (или) оглашаются на заседаниях педагогических советов.</a:t>
            </a:r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E5A21EB-56A4-4363-92C1-A84565F00E2F}" type="slidenum">
              <a:rPr lang="ru-RU" smtClean="0"/>
              <a:pPr>
                <a:spcBef>
                  <a:spcPct val="0"/>
                </a:spcBef>
              </a:pPr>
              <a:t>11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8997941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Подводя итоги, хочется отметить, что участие бизнес-сообщества в управлении образованием в форме ПС является одним из пер </a:t>
            </a:r>
            <a:r>
              <a:rPr lang="ru-RU" dirty="0" err="1" smtClean="0"/>
              <a:t>спективных</a:t>
            </a:r>
            <a:r>
              <a:rPr lang="ru-RU" dirty="0" smtClean="0"/>
              <a:t> направлений развития профессионального образования. </a:t>
            </a:r>
          </a:p>
          <a:p>
            <a:pPr>
              <a:defRPr/>
            </a:pPr>
            <a:r>
              <a:rPr lang="ru-RU" dirty="0" smtClean="0"/>
              <a:t>Представители предприятий-работодателей активно участвуют </a:t>
            </a:r>
            <a:r>
              <a:rPr lang="en-US" dirty="0" smtClean="0"/>
              <a:t>:</a:t>
            </a:r>
            <a:endParaRPr lang="ru-RU" dirty="0" smtClean="0"/>
          </a:p>
          <a:p>
            <a:pPr marL="171450" indent="-171450">
              <a:buFontTx/>
              <a:buChar char="-"/>
              <a:defRPr/>
            </a:pPr>
            <a:r>
              <a:rPr lang="ru-RU" dirty="0" smtClean="0"/>
              <a:t>в развитии и разрешении проблем ПОО</a:t>
            </a:r>
          </a:p>
          <a:p>
            <a:pPr marL="171450" indent="-171450">
              <a:buFontTx/>
              <a:buChar char="-"/>
              <a:defRPr/>
            </a:pPr>
            <a:r>
              <a:rPr lang="ru-RU" dirty="0" smtClean="0"/>
              <a:t>обеспечении своевременной актуализации содержания образования</a:t>
            </a:r>
          </a:p>
          <a:p>
            <a:pPr marL="171450" indent="-171450">
              <a:buFontTx/>
              <a:buChar char="-"/>
              <a:defRPr/>
            </a:pPr>
            <a:r>
              <a:rPr lang="ru-RU" dirty="0" smtClean="0"/>
              <a:t>усилении практико-ориентированности образовательных технологий</a:t>
            </a:r>
          </a:p>
          <a:p>
            <a:pPr marL="171450" indent="-171450">
              <a:buFontTx/>
              <a:buChar char="-"/>
              <a:defRPr/>
            </a:pPr>
            <a:r>
              <a:rPr lang="ru-RU" dirty="0" smtClean="0"/>
              <a:t>конкуренции на рынке труда и образовательных услуг</a:t>
            </a:r>
          </a:p>
          <a:p>
            <a:pPr marL="171450" indent="-171450">
              <a:buFontTx/>
              <a:buChar char="-"/>
              <a:defRPr/>
            </a:pPr>
            <a:r>
              <a:rPr lang="ru-RU" dirty="0" smtClean="0"/>
              <a:t>Развитие государственно-частного партнёрства посредством внедрения общественных форм управления в виде Попечительских советов позволит повысить качество подготовки квалифицированных кадров</a:t>
            </a:r>
            <a:endParaRPr lang="ru-RU" dirty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787E2D0-0292-4315-80D3-0BED7801E0A4}" type="slidenum">
              <a:rPr lang="ru-RU" smtClean="0"/>
              <a:pPr/>
              <a:t>12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997187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Целью работы педагогических коллективов является повышение качества подготовки квалифицированных кадров.  Для достижения этой цели необходима консолидация усилий  ресурсов бизнеса</a:t>
            </a:r>
            <a:r>
              <a:rPr lang="en-US" smtClean="0"/>
              <a:t> </a:t>
            </a:r>
            <a:r>
              <a:rPr lang="ru-RU" smtClean="0"/>
              <a:t> и образовательных организаций посредством дальнейшего развития общественных форм управления, в частности, попечительских советов профессиональных образовательных организаций (с участием представителей реального сектора экономики).</a:t>
            </a:r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7FC19E8-1493-449D-B47E-CE28ACD60520}" type="slidenum">
              <a:rPr lang="ru-RU" smtClean="0"/>
              <a:pPr>
                <a:spcBef>
                  <a:spcPct val="0"/>
                </a:spcBef>
              </a:pPr>
              <a:t>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492190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/>
              <a:t>Опыт показывает, что в конкуренции, которая начала складываться на рынке образовательных услуг, выигрывают те организации, которые сформировали около себя структуры, обеспечивающие открытость образовательной системы - постоянную внешнюю оценку, "взгляд со стороны", и активно участвующие в развитии и разрешении проблем ПОО. К таким структурам можно отнести Попечительские советы (ПС).  В настоящее время основная идея создания ПС -  вовлечение самих потребителей в процесс управления образовательной организацией.         Попечительский совет - одна из форм участия общества в управлении образованием, это негосударственная, неправительственная, общественная, некоммерческая организация, объединяющая на добровольной основе всех, кто заинтересован в развитии образования в целом  и конкретной образовательной организации.</a:t>
            </a:r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F2ED4AF-624C-4FFC-B1FA-21942BB49B5E}" type="slidenum">
              <a:rPr lang="ru-RU" smtClean="0"/>
              <a:pPr>
                <a:spcBef>
                  <a:spcPct val="0"/>
                </a:spcBef>
              </a:pPr>
              <a:t>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657096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При всём многообразии органов управления,  они действует на основе принципов: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•	добровольности членства;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•	равноправия членов;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•	коллегиальности руководства;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•	гласности принимаемых решений.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И  основной целью их деятельности является развитие механизмов государственно-частного партнерства образовательных организаций, организаций реального сектора экономики и социальной сферы на безвозмездной основе.</a:t>
            </a:r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F74B0CA-6F75-40ED-AA2E-C675DB34F4CB}" type="slidenum">
              <a:rPr lang="ru-RU" smtClean="0"/>
              <a:pPr>
                <a:spcBef>
                  <a:spcPct val="0"/>
                </a:spcBef>
              </a:pPr>
              <a:t>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989884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Чтобы определить пути повышения эффективности управления ПОО через взаимодействие с  бизнес - сообществом,  был проведён анализ</a:t>
            </a:r>
            <a:r>
              <a:rPr lang="ru-RU" baseline="0" dirty="0" smtClean="0"/>
              <a:t> анкет</a:t>
            </a:r>
            <a:r>
              <a:rPr lang="ru-RU" dirty="0" smtClean="0"/>
              <a:t> ПОО по созданию и  функционированию Попечительских советов (ПС) как органов общественного управления.  В анкетировании приняли участие  14 профессиональных образовательных организаций. В ходе анализа выяснилось, что   6 организаций, из числа опрошенных создали ПС.  Это: 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•	ГАПОУ ТО «Западно-Сибирский государственный колледж»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•	ГАПОУ ТО «Тюменский колледж транспорта»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•	ГАПОУ ТО «Тюменский железнодорожный колледж»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•	ГАПОУ ТО «Тюменский колледж водного  транспорта»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•	ГАПОУ ТО «</a:t>
            </a:r>
            <a:r>
              <a:rPr lang="ru-RU" dirty="0" err="1" smtClean="0"/>
              <a:t>Заводоуковский</a:t>
            </a:r>
            <a:r>
              <a:rPr lang="ru-RU" dirty="0" smtClean="0"/>
              <a:t> агропромышленный техникум»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•	ГАПОУ ТО «Тюменский техникум строительной индустрии и городского хозяйства»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ГАПОУ ТО «Тюменский лесотехнический техникум» сотрудничает с  «Ассоциацией лесозаготовителей и деревообработчиков ТО» и «Ассоциацией мебельщиков ТО» (некоммерческое партнёрство). ГАПОУ ТО «</a:t>
            </a:r>
            <a:r>
              <a:rPr lang="ru-RU" dirty="0" err="1" smtClean="0"/>
              <a:t>Нижнетавдинский</a:t>
            </a:r>
            <a:r>
              <a:rPr lang="ru-RU" dirty="0" smtClean="0"/>
              <a:t> многопрофильный техникум» взаимодействует  с Союзом работодателей, кто-то формирует Совет ПОО, с включением в него представителей бизнеса.</a:t>
            </a:r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170DD7A-442F-4C4C-8A68-2A6986EF9315}" type="slidenum">
              <a:rPr lang="ru-RU" smtClean="0"/>
              <a:pPr>
                <a:spcBef>
                  <a:spcPct val="0"/>
                </a:spcBef>
              </a:pPr>
              <a:t>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164268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/>
              <a:t>Обратимся к непосредственному анализу анкет шести профессиональных образовательных организаций, где созданы Попечительские советы как органы общественного управления</a:t>
            </a:r>
            <a:r>
              <a:rPr lang="en-US" smtClean="0"/>
              <a:t>. </a:t>
            </a:r>
            <a:r>
              <a:rPr lang="ru-RU" smtClean="0"/>
              <a:t>На вопрос о продолжительности функционирования ПС диапазон ответов составил от 3 лет в ГАПОУ «ТЖК» до 12 лет</a:t>
            </a:r>
            <a:r>
              <a:rPr lang="en-US" smtClean="0"/>
              <a:t> </a:t>
            </a:r>
            <a:r>
              <a:rPr lang="ru-RU" smtClean="0"/>
              <a:t>в ГАПОУ «ТКВТ»</a:t>
            </a:r>
          </a:p>
          <a:p>
            <a:pPr eaLnBrk="1" hangingPunct="1"/>
            <a:endParaRPr 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60341D4-AE7A-4581-8653-CEBFB7112A37}" type="slidenum">
              <a:rPr lang="ru-RU" smtClean="0"/>
              <a:pPr>
                <a:spcBef>
                  <a:spcPct val="0"/>
                </a:spcBef>
              </a:pPr>
              <a:t>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768748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dirty="0" smtClean="0"/>
              <a:t>На вопрос о составе Попечительского совета ПОО в большинстве случаев были даны развёрнутые ответы. Так, количественный состав ПС варьируется от 5 человек в ГАПОУ «ТКВТ», до 23 в ГАПОУ «ТТСИ и ГХ»  В качественном составе  во всех ПОО преобладают представители реального сектора экономики (77%)</a:t>
            </a:r>
          </a:p>
          <a:p>
            <a:pPr eaLnBrk="1" hangingPunct="1"/>
            <a:endParaRPr lang="ru-RU" dirty="0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96C9091-E11A-4E2E-A3FD-DB4FCA901891}" type="slidenum">
              <a:rPr lang="ru-RU" smtClean="0"/>
              <a:pPr>
                <a:spcBef>
                  <a:spcPct val="0"/>
                </a:spcBef>
              </a:pPr>
              <a:t>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860493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z="1100" dirty="0" smtClean="0"/>
          </a:p>
          <a:p>
            <a:pPr eaLnBrk="1" hangingPunct="1"/>
            <a:r>
              <a:rPr lang="ru-RU" sz="1100" dirty="0" smtClean="0"/>
              <a:t>Функции и задачи  ПС в разных  ПОО идентичны, например:</a:t>
            </a:r>
          </a:p>
          <a:p>
            <a:pPr eaLnBrk="1" hangingPunct="1"/>
            <a:r>
              <a:rPr lang="ru-RU" sz="1100" dirty="0" smtClean="0"/>
              <a:t>•	развитие механизмов государственно-частного партнерства образовательных организаций, организаций реального сектора экономики и социальной сферы на безвозмездной основе.</a:t>
            </a:r>
          </a:p>
          <a:p>
            <a:pPr eaLnBrk="1" hangingPunct="1"/>
            <a:r>
              <a:rPr lang="ru-RU" sz="1100" dirty="0" smtClean="0"/>
              <a:t>•	формирование устойчивого финансового внебюджетного фонда развития ПОО</a:t>
            </a:r>
          </a:p>
          <a:p>
            <a:pPr eaLnBrk="1" hangingPunct="1"/>
            <a:r>
              <a:rPr lang="ru-RU" sz="1100" dirty="0" smtClean="0"/>
              <a:t>•	участие в совершенствовании образовательных программ и  организации образовательного процесса; </a:t>
            </a:r>
          </a:p>
          <a:p>
            <a:pPr eaLnBrk="1" hangingPunct="1"/>
            <a:r>
              <a:rPr lang="ru-RU" sz="1100" dirty="0" smtClean="0"/>
              <a:t>•	содействие  развитию     системы     непрерывного     профессионального образования,   формированию профессиональных компетенций;</a:t>
            </a:r>
          </a:p>
          <a:p>
            <a:pPr eaLnBrk="1" hangingPunct="1"/>
            <a:r>
              <a:rPr lang="ru-RU" sz="1100" dirty="0" smtClean="0"/>
              <a:t>•	помощь в повышении квалификации преподавателей и мастеров производственного обучения, организации их стажировок на предприятиях;</a:t>
            </a:r>
          </a:p>
          <a:p>
            <a:pPr eaLnBrk="1" hangingPunct="1"/>
            <a:r>
              <a:rPr lang="ru-RU" sz="1100" dirty="0" smtClean="0"/>
              <a:t>•	содействие  трудоустройству выпускников;</a:t>
            </a:r>
          </a:p>
          <a:p>
            <a:pPr eaLnBrk="1" hangingPunct="1"/>
            <a:endParaRPr lang="ru-RU" dirty="0" smtClean="0"/>
          </a:p>
          <a:p>
            <a:pPr eaLnBrk="1" hangingPunct="1"/>
            <a:r>
              <a:rPr lang="ru-RU" sz="1100" dirty="0" smtClean="0"/>
              <a:t>Но есть и отличные от других, а именно:</a:t>
            </a:r>
          </a:p>
          <a:p>
            <a:pPr eaLnBrk="1" hangingPunct="1"/>
            <a:r>
              <a:rPr lang="ru-RU" sz="1100" dirty="0" smtClean="0"/>
              <a:t>•	лоббирование интересов колледжа в органах исполнительной  и законодательной власти города и области (ГАПОУ ТО «Тюменский железнодорожный колледж»)</a:t>
            </a:r>
          </a:p>
          <a:p>
            <a:pPr eaLnBrk="1" hangingPunct="1"/>
            <a:r>
              <a:rPr lang="ru-RU" sz="1100" dirty="0" smtClean="0"/>
              <a:t>•	участие в распределении стимулирующей части оплаты труда педагогических работников (ГАПОУ ТО «</a:t>
            </a:r>
            <a:r>
              <a:rPr lang="ru-RU" sz="1100" dirty="0" err="1" smtClean="0"/>
              <a:t>Заводоуковский</a:t>
            </a:r>
            <a:r>
              <a:rPr lang="ru-RU" sz="1100" dirty="0" smtClean="0"/>
              <a:t> агропромышленный техникум»)</a:t>
            </a:r>
          </a:p>
          <a:p>
            <a:pPr eaLnBrk="1" hangingPunct="1"/>
            <a:endParaRPr lang="ru-RU" sz="1100" dirty="0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618303C-C5E4-4E64-9864-6E407C6B9FF5}" type="slidenum">
              <a:rPr lang="ru-RU" smtClean="0"/>
              <a:pPr>
                <a:spcBef>
                  <a:spcPct val="0"/>
                </a:spcBef>
              </a:pPr>
              <a:t>8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1523154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  <a:p>
            <a:pPr eaLnBrk="1" hangingPunct="1"/>
            <a:r>
              <a:rPr lang="ru-RU" dirty="0" smtClean="0"/>
              <a:t> Основные вопросы, решаемые совместно с ПС – это:</a:t>
            </a:r>
          </a:p>
          <a:p>
            <a:pPr eaLnBrk="1" hangingPunct="1"/>
            <a:r>
              <a:rPr lang="ru-RU" dirty="0" smtClean="0"/>
              <a:t>•	Направления развития ПОО</a:t>
            </a:r>
          </a:p>
          <a:p>
            <a:pPr eaLnBrk="1" hangingPunct="1"/>
            <a:r>
              <a:rPr lang="ru-RU" dirty="0" smtClean="0"/>
              <a:t>•	Потребности предприятий региона в квалифицированных специалистах</a:t>
            </a:r>
          </a:p>
          <a:p>
            <a:pPr eaLnBrk="1" hangingPunct="1"/>
            <a:r>
              <a:rPr lang="ru-RU" dirty="0" smtClean="0"/>
              <a:t>•	Направления подготовки и востребованность программ подготовки рабочих кадров</a:t>
            </a:r>
          </a:p>
          <a:p>
            <a:pPr eaLnBrk="1" hangingPunct="1"/>
            <a:r>
              <a:rPr lang="ru-RU" dirty="0" smtClean="0"/>
              <a:t>•	Формирование ПК студентов в периоды практик </a:t>
            </a:r>
          </a:p>
          <a:p>
            <a:pPr eaLnBrk="1" hangingPunct="1"/>
            <a:r>
              <a:rPr lang="ru-RU" dirty="0" smtClean="0"/>
              <a:t>•	Организация стажировок преподавателей и мастеров производственного обучения</a:t>
            </a:r>
          </a:p>
          <a:p>
            <a:pPr eaLnBrk="1" hangingPunct="1"/>
            <a:r>
              <a:rPr lang="ru-RU" dirty="0" smtClean="0"/>
              <a:t>•	Организация совместных мероприятий и др.</a:t>
            </a:r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347C40C-2337-4800-9DBA-4C0520CC5C98}" type="slidenum">
              <a:rPr lang="ru-RU" smtClean="0"/>
              <a:pPr>
                <a:spcBef>
                  <a:spcPct val="0"/>
                </a:spcBef>
              </a:pPr>
              <a:t>9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00139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680310"/>
            <a:ext cx="8093365" cy="7635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DBCD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1443835"/>
            <a:ext cx="8080555" cy="763525"/>
          </a:xfrm>
        </p:spPr>
        <p:txBody>
          <a:bodyPr>
            <a:normAutofit/>
          </a:bodyPr>
          <a:lstStyle>
            <a:lvl1pPr marL="0" indent="0" algn="l"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1D541-B6B8-4DA3-A14C-40319CB3758C}" type="datetimeFigureOut">
              <a:rPr lang="en-US"/>
              <a:pPr>
                <a:defRPr/>
              </a:pPr>
              <a:t>10/4/2014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D20F9-B04E-449C-A1F8-897D708C77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19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4F848-6F69-4262-AA58-C8FD2F1DF729}" type="datetimeFigureOut">
              <a:rPr lang="en-US"/>
              <a:pPr>
                <a:defRPr/>
              </a:pPr>
              <a:t>10/4/2014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53C67-B744-40FC-94EA-366B77D456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477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CD508-ADC1-4900-8B9F-EB9E6B7934B8}" type="datetimeFigureOut">
              <a:rPr lang="en-US"/>
              <a:pPr>
                <a:defRPr/>
              </a:pPr>
              <a:t>10/4/2014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EFEA4-4F33-49B3-9E5E-7590A7EAFC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541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E069F-61D8-4029-A7F0-EA47D42E6672}" type="datetimeFigureOut">
              <a:rPr lang="en-US"/>
              <a:pPr>
                <a:defRPr/>
              </a:pPr>
              <a:t>10/4/2014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D1EE0-163A-4ED9-A827-EC46914AA2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001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596540"/>
            <a:ext cx="8246070" cy="610820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207360"/>
            <a:ext cx="8246070" cy="3970331"/>
          </a:xfrm>
        </p:spPr>
        <p:txBody>
          <a:bodyPr/>
          <a:lstStyle>
            <a:lvl1pPr>
              <a:defRPr sz="28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09CDB-1ABE-4483-B4BF-DCF23BA29C07}" type="datetimeFigureOut">
              <a:rPr lang="en-US"/>
              <a:pPr>
                <a:defRPr/>
              </a:pPr>
              <a:t>10/4/2014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582AE-EFEF-4BF8-A142-DB6BC97353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97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016195" cy="68488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291130"/>
            <a:ext cx="7016195" cy="4428445"/>
          </a:xfrm>
        </p:spPr>
        <p:txBody>
          <a:bodyPr/>
          <a:lstStyle>
            <a:lvl1pPr>
              <a:defRPr sz="28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D2698-B430-46F4-893A-7A61AAB85A95}" type="datetimeFigureOut">
              <a:rPr lang="en-US"/>
              <a:pPr>
                <a:defRPr/>
              </a:pPr>
              <a:t>10/4/2014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25024-DC27-4437-A0FE-47FF1CF992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24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C8886-6926-47D2-938C-E1268FDA7306}" type="datetimeFigureOut">
              <a:rPr lang="en-US"/>
              <a:pPr>
                <a:defRPr/>
              </a:pPr>
              <a:t>10/4/2014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C883B-DD32-49FD-8E60-310A19FD75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463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73472-E6D3-4962-8CFD-0552411DE50C}" type="datetimeFigureOut">
              <a:rPr lang="en-US"/>
              <a:pPr>
                <a:defRPr/>
              </a:pPr>
              <a:t>10/4/2014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930B1-A1A9-40FC-9058-B495BED63A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413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675180"/>
            <a:ext cx="8076895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2226402"/>
            <a:ext cx="3817625" cy="773424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989927"/>
            <a:ext cx="3817625" cy="3035058"/>
          </a:xfr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1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5" y="2226402"/>
            <a:ext cx="3817625" cy="773424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5" y="2989927"/>
            <a:ext cx="3817625" cy="3035058"/>
          </a:xfr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1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23ED7-ED0B-4A1C-B21D-B87B710CF506}" type="datetimeFigureOut">
              <a:rPr lang="en-US"/>
              <a:pPr>
                <a:defRPr/>
              </a:pPr>
              <a:t>10/4/2014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C8E56-F0CC-4691-8D3B-FD03D511BA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833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CA024-A275-4E6F-951D-F18E37E7D3B3}" type="datetimeFigureOut">
              <a:rPr lang="en-US"/>
              <a:pPr>
                <a:defRPr/>
              </a:pPr>
              <a:t>10/4/2014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B7413-2775-489C-A2B2-1F1DC1C5B5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466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8273-9E7A-4420-8621-9B7070754E2B}" type="datetimeFigureOut">
              <a:rPr lang="en-US"/>
              <a:pPr>
                <a:defRPr/>
              </a:pPr>
              <a:t>10/4/2014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3F800-2FDA-4F83-A1D7-9C91AF3AD2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613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BB046-2166-4B85-A098-296B19A595BD}" type="datetimeFigureOut">
              <a:rPr lang="en-US"/>
              <a:pPr>
                <a:defRPr/>
              </a:pPr>
              <a:t>10/4/2014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B1CE0-BBC8-475C-8F75-D96B70E130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045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FED4FB-F6DE-4EE8-9A29-2E65A951E09E}" type="datetimeFigureOut">
              <a:rPr lang="en-US"/>
              <a:pPr>
                <a:defRPr/>
              </a:pPr>
              <a:t>10/4/2014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274CA4D-E7BA-4933-8135-CF6DD1111C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oleObject" Target="../embeddings/_____Microsoft_Excel_97-20034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png"/><Relationship Id="rId5" Type="http://schemas.openxmlformats.org/officeDocument/2006/relationships/oleObject" Target="../embeddings/_____Microsoft_Excel_97-20031.xls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_____Microsoft_Excel_97-20033.xls"/><Relationship Id="rId5" Type="http://schemas.openxmlformats.org/officeDocument/2006/relationships/image" Target="../media/image13.png"/><Relationship Id="rId4" Type="http://schemas.openxmlformats.org/officeDocument/2006/relationships/oleObject" Target="../embeddings/_____Microsoft_Excel_97-20032.xls"/><Relationship Id="rId9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9263" y="222250"/>
            <a:ext cx="8245475" cy="1527175"/>
          </a:xfrm>
        </p:spPr>
        <p:txBody>
          <a:bodyPr rtlCol="0">
            <a:noAutofit/>
          </a:bodyPr>
          <a:lstStyle/>
          <a:p>
            <a:pPr algn="ctr" eaLnBrk="1" hangingPunct="1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Повышение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эффективности управления профессиональной образовательной организацией через взаимодействие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Попечительским советом</a:t>
            </a: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662113" y="1749425"/>
            <a:ext cx="7481887" cy="457200"/>
          </a:xfrm>
        </p:spPr>
        <p:txBody>
          <a:bodyPr>
            <a:normAutofit fontScale="92500" lnSpcReduction="20000"/>
          </a:bodyPr>
          <a:lstStyle/>
          <a:p>
            <a:pPr algn="r" eaLnBrk="1" hangingPunct="1">
              <a:buFont typeface="Arial" charset="0"/>
              <a:buNone/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Директор ГАПОУ ТО «ТТСИ и ГХ» </a:t>
            </a:r>
          </a:p>
          <a:p>
            <a:pPr algn="r" eaLnBrk="1" hangingPunct="1">
              <a:buFont typeface="Arial" charset="0"/>
              <a:buNone/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Е.В. Путра</a:t>
            </a:r>
            <a:endPara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663" y="1674813"/>
            <a:ext cx="8077200" cy="227012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21507" name="Текст 2"/>
          <p:cNvSpPr>
            <a:spLocks noGrp="1"/>
          </p:cNvSpPr>
          <p:nvPr>
            <p:ph type="body" idx="1"/>
          </p:nvPr>
        </p:nvSpPr>
        <p:spPr>
          <a:xfrm>
            <a:off x="601663" y="2054225"/>
            <a:ext cx="3817937" cy="915988"/>
          </a:xfrm>
        </p:spPr>
        <p:txBody>
          <a:bodyPr/>
          <a:lstStyle/>
          <a:p>
            <a:endParaRPr lang="ru-RU" sz="14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1663" y="2989263"/>
            <a:ext cx="3817937" cy="3035300"/>
          </a:xfrm>
        </p:spPr>
        <p:txBody>
          <a:bodyPr/>
          <a:lstStyle/>
          <a:p>
            <a:pPr marL="0" indent="0" algn="ctr">
              <a:buFont typeface="Arial" charset="0"/>
              <a:buNone/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Участвует 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ли Ваш Попечительский </a:t>
            </a:r>
            <a:r>
              <a:rPr lang="en-US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овет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разработке и (или) реализации Программы развития ПОО?</a:t>
            </a:r>
          </a:p>
          <a:p>
            <a:pPr>
              <a:buFont typeface="Arial" charset="0"/>
              <a:buChar char="•"/>
              <a:defRPr/>
            </a:pPr>
            <a:endParaRPr lang="ru-RU" dirty="0"/>
          </a:p>
        </p:txBody>
      </p:sp>
      <p:sp>
        <p:nvSpPr>
          <p:cNvPr id="21509" name="Текст 4"/>
          <p:cNvSpPr>
            <a:spLocks noGrp="1"/>
          </p:cNvSpPr>
          <p:nvPr>
            <p:ph type="body" sz="quarter" idx="3"/>
          </p:nvPr>
        </p:nvSpPr>
        <p:spPr>
          <a:xfrm>
            <a:off x="4724400" y="1290638"/>
            <a:ext cx="3970338" cy="1709737"/>
          </a:xfrm>
        </p:spPr>
        <p:txBody>
          <a:bodyPr/>
          <a:lstStyle/>
          <a:p>
            <a:endParaRPr lang="ru-RU" sz="14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24400" y="2989263"/>
            <a:ext cx="3817938" cy="3035300"/>
          </a:xfrm>
        </p:spPr>
        <p:txBody>
          <a:bodyPr/>
          <a:lstStyle/>
          <a:p>
            <a:pPr marL="0" indent="0" algn="ctr">
              <a:buFont typeface="Arial" charset="0"/>
              <a:buNone/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Оказывает ли  содействие Ваш Попечительский </a:t>
            </a:r>
            <a:r>
              <a:rPr lang="en-US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овет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организации практического обучения студентов</a:t>
            </a:r>
          </a:p>
          <a:p>
            <a:pPr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трудоустройстве выпускников ПОО?</a:t>
            </a:r>
          </a:p>
          <a:p>
            <a:pPr>
              <a:buFont typeface="Arial" charset="0"/>
              <a:buChar char="•"/>
              <a:defRPr/>
            </a:pPr>
            <a:endParaRPr lang="ru-RU" dirty="0"/>
          </a:p>
        </p:txBody>
      </p:sp>
      <p:sp>
        <p:nvSpPr>
          <p:cNvPr id="215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sz="1800"/>
          </a:p>
        </p:txBody>
      </p:sp>
      <p:graphicFrame>
        <p:nvGraphicFramePr>
          <p:cNvPr id="21512" name="Объект 7"/>
          <p:cNvGraphicFramePr>
            <a:graphicFrameLocks/>
          </p:cNvGraphicFramePr>
          <p:nvPr/>
        </p:nvGraphicFramePr>
        <p:xfrm>
          <a:off x="4876800" y="4344988"/>
          <a:ext cx="3863975" cy="225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4" r:id="rId4" imgW="3865199" imgH="2255715" progId="Excel.Chart.8">
                  <p:embed/>
                </p:oleObj>
              </mc:Choice>
              <mc:Fallback>
                <p:oleObj r:id="rId4" imgW="3865199" imgH="2255715" progId="Excel.Chart.8">
                  <p:embed/>
                  <p:pic>
                    <p:nvPicPr>
                      <p:cNvPr id="0" name="Объект 7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4344988"/>
                        <a:ext cx="3863975" cy="2255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3" name="Rectangle 3"/>
          <p:cNvSpPr>
            <a:spLocks noChangeArrowheads="1"/>
          </p:cNvSpPr>
          <p:nvPr/>
        </p:nvSpPr>
        <p:spPr bwMode="auto">
          <a:xfrm>
            <a:off x="0" y="2255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sz="1800"/>
          </a:p>
        </p:txBody>
      </p:sp>
      <p:pic>
        <p:nvPicPr>
          <p:cNvPr id="133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290638"/>
            <a:ext cx="3970338" cy="16795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3" y="4413250"/>
            <a:ext cx="3052762" cy="207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663" y="1674813"/>
            <a:ext cx="8077200" cy="531812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1663" y="2225675"/>
            <a:ext cx="3817937" cy="774700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1663" y="2989263"/>
            <a:ext cx="3817937" cy="3035300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4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Содействует ли  Ваш Попечительский </a:t>
            </a:r>
            <a:r>
              <a:rPr lang="en-US" sz="14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c</a:t>
            </a:r>
            <a:r>
              <a:rPr lang="ru-RU" sz="14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овет </a:t>
            </a:r>
            <a:r>
              <a:rPr lang="ru-RU" sz="14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организации и улучшению:</a:t>
            </a:r>
            <a:endParaRPr lang="ru-RU" sz="1400" b="1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•	условий труда и материального стимулирования педагогических и административно-технических работников</a:t>
            </a:r>
            <a:endParaRPr lang="ru-RU" sz="1400" b="1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•	конкурсов, соревнований и других мероприятий ПОО?</a:t>
            </a:r>
            <a:endParaRPr lang="ru-RU" sz="1400" b="1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>
              <a:buFont typeface="Arial" charset="0"/>
              <a:buChar char="•"/>
              <a:defRPr/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24400" y="2225675"/>
            <a:ext cx="3817938" cy="774700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ru-RU" sz="1400" dirty="0" smtClean="0">
                <a:solidFill>
                  <a:srgbClr val="EEECE1">
                    <a:lumMod val="10000"/>
                  </a:srgbClr>
                </a:solidFill>
                <a:latin typeface="Times New Roman"/>
                <a:ea typeface="Calibri"/>
                <a:cs typeface="Times New Roman"/>
              </a:rPr>
              <a:t>Доводятся </a:t>
            </a:r>
            <a:r>
              <a:rPr lang="ru-RU" sz="1400" dirty="0">
                <a:solidFill>
                  <a:srgbClr val="EEECE1">
                    <a:lumMod val="10000"/>
                  </a:srgbClr>
                </a:solidFill>
                <a:latin typeface="Times New Roman"/>
                <a:ea typeface="Calibri"/>
                <a:cs typeface="Times New Roman"/>
              </a:rPr>
              <a:t>ли  решения Попечительского совета до сведения всех участников образовательного процесса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24400" y="2989263"/>
            <a:ext cx="3817938" cy="3035300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endParaRPr lang="ru-RU" sz="1400" b="1" dirty="0">
              <a:ea typeface="Calibri"/>
              <a:cs typeface="Times New Roman"/>
            </a:endParaRPr>
          </a:p>
          <a:p>
            <a:pPr>
              <a:buFont typeface="Arial" charset="0"/>
              <a:buChar char="•"/>
              <a:defRPr/>
            </a:pP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130" y="1156231"/>
            <a:ext cx="2137870" cy="181413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8238"/>
            <a:ext cx="2243138" cy="18145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5" descr="В ГБОУ СОШ 1331 состоялся педсовет, средняя общеобразовательная школа с этнокультурным (грузинским) компонентом образования 13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25" y="3400425"/>
            <a:ext cx="1649413" cy="164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7" descr="Лента &quot; Страница 365 &quot; Уфимские Вести. Новости Уфы и Башкортостана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456" y="4780276"/>
            <a:ext cx="2434130" cy="202726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49263" y="1290638"/>
            <a:ext cx="8245475" cy="915987"/>
          </a:xfrm>
        </p:spPr>
        <p:txBody>
          <a:bodyPr/>
          <a:lstStyle/>
          <a:p>
            <a:pPr algn="ctr"/>
            <a:r>
              <a:rPr lang="ru-RU" sz="1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бизнес-сообщества в управлении образованием в форме Попечительских советов – перспективное направление развития профессионального образования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263" y="2206625"/>
            <a:ext cx="8245475" cy="39703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Представители предприятий работодателей активно участвуют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развитии и разрешении проблем ПОО</a:t>
            </a:r>
          </a:p>
          <a:p>
            <a:pPr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беспечении своевременной актуализации содержания образования</a:t>
            </a:r>
          </a:p>
          <a:p>
            <a:pPr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силении практико-ориентированности образовательных технологий</a:t>
            </a:r>
          </a:p>
          <a:p>
            <a:pPr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онкуренции на рынке труда и образовательных услуг</a:t>
            </a:r>
          </a:p>
          <a:p>
            <a:pPr>
              <a:defRPr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государственно-частного партнёрства посредством внедрения общественных форм управления в виде Попечительских советов позволит повысить качество подготовки квалифицированных кадров</a:t>
            </a:r>
          </a:p>
          <a:p>
            <a:pPr>
              <a:defRPr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963" y="4956175"/>
            <a:ext cx="1985962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41525" cy="13335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49263" y="1597025"/>
            <a:ext cx="8245475" cy="6096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Цель работы педагогических коллективов </a:t>
            </a:r>
            <a:endParaRPr lang="en-US" sz="2400" b="1" smtClean="0">
              <a:solidFill>
                <a:srgbClr val="948A5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0075" y="2206625"/>
            <a:ext cx="8245475" cy="3970338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6438" y="2492375"/>
            <a:ext cx="5343525" cy="10683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повышение качества подготовки квалифицированных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кадров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4063" y="5099050"/>
            <a:ext cx="1679575" cy="94932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ресурсы бизнеса</a:t>
            </a:r>
            <a:endParaRPr lang="ru-RU" sz="1600" dirty="0">
              <a:solidFill>
                <a:srgbClr val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11950" y="5168900"/>
            <a:ext cx="1679575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ресурсы</a:t>
            </a:r>
          </a:p>
          <a:p>
            <a:pPr algn="ctr" eaLnBrk="1" hangingPunct="1">
              <a:defRPr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ПОО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" name="Плюс 9"/>
          <p:cNvSpPr/>
          <p:nvPr/>
        </p:nvSpPr>
        <p:spPr>
          <a:xfrm>
            <a:off x="4153274" y="5024866"/>
            <a:ext cx="914400" cy="914400"/>
          </a:xfrm>
          <a:prstGeom prst="mathPlu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740025" y="3887788"/>
            <a:ext cx="3967163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Попечительский совет</a:t>
            </a:r>
          </a:p>
        </p:txBody>
      </p:sp>
      <p:pic>
        <p:nvPicPr>
          <p:cNvPr id="513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975" y="3371850"/>
            <a:ext cx="433388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Стрелка вниз 19"/>
          <p:cNvSpPr/>
          <p:nvPr/>
        </p:nvSpPr>
        <p:spPr>
          <a:xfrm rot="8209483">
            <a:off x="6661150" y="4754563"/>
            <a:ext cx="319088" cy="436562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pic>
        <p:nvPicPr>
          <p:cNvPr id="514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40185">
            <a:off x="2369344" y="4704556"/>
            <a:ext cx="433388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49263" y="1290638"/>
            <a:ext cx="8229600" cy="763587"/>
          </a:xfrm>
        </p:spPr>
        <p:txBody>
          <a:bodyPr/>
          <a:lstStyle/>
          <a:p>
            <a:pPr eaLnBrk="1" hangingPunct="1"/>
            <a:r>
              <a:rPr 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Попечительский совет</a:t>
            </a:r>
          </a:p>
        </p:txBody>
      </p:sp>
      <p:sp>
        <p:nvSpPr>
          <p:cNvPr id="7171" name="Прямоугольник 2"/>
          <p:cNvSpPr>
            <a:spLocks noChangeArrowheads="1"/>
          </p:cNvSpPr>
          <p:nvPr/>
        </p:nvSpPr>
        <p:spPr bwMode="auto">
          <a:xfrm>
            <a:off x="1060450" y="2136775"/>
            <a:ext cx="67183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sz="1800" b="1">
                <a:solidFill>
                  <a:srgbClr val="292C3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 участия общества в управлении образованием, это негосударственная, неправительственная, общественная, некоммерческая организация, объединяющая на добровольной основе всех, кто заинтересован в развитии образования в целом  и конкретной образовательной                организации</a:t>
            </a:r>
            <a:endParaRPr lang="ru-RU" sz="1800" b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988" y="3840163"/>
            <a:ext cx="3490912" cy="29495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1663" y="1597025"/>
            <a:ext cx="8077200" cy="763588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Основная цель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деятельности Попечительских советов, Союза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работодателей, Ассоциаций</a:t>
            </a:r>
            <a:r>
              <a:rPr lang="en-US" sz="18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en-US" sz="18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01663" y="2225675"/>
            <a:ext cx="3817937" cy="59213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Принципы управления Попечительских советов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01663" y="3124200"/>
            <a:ext cx="3817937" cy="2135188"/>
          </a:xfrm>
        </p:spPr>
        <p:txBody>
          <a:bodyPr rtlCol="0">
            <a:normAutofit/>
          </a:bodyPr>
          <a:lstStyle/>
          <a:p>
            <a:pPr marL="0" indent="0" algn="just" eaLnBrk="1" hangingPunct="1"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endParaRPr lang="ru-RU" sz="1400" b="1" dirty="0" smtClean="0">
              <a:solidFill>
                <a:schemeClr val="tx1"/>
              </a:solidFill>
              <a:latin typeface="Times New Roman"/>
              <a:ea typeface="Calibri"/>
              <a:cs typeface="Times New Roman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1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724400" y="2206625"/>
            <a:ext cx="3817938" cy="458788"/>
          </a:xfrm>
        </p:spPr>
        <p:txBody>
          <a:bodyPr/>
          <a:lstStyle/>
          <a:p>
            <a:pPr algn="ctr" eaLnBrk="1" hangingPunct="1"/>
            <a:r>
              <a:rPr lang="ru-RU" sz="18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деятельности</a:t>
            </a:r>
            <a:endParaRPr lang="en-US" sz="18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83188" y="2817813"/>
            <a:ext cx="2443162" cy="91598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Государственно-частное партнёрство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60792" y="4232275"/>
            <a:ext cx="1438258" cy="102711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015163" y="4215606"/>
            <a:ext cx="1374775" cy="102711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Социальные партнёры</a:t>
            </a:r>
          </a:p>
        </p:txBody>
      </p:sp>
      <p:sp>
        <p:nvSpPr>
          <p:cNvPr id="14" name="Стрелка вправо 13"/>
          <p:cNvSpPr/>
          <p:nvPr/>
        </p:nvSpPr>
        <p:spPr>
          <a:xfrm>
            <a:off x="6677667" y="4592637"/>
            <a:ext cx="490537" cy="306387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5400000">
            <a:off x="6160294" y="3834606"/>
            <a:ext cx="488950" cy="306388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01663" y="2970213"/>
            <a:ext cx="3359150" cy="22891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 algn="just" eaLnBrk="1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Font typeface="Arial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добровольность членства;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42900" indent="-342900" algn="just" eaLnBrk="1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Font typeface="Arial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равноправие членов;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42900" indent="-342900" algn="just" eaLnBrk="1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Font typeface="Arial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коллегиальность руководства;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42900" indent="-342900" algn="just" eaLnBrk="1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Font typeface="Arial" charset="0"/>
              <a:buChar char="•"/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гласность принимаемых решений.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513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588" y="2735263"/>
            <a:ext cx="420687" cy="58578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98356" y="4518818"/>
            <a:ext cx="585787" cy="420687"/>
          </a:xfr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42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16250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17650" y="222250"/>
            <a:ext cx="7321550" cy="990600"/>
          </a:xfrm>
          <a:ln>
            <a:solidFill>
              <a:schemeClr val="tx1"/>
            </a:solidFill>
          </a:ln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анкет профессиональных образовательных организаций</a:t>
            </a:r>
            <a:r>
              <a:rPr lang="en-US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создание и функционирование Попечительских советов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1267" name="Объект 1"/>
          <p:cNvGraphicFramePr>
            <a:graphicFrameLocks/>
          </p:cNvGraphicFramePr>
          <p:nvPr/>
        </p:nvGraphicFramePr>
        <p:xfrm>
          <a:off x="5183188" y="2817813"/>
          <a:ext cx="3511550" cy="335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r:id="rId5" imgW="3511600" imgH="3359187" progId="Excel.Chart.8">
                  <p:embed/>
                </p:oleObj>
              </mc:Choice>
              <mc:Fallback>
                <p:oleObj r:id="rId5" imgW="3511600" imgH="3359187" progId="Excel.Chart.8">
                  <p:embed/>
                  <p:pic>
                    <p:nvPicPr>
                      <p:cNvPr id="0" name="Объект 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3188" y="2817813"/>
                        <a:ext cx="3511550" cy="335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0050" y="1290638"/>
            <a:ext cx="7169150" cy="1527175"/>
          </a:xfrm>
        </p:spPr>
        <p:txBody>
          <a:bodyPr/>
          <a:lstStyle/>
          <a:p>
            <a:pPr algn="just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"/>
              <a:defRPr/>
            </a:pPr>
            <a:r>
              <a:rPr lang="ru-RU" sz="1200" b="1" dirty="0">
                <a:latin typeface="Times New Roman"/>
                <a:ea typeface="Calibri"/>
                <a:cs typeface="Times New Roman"/>
              </a:rPr>
              <a:t>ГАПОУ ТО «Западно-Сибирский государственный колледж»</a:t>
            </a:r>
            <a:endParaRPr lang="ru-RU" sz="1050" b="1" dirty="0">
              <a:ea typeface="Calibri"/>
              <a:cs typeface="Times New Roman"/>
            </a:endParaRPr>
          </a:p>
          <a:p>
            <a:pPr algn="just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"/>
              <a:defRPr/>
            </a:pPr>
            <a:r>
              <a:rPr lang="ru-RU" sz="1200" b="1" dirty="0">
                <a:latin typeface="Times New Roman"/>
                <a:ea typeface="Calibri"/>
                <a:cs typeface="Times New Roman"/>
              </a:rPr>
              <a:t>ГАПОУ ТО «Тюменский колледж транспорта»</a:t>
            </a:r>
            <a:endParaRPr lang="ru-RU" sz="1050" b="1" dirty="0">
              <a:ea typeface="Calibri"/>
              <a:cs typeface="Times New Roman"/>
            </a:endParaRPr>
          </a:p>
          <a:p>
            <a:pPr algn="just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"/>
              <a:defRPr/>
            </a:pPr>
            <a:r>
              <a:rPr lang="ru-RU" sz="1200" b="1" dirty="0">
                <a:latin typeface="Times New Roman"/>
                <a:ea typeface="Calibri"/>
                <a:cs typeface="Times New Roman"/>
              </a:rPr>
              <a:t>ГАПОУ ТО «Тюменский железнодорожный колледж»</a:t>
            </a:r>
            <a:endParaRPr lang="ru-RU" sz="1050" b="1" dirty="0">
              <a:ea typeface="Calibri"/>
              <a:cs typeface="Times New Roman"/>
            </a:endParaRPr>
          </a:p>
          <a:p>
            <a:pPr algn="just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"/>
              <a:defRPr/>
            </a:pPr>
            <a:r>
              <a:rPr lang="ru-RU" sz="1200" b="1" dirty="0">
                <a:latin typeface="Times New Roman"/>
                <a:ea typeface="Calibri"/>
                <a:cs typeface="Times New Roman"/>
              </a:rPr>
              <a:t>ГАПОУ ТО «Тюменский колледж водного  транспорта»</a:t>
            </a:r>
            <a:endParaRPr lang="ru-RU" sz="1050" b="1" dirty="0">
              <a:ea typeface="Calibri"/>
              <a:cs typeface="Times New Roman"/>
            </a:endParaRPr>
          </a:p>
          <a:p>
            <a:pPr algn="just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"/>
              <a:defRPr/>
            </a:pPr>
            <a:r>
              <a:rPr lang="ru-RU" sz="1200" b="1" dirty="0">
                <a:latin typeface="Times New Roman"/>
                <a:ea typeface="Calibri"/>
                <a:cs typeface="Times New Roman"/>
              </a:rPr>
              <a:t>ГАПОУ ТО «</a:t>
            </a:r>
            <a:r>
              <a:rPr lang="ru-RU" sz="1200" b="1" dirty="0" err="1">
                <a:latin typeface="Times New Roman"/>
                <a:ea typeface="Calibri"/>
                <a:cs typeface="Times New Roman"/>
              </a:rPr>
              <a:t>Заводоуковский</a:t>
            </a:r>
            <a:r>
              <a:rPr lang="ru-RU" sz="1200" b="1" dirty="0">
                <a:latin typeface="Times New Roman"/>
                <a:ea typeface="Calibri"/>
                <a:cs typeface="Times New Roman"/>
              </a:rPr>
              <a:t> агропромышленный техникум»</a:t>
            </a:r>
            <a:endParaRPr lang="ru-RU" sz="1050" b="1" dirty="0">
              <a:ea typeface="Calibri"/>
              <a:cs typeface="Times New Roman"/>
            </a:endParaRPr>
          </a:p>
          <a:p>
            <a:pPr algn="just" eaLnBrk="1" hangingPunct="1">
              <a:lnSpc>
                <a:spcPct val="115000"/>
              </a:lnSpc>
              <a:spcAft>
                <a:spcPts val="1000"/>
              </a:spcAft>
              <a:buFont typeface="Symbol"/>
              <a:buChar char=""/>
              <a:defRPr/>
            </a:pPr>
            <a:r>
              <a:rPr lang="ru-RU" sz="1200" b="1" dirty="0">
                <a:latin typeface="Times New Roman"/>
                <a:ea typeface="Calibri"/>
                <a:cs typeface="Times New Roman"/>
              </a:rPr>
              <a:t>ГАПОУ ТО «Тюменский техникум строительной индустрии и городского хозяйства»</a:t>
            </a:r>
            <a:endParaRPr lang="ru-RU" sz="1050" b="1" dirty="0">
              <a:ea typeface="Calibri"/>
              <a:cs typeface="Times New Roman"/>
            </a:endParaRPr>
          </a:p>
          <a:p>
            <a:pPr eaLnBrk="1" hangingPunct="1">
              <a:buFont typeface="Arial" charset="0"/>
              <a:buChar char="•"/>
              <a:defRPr/>
            </a:pP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6" descr="C:\Users\Метод\Desktop\IMG_196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015" y="2970885"/>
            <a:ext cx="2900784" cy="2774891"/>
          </a:xfrm>
          <a:prstGeom prst="rect">
            <a:avLst/>
          </a:prstGeom>
          <a:noFill/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49263" y="1443834"/>
            <a:ext cx="8245475" cy="76352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Попечительский </a:t>
            </a:r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овет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Вашей ПОО, если да,  как долго он функционирует?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>
          <a:xfrm>
            <a:off x="449263" y="2206625"/>
            <a:ext cx="8245475" cy="3970338"/>
          </a:xfrm>
        </p:spPr>
        <p:txBody>
          <a:bodyPr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endPara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3197225" y="2817813"/>
            <a:ext cx="5649913" cy="3352800"/>
          </a:xfrm>
          <a:prstGeom prst="rect">
            <a:avLst/>
          </a:prstGeom>
          <a:solidFill>
            <a:schemeClr val="bg1">
              <a:lumMod val="6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4494213"/>
            <a:ext cx="2371725" cy="224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57200" y="1749425"/>
            <a:ext cx="8229600" cy="915988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Кто входит в состав Попечительского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овета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Вашей  ПОО?</a:t>
            </a: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sz="1800"/>
          </a:p>
        </p:txBody>
      </p:sp>
      <p:graphicFrame>
        <p:nvGraphicFramePr>
          <p:cNvPr id="15364" name="Объект 3"/>
          <p:cNvGraphicFramePr>
            <a:graphicFrameLocks/>
          </p:cNvGraphicFramePr>
          <p:nvPr/>
        </p:nvGraphicFramePr>
        <p:xfrm>
          <a:off x="152400" y="3276600"/>
          <a:ext cx="4122738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7" r:id="rId4" imgW="4121253" imgH="2591025" progId="Excel.Chart.8">
                  <p:embed/>
                </p:oleObj>
              </mc:Choice>
              <mc:Fallback>
                <p:oleObj r:id="rId4" imgW="4121253" imgH="2591025" progId="Excel.Chart.8">
                  <p:embed/>
                  <p:pic>
                    <p:nvPicPr>
                      <p:cNvPr id="0" name="Объект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3276600"/>
                        <a:ext cx="4122738" cy="259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Rectangle 3"/>
          <p:cNvSpPr>
            <a:spLocks noChangeArrowheads="1"/>
          </p:cNvSpPr>
          <p:nvPr/>
        </p:nvSpPr>
        <p:spPr bwMode="auto">
          <a:xfrm>
            <a:off x="0" y="274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sz="1800"/>
          </a:p>
        </p:txBody>
      </p:sp>
      <p:sp>
        <p:nvSpPr>
          <p:cNvPr id="15366" name="Rectangle 5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sz="1800"/>
          </a:p>
        </p:txBody>
      </p:sp>
      <p:graphicFrame>
        <p:nvGraphicFramePr>
          <p:cNvPr id="15367" name="Объект 6"/>
          <p:cNvGraphicFramePr>
            <a:graphicFrameLocks/>
          </p:cNvGraphicFramePr>
          <p:nvPr/>
        </p:nvGraphicFramePr>
        <p:xfrm>
          <a:off x="4419600" y="3276600"/>
          <a:ext cx="4122738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8" r:id="rId6" imgW="4121253" imgH="2591025" progId="Excel.Chart.8">
                  <p:embed/>
                </p:oleObj>
              </mc:Choice>
              <mc:Fallback>
                <p:oleObj r:id="rId6" imgW="4121253" imgH="2591025" progId="Excel.Chart.8">
                  <p:embed/>
                  <p:pic>
                    <p:nvPicPr>
                      <p:cNvPr id="0" name="Объект 6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3276600"/>
                        <a:ext cx="4122738" cy="259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8" name="Rectangle 6"/>
          <p:cNvSpPr>
            <a:spLocks noChangeArrowheads="1"/>
          </p:cNvSpPr>
          <p:nvPr/>
        </p:nvSpPr>
        <p:spPr bwMode="auto">
          <a:xfrm>
            <a:off x="152400" y="2895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sz="1800"/>
          </a:p>
        </p:txBody>
      </p:sp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3097213"/>
            <a:ext cx="5735637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97213"/>
            <a:ext cx="597535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1597025"/>
            <a:ext cx="8229600" cy="915988"/>
          </a:xfrm>
        </p:spPr>
        <p:txBody>
          <a:bodyPr/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Перечислите функции и задачи Вашего Попечительского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овета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411" name="Прямоугольник 2"/>
          <p:cNvSpPr>
            <a:spLocks noChangeArrowheads="1"/>
          </p:cNvSpPr>
          <p:nvPr/>
        </p:nvSpPr>
        <p:spPr bwMode="auto">
          <a:xfrm>
            <a:off x="142875" y="2563813"/>
            <a:ext cx="4572000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11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механизмов государственно-частного партнерства образовательных организаций, организаций реального сектора экономики и социальной сферы на безвозмездной основе.</a:t>
            </a:r>
            <a:endParaRPr lang="ru-RU" sz="1100" b="1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412" name="Прямоугольник 3"/>
          <p:cNvSpPr>
            <a:spLocks noChangeArrowheads="1"/>
          </p:cNvSpPr>
          <p:nvPr/>
        </p:nvSpPr>
        <p:spPr bwMode="auto">
          <a:xfrm>
            <a:off x="142875" y="3330575"/>
            <a:ext cx="4572000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устойчивого финансового внебюджетного фонда развития ПОО</a:t>
            </a:r>
            <a:endParaRPr lang="ru-RU" sz="1100" b="1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413" name="Прямоугольник 4"/>
          <p:cNvSpPr>
            <a:spLocks noChangeArrowheads="1"/>
          </p:cNvSpPr>
          <p:nvPr/>
        </p:nvSpPr>
        <p:spPr bwMode="auto">
          <a:xfrm>
            <a:off x="190500" y="4017963"/>
            <a:ext cx="45720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15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ru-RU" sz="11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в совершенствовании образовательных программ и  организации образовательного процесса</a:t>
            </a:r>
            <a:endParaRPr lang="ru-RU" sz="1400" b="1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414" name="Прямоугольник 6"/>
          <p:cNvSpPr>
            <a:spLocks noChangeArrowheads="1"/>
          </p:cNvSpPr>
          <p:nvPr/>
        </p:nvSpPr>
        <p:spPr bwMode="auto">
          <a:xfrm>
            <a:off x="198438" y="4694238"/>
            <a:ext cx="32305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sz="1100" b="1">
                <a:latin typeface="Times New Roman" panose="02020603050405020304" pitchFamily="18" charset="0"/>
              </a:rPr>
              <a:t>содействие  трудоустройству выпускников</a:t>
            </a:r>
            <a:endParaRPr lang="ru-RU" sz="1100" b="1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4967288"/>
            <a:ext cx="4572000" cy="15795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"/>
              <a:defRPr/>
            </a:pPr>
            <a:r>
              <a:rPr lang="ru-RU" sz="1100" b="1" dirty="0">
                <a:latin typeface="Times New Roman"/>
                <a:ea typeface="Calibri"/>
                <a:cs typeface="Times New Roman"/>
              </a:rPr>
              <a:t>лоббирование интересов колледжа в органах исполнительной  и законодательной власти города и области (ГАПОУ ТО «Тюменский железнодорожный колледж»)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marL="342900" indent="-342900" algn="just" eaLnBrk="1" hangingPunct="1">
              <a:lnSpc>
                <a:spcPct val="115000"/>
              </a:lnSpc>
              <a:spcAft>
                <a:spcPts val="0"/>
              </a:spcAft>
              <a:buFont typeface="Symbol"/>
              <a:buChar char=""/>
              <a:defRPr/>
            </a:pPr>
            <a:r>
              <a:rPr lang="ru-RU" sz="1100" b="1" dirty="0">
                <a:latin typeface="Times New Roman"/>
                <a:ea typeface="Calibri"/>
                <a:cs typeface="Times New Roman"/>
              </a:rPr>
              <a:t>участие в распределении стимулирующей части оплаты труда педагогических работников (ГАПОУ ТО «</a:t>
            </a:r>
            <a:r>
              <a:rPr lang="ru-RU" sz="1100" b="1" dirty="0" err="1">
                <a:latin typeface="Times New Roman"/>
                <a:ea typeface="Calibri"/>
                <a:cs typeface="Times New Roman"/>
              </a:rPr>
              <a:t>Заводоуковский</a:t>
            </a:r>
            <a:r>
              <a:rPr lang="ru-RU" sz="1100" b="1" dirty="0">
                <a:latin typeface="Times New Roman"/>
                <a:ea typeface="Calibri"/>
                <a:cs typeface="Times New Roman"/>
              </a:rPr>
              <a:t> агропромышленный техникум»)</a:t>
            </a:r>
            <a:endParaRPr lang="ru-RU" sz="1100" b="1" dirty="0">
              <a:latin typeface="Calibri"/>
              <a:ea typeface="Calibri"/>
              <a:cs typeface="Times New Roman"/>
            </a:endParaRPr>
          </a:p>
          <a:p>
            <a:pPr marL="457200" algn="just" eaLnBrk="1" hangingPunct="1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b="1" dirty="0">
              <a:latin typeface="Calibri"/>
              <a:ea typeface="Calibri"/>
              <a:cs typeface="Times New Roman"/>
            </a:endParaRPr>
          </a:p>
        </p:txBody>
      </p:sp>
      <p:pic>
        <p:nvPicPr>
          <p:cNvPr id="17416" name="Picture 5" descr="Евроремонт квартир офисов - цены, покупка, продажа: свежие объявления с фото и виде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149850"/>
            <a:ext cx="1160463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663" y="5632450"/>
            <a:ext cx="773112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8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338" y="4308475"/>
            <a:ext cx="1247775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9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775" y="2414588"/>
            <a:ext cx="2211388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1749425"/>
            <a:ext cx="8229600" cy="915988"/>
          </a:xfrm>
        </p:spPr>
        <p:txBody>
          <a:bodyPr/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Какие  вопросы в управлении ПОО решаются совместно с Попечительским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оветом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9459" name="Прямоугольник 2"/>
          <p:cNvSpPr>
            <a:spLocks noChangeArrowheads="1"/>
          </p:cNvSpPr>
          <p:nvPr/>
        </p:nvSpPr>
        <p:spPr bwMode="auto">
          <a:xfrm>
            <a:off x="601663" y="2970213"/>
            <a:ext cx="4572000" cy="230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15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Направления развития ПОО</a:t>
            </a:r>
          </a:p>
          <a:p>
            <a:pPr algn="just" eaLnBrk="1" hangingPunct="1">
              <a:lnSpc>
                <a:spcPct val="115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Потребности предприятий региона в квалифицированных специалистах</a:t>
            </a:r>
          </a:p>
          <a:p>
            <a:pPr algn="just" eaLnBrk="1" hangingPunct="1">
              <a:lnSpc>
                <a:spcPct val="115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Направления подготовки и востребованность программ подготовки рабочих кадров</a:t>
            </a:r>
          </a:p>
          <a:p>
            <a:pPr algn="just" eaLnBrk="1" hangingPunct="1">
              <a:lnSpc>
                <a:spcPct val="115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ПК студентов в периоды практик </a:t>
            </a:r>
          </a:p>
          <a:p>
            <a:pPr algn="just" eaLnBrk="1" hangingPunct="1">
              <a:lnSpc>
                <a:spcPct val="115000"/>
              </a:lnSpc>
              <a:spcBef>
                <a:spcPct val="0"/>
              </a:spcBef>
              <a:buFont typeface="Symbol" panose="05050102010706020507" pitchFamily="18" charset="2"/>
              <a:buChar char=""/>
            </a:pPr>
            <a:r>
              <a:rPr 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стажировок преподавателей и мастеров производственного обучения</a:t>
            </a:r>
          </a:p>
          <a:p>
            <a:pPr algn="just" eaLnBrk="1" hangingPunct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совместных мероприятий и др.</a:t>
            </a:r>
          </a:p>
        </p:txBody>
      </p:sp>
      <p:pic>
        <p:nvPicPr>
          <p:cNvPr id="12292" name="Picture 2" descr="Ответы на вопросы. 1 Записки компосапиен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27688" y="3733800"/>
            <a:ext cx="3059112" cy="2901950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13" y="33338"/>
            <a:ext cx="2138362" cy="15970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962</Words>
  <Application>Microsoft Office PowerPoint</Application>
  <PresentationFormat>Экран (4:3)</PresentationFormat>
  <Paragraphs>129</Paragraphs>
  <Slides>12</Slides>
  <Notes>12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Symbol</vt:lpstr>
      <vt:lpstr>Times New Roman</vt:lpstr>
      <vt:lpstr>Office Theme</vt:lpstr>
      <vt:lpstr>Диаграмма Microsoft Excel</vt:lpstr>
      <vt:lpstr> Повышение эффективности управления профессиональной образовательной организацией через взаимодействие с Попечительским советом </vt:lpstr>
      <vt:lpstr>Цель работы педагогических коллективов </vt:lpstr>
      <vt:lpstr> Попечительский совет</vt:lpstr>
      <vt:lpstr>Основная цель деятельности Попечительских советов, Союза  работодателей, Ассоциаций </vt:lpstr>
      <vt:lpstr>Анализ анкет профессиональных образовательных организаций: создание и функционирование Попечительских советов</vt:lpstr>
      <vt:lpstr> Есть ли Попечительский cовет в Вашей ПОО, если да,  как долго он функционирует? </vt:lpstr>
      <vt:lpstr> Кто входит в состав Попечительского cовета в Вашей  ПОО?</vt:lpstr>
      <vt:lpstr>Перечислите функции и задачи Вашего Попечительского cовета.</vt:lpstr>
      <vt:lpstr> Какие  вопросы в управлении ПОО решаются совместно с Попечительским cоветом?</vt:lpstr>
      <vt:lpstr>Презентация PowerPoint</vt:lpstr>
      <vt:lpstr>Презентация PowerPoint</vt:lpstr>
      <vt:lpstr>Участие бизнес-сообщества в управлении образованием в форме Попечительских советов – перспективное направление развития профессионального образования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Nata</cp:lastModifiedBy>
  <cp:revision>129</cp:revision>
  <dcterms:created xsi:type="dcterms:W3CDTF">2013-08-21T19:17:07Z</dcterms:created>
  <dcterms:modified xsi:type="dcterms:W3CDTF">2014-10-04T16:53:00Z</dcterms:modified>
</cp:coreProperties>
</file>