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75" r:id="rId3"/>
    <p:sldId id="281" r:id="rId4"/>
    <p:sldId id="265" r:id="rId5"/>
    <p:sldId id="277" r:id="rId6"/>
    <p:sldId id="283" r:id="rId7"/>
    <p:sldId id="285" r:id="rId8"/>
    <p:sldId id="287" r:id="rId9"/>
    <p:sldId id="276" r:id="rId10"/>
    <p:sldId id="294" r:id="rId11"/>
    <p:sldId id="288" r:id="rId12"/>
    <p:sldId id="289" r:id="rId13"/>
    <p:sldId id="290" r:id="rId14"/>
    <p:sldId id="274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B2ADC"/>
    <a:srgbClr val="E62091"/>
    <a:srgbClr val="B412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62700" autoAdjust="0"/>
  </p:normalViewPr>
  <p:slideViewPr>
    <p:cSldViewPr>
      <p:cViewPr varScale="1">
        <p:scale>
          <a:sx n="66" d="100"/>
          <a:sy n="66" d="100"/>
        </p:scale>
        <p:origin x="-90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2598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48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4516FC1-88F3-433A-9564-A2FED8A29687}" type="doc">
      <dgm:prSet loTypeId="urn:microsoft.com/office/officeart/2005/8/layout/chevron1" loCatId="process" qsTypeId="urn:microsoft.com/office/officeart/2005/8/quickstyle/simple5" qsCatId="simple" csTypeId="urn:microsoft.com/office/officeart/2005/8/colors/colorful4" csCatId="colorful" phldr="1"/>
      <dgm:spPr/>
    </dgm:pt>
    <dgm:pt modelId="{9405D073-1A22-460A-9DC8-B84D17DD9CDA}">
      <dgm:prSet phldrT="[Текст]"/>
      <dgm:spPr/>
      <dgm:t>
        <a:bodyPr/>
        <a:lstStyle/>
        <a:p>
          <a:r>
            <a:rPr lang="ru-RU" dirty="0" smtClean="0"/>
            <a:t>«Адаптивные» ресурсы выпускников</a:t>
          </a:r>
          <a:endParaRPr lang="ru-RU" dirty="0"/>
        </a:p>
      </dgm:t>
    </dgm:pt>
    <dgm:pt modelId="{7B9C6171-6B52-4B73-8B7A-328D3151BB3D}" type="parTrans" cxnId="{90CB5C29-3578-43B2-985B-CE62059AE4B1}">
      <dgm:prSet/>
      <dgm:spPr/>
      <dgm:t>
        <a:bodyPr/>
        <a:lstStyle/>
        <a:p>
          <a:endParaRPr lang="ru-RU"/>
        </a:p>
      </dgm:t>
    </dgm:pt>
    <dgm:pt modelId="{925C8664-CC34-41B9-ABA0-DCD42E2C913F}" type="sibTrans" cxnId="{90CB5C29-3578-43B2-985B-CE62059AE4B1}">
      <dgm:prSet/>
      <dgm:spPr/>
      <dgm:t>
        <a:bodyPr/>
        <a:lstStyle/>
        <a:p>
          <a:endParaRPr lang="ru-RU"/>
        </a:p>
      </dgm:t>
    </dgm:pt>
    <dgm:pt modelId="{52283E64-E8DC-43E7-B433-B23C724F0641}">
      <dgm:prSet phldrT="[Текст]"/>
      <dgm:spPr/>
      <dgm:t>
        <a:bodyPr/>
        <a:lstStyle/>
        <a:p>
          <a:r>
            <a:rPr lang="ru-RU" dirty="0" smtClean="0"/>
            <a:t>Ценности здорового образа жизни</a:t>
          </a:r>
          <a:endParaRPr lang="ru-RU" dirty="0"/>
        </a:p>
      </dgm:t>
    </dgm:pt>
    <dgm:pt modelId="{784BD776-327D-4456-8F7D-E22837E3A15E}" type="parTrans" cxnId="{2C6053C3-F248-4793-97A1-505104654A74}">
      <dgm:prSet/>
      <dgm:spPr/>
      <dgm:t>
        <a:bodyPr/>
        <a:lstStyle/>
        <a:p>
          <a:endParaRPr lang="ru-RU"/>
        </a:p>
      </dgm:t>
    </dgm:pt>
    <dgm:pt modelId="{C8B0937A-88D3-4C00-BAC7-F7AC498B71B1}" type="sibTrans" cxnId="{2C6053C3-F248-4793-97A1-505104654A74}">
      <dgm:prSet/>
      <dgm:spPr/>
      <dgm:t>
        <a:bodyPr/>
        <a:lstStyle/>
        <a:p>
          <a:endParaRPr lang="ru-RU"/>
        </a:p>
      </dgm:t>
    </dgm:pt>
    <dgm:pt modelId="{946621A7-A76B-403B-9CCB-5E8CD694BBF9}">
      <dgm:prSet phldrT="[Текст]"/>
      <dgm:spPr/>
      <dgm:t>
        <a:bodyPr/>
        <a:lstStyle/>
        <a:p>
          <a:r>
            <a:rPr lang="ru-RU" dirty="0" err="1" smtClean="0"/>
            <a:t>Гражданско</a:t>
          </a:r>
          <a:r>
            <a:rPr lang="ru-RU" dirty="0" smtClean="0"/>
            <a:t> - патриотическое воспитание</a:t>
          </a:r>
          <a:endParaRPr lang="ru-RU" dirty="0"/>
        </a:p>
      </dgm:t>
    </dgm:pt>
    <dgm:pt modelId="{E3206B53-2DBC-4B2E-A31E-230B7A1C0A1E}" type="parTrans" cxnId="{06754EC3-6DEA-4890-94CA-16D7E3141AA8}">
      <dgm:prSet/>
      <dgm:spPr/>
      <dgm:t>
        <a:bodyPr/>
        <a:lstStyle/>
        <a:p>
          <a:endParaRPr lang="ru-RU"/>
        </a:p>
      </dgm:t>
    </dgm:pt>
    <dgm:pt modelId="{FD40FECA-A0CF-4BE2-AACB-C9501C305FAA}" type="sibTrans" cxnId="{06754EC3-6DEA-4890-94CA-16D7E3141AA8}">
      <dgm:prSet/>
      <dgm:spPr/>
      <dgm:t>
        <a:bodyPr/>
        <a:lstStyle/>
        <a:p>
          <a:endParaRPr lang="ru-RU"/>
        </a:p>
      </dgm:t>
    </dgm:pt>
    <dgm:pt modelId="{0271C6AE-C700-4F7E-B6D8-A9C3CFC96311}" type="pres">
      <dgm:prSet presAssocID="{D4516FC1-88F3-433A-9564-A2FED8A29687}" presName="Name0" presStyleCnt="0">
        <dgm:presLayoutVars>
          <dgm:dir/>
          <dgm:animLvl val="lvl"/>
          <dgm:resizeHandles val="exact"/>
        </dgm:presLayoutVars>
      </dgm:prSet>
      <dgm:spPr/>
    </dgm:pt>
    <dgm:pt modelId="{0D036D28-C005-4022-81A8-BECDF2EAB5DE}" type="pres">
      <dgm:prSet presAssocID="{9405D073-1A22-460A-9DC8-B84D17DD9CDA}" presName="parTxOnly" presStyleLbl="node1" presStyleIdx="0" presStyleCnt="3" custLinFactNeighborX="693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4AD92B-B3FD-4BC7-A2F1-CD267FFC04C6}" type="pres">
      <dgm:prSet presAssocID="{925C8664-CC34-41B9-ABA0-DCD42E2C913F}" presName="parTxOnlySpace" presStyleCnt="0"/>
      <dgm:spPr/>
    </dgm:pt>
    <dgm:pt modelId="{4364F589-4FA9-4ED1-BF50-BF7B4BB8D554}" type="pres">
      <dgm:prSet presAssocID="{52283E64-E8DC-43E7-B433-B23C724F0641}" presName="parTxOnly" presStyleLbl="node1" presStyleIdx="1" presStyleCnt="3" custLinFactNeighborX="693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AAA92B-1F86-4DBA-A73F-A002A897E259}" type="pres">
      <dgm:prSet presAssocID="{C8B0937A-88D3-4C00-BAC7-F7AC498B71B1}" presName="parTxOnlySpace" presStyleCnt="0"/>
      <dgm:spPr/>
    </dgm:pt>
    <dgm:pt modelId="{C257B91E-6D4A-44E8-BEAA-1D795A54FF4A}" type="pres">
      <dgm:prSet presAssocID="{946621A7-A76B-403B-9CCB-5E8CD694BBF9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D451E2D-FC44-4503-8089-46E534E5714E}" type="presOf" srcId="{D4516FC1-88F3-433A-9564-A2FED8A29687}" destId="{0271C6AE-C700-4F7E-B6D8-A9C3CFC96311}" srcOrd="0" destOrd="0" presId="urn:microsoft.com/office/officeart/2005/8/layout/chevron1"/>
    <dgm:cxn modelId="{05FA44A9-13F2-4DD8-9DED-095E164CD306}" type="presOf" srcId="{52283E64-E8DC-43E7-B433-B23C724F0641}" destId="{4364F589-4FA9-4ED1-BF50-BF7B4BB8D554}" srcOrd="0" destOrd="0" presId="urn:microsoft.com/office/officeart/2005/8/layout/chevron1"/>
    <dgm:cxn modelId="{B77DF788-C136-41A8-8ADF-A521769DA305}" type="presOf" srcId="{946621A7-A76B-403B-9CCB-5E8CD694BBF9}" destId="{C257B91E-6D4A-44E8-BEAA-1D795A54FF4A}" srcOrd="0" destOrd="0" presId="urn:microsoft.com/office/officeart/2005/8/layout/chevron1"/>
    <dgm:cxn modelId="{06754EC3-6DEA-4890-94CA-16D7E3141AA8}" srcId="{D4516FC1-88F3-433A-9564-A2FED8A29687}" destId="{946621A7-A76B-403B-9CCB-5E8CD694BBF9}" srcOrd="2" destOrd="0" parTransId="{E3206B53-2DBC-4B2E-A31E-230B7A1C0A1E}" sibTransId="{FD40FECA-A0CF-4BE2-AACB-C9501C305FAA}"/>
    <dgm:cxn modelId="{2C6053C3-F248-4793-97A1-505104654A74}" srcId="{D4516FC1-88F3-433A-9564-A2FED8A29687}" destId="{52283E64-E8DC-43E7-B433-B23C724F0641}" srcOrd="1" destOrd="0" parTransId="{784BD776-327D-4456-8F7D-E22837E3A15E}" sibTransId="{C8B0937A-88D3-4C00-BAC7-F7AC498B71B1}"/>
    <dgm:cxn modelId="{90CB5C29-3578-43B2-985B-CE62059AE4B1}" srcId="{D4516FC1-88F3-433A-9564-A2FED8A29687}" destId="{9405D073-1A22-460A-9DC8-B84D17DD9CDA}" srcOrd="0" destOrd="0" parTransId="{7B9C6171-6B52-4B73-8B7A-328D3151BB3D}" sibTransId="{925C8664-CC34-41B9-ABA0-DCD42E2C913F}"/>
    <dgm:cxn modelId="{9B0F2085-253D-4EC0-A7A6-56C413279041}" type="presOf" srcId="{9405D073-1A22-460A-9DC8-B84D17DD9CDA}" destId="{0D036D28-C005-4022-81A8-BECDF2EAB5DE}" srcOrd="0" destOrd="0" presId="urn:microsoft.com/office/officeart/2005/8/layout/chevron1"/>
    <dgm:cxn modelId="{1855D1A6-95EF-4536-B911-D5CA6EF52244}" type="presParOf" srcId="{0271C6AE-C700-4F7E-B6D8-A9C3CFC96311}" destId="{0D036D28-C005-4022-81A8-BECDF2EAB5DE}" srcOrd="0" destOrd="0" presId="urn:microsoft.com/office/officeart/2005/8/layout/chevron1"/>
    <dgm:cxn modelId="{E621CDA2-F1AA-4E3D-B54A-4EBE6EDB1D99}" type="presParOf" srcId="{0271C6AE-C700-4F7E-B6D8-A9C3CFC96311}" destId="{A74AD92B-B3FD-4BC7-A2F1-CD267FFC04C6}" srcOrd="1" destOrd="0" presId="urn:microsoft.com/office/officeart/2005/8/layout/chevron1"/>
    <dgm:cxn modelId="{181636A2-66FF-4387-89EB-E587C79BF802}" type="presParOf" srcId="{0271C6AE-C700-4F7E-B6D8-A9C3CFC96311}" destId="{4364F589-4FA9-4ED1-BF50-BF7B4BB8D554}" srcOrd="2" destOrd="0" presId="urn:microsoft.com/office/officeart/2005/8/layout/chevron1"/>
    <dgm:cxn modelId="{3C535406-D259-4E41-B6B0-86640622CFA1}" type="presParOf" srcId="{0271C6AE-C700-4F7E-B6D8-A9C3CFC96311}" destId="{CDAAA92B-1F86-4DBA-A73F-A002A897E259}" srcOrd="3" destOrd="0" presId="urn:microsoft.com/office/officeart/2005/8/layout/chevron1"/>
    <dgm:cxn modelId="{C0784D99-41DF-4A10-9301-338CCEE66D1A}" type="presParOf" srcId="{0271C6AE-C700-4F7E-B6D8-A9C3CFC96311}" destId="{C257B91E-6D4A-44E8-BEAA-1D795A54FF4A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CCD191E-6356-41BE-9385-B560F5C15CF9}" type="doc">
      <dgm:prSet loTypeId="urn:microsoft.com/office/officeart/2005/8/layout/vProcess5" loCatId="process" qsTypeId="urn:microsoft.com/office/officeart/2005/8/quickstyle/simple5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4021C565-B230-4165-8988-DB882777D264}">
      <dgm:prSet phldrT="[Текст]" custT="1"/>
      <dgm:spPr/>
      <dgm:t>
        <a:bodyPr/>
        <a:lstStyle/>
        <a:p>
          <a:r>
            <a:rPr lang="ru-RU" sz="1800" dirty="0" smtClean="0"/>
            <a:t>Общество ставит перед молодым человеком жизненно важную задачу осуществить именно в этот период профессиональное </a:t>
          </a:r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самоопределение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131D608-496D-4B6D-9BB1-337AEE269C1C}" type="parTrans" cxnId="{BE7360CE-1873-4EA0-A5E8-7B13F020E181}">
      <dgm:prSet/>
      <dgm:spPr/>
      <dgm:t>
        <a:bodyPr/>
        <a:lstStyle/>
        <a:p>
          <a:endParaRPr lang="ru-RU"/>
        </a:p>
      </dgm:t>
    </dgm:pt>
    <dgm:pt modelId="{C9BEA271-C762-43A0-8074-B510C10DFD1B}" type="sibTrans" cxnId="{BE7360CE-1873-4EA0-A5E8-7B13F020E181}">
      <dgm:prSet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gradFill rotWithShape="0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95000">
              <a:srgbClr val="C00000"/>
            </a:gs>
          </a:gsLst>
          <a:lin ang="16200000" scaled="0"/>
        </a:gradFill>
      </dgm:spPr>
      <dgm:t>
        <a:bodyPr/>
        <a:lstStyle/>
        <a:p>
          <a:endParaRPr lang="ru-RU"/>
        </a:p>
      </dgm:t>
    </dgm:pt>
    <dgm:pt modelId="{55ED967C-D48C-452E-828D-6BA0577EA3E0}">
      <dgm:prSet phldrT="[Текст]" custT="1"/>
      <dgm:spPr/>
      <dgm:t>
        <a:bodyPr/>
        <a:lstStyle/>
        <a:p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Новая социальная ситуация </a:t>
          </a:r>
          <a:r>
            <a:rPr lang="ru-RU" sz="1800" dirty="0" smtClean="0"/>
            <a:t>развития сразу же при переходе из школы в новое учебное заведение. </a:t>
          </a:r>
          <a:endParaRPr lang="ru-RU" sz="1800" dirty="0"/>
        </a:p>
      </dgm:t>
    </dgm:pt>
    <dgm:pt modelId="{A02E140C-92DD-43F5-80AF-505C542D66E8}" type="parTrans" cxnId="{99CBE8A3-0F4C-4148-B8C3-4D38C5E1A183}">
      <dgm:prSet/>
      <dgm:spPr/>
      <dgm:t>
        <a:bodyPr/>
        <a:lstStyle/>
        <a:p>
          <a:endParaRPr lang="ru-RU"/>
        </a:p>
      </dgm:t>
    </dgm:pt>
    <dgm:pt modelId="{1D926E1D-E532-4317-B753-B681F4493124}" type="sibTrans" cxnId="{99CBE8A3-0F4C-4148-B8C3-4D38C5E1A183}">
      <dgm:prSet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gradFill rotWithShape="0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C00000"/>
            </a:gs>
          </a:gsLst>
          <a:lin ang="16200000" scaled="0"/>
        </a:gradFill>
      </dgm:spPr>
      <dgm:t>
        <a:bodyPr/>
        <a:lstStyle/>
        <a:p>
          <a:endParaRPr lang="ru-RU"/>
        </a:p>
      </dgm:t>
    </dgm:pt>
    <dgm:pt modelId="{C17025C6-A151-4403-9C0B-89E16A20043D}">
      <dgm:prSet custT="1"/>
      <dgm:spPr/>
      <dgm:t>
        <a:bodyPr/>
        <a:lstStyle/>
        <a:p>
          <a:r>
            <a:rPr lang="ru-RU" sz="1800" dirty="0" smtClean="0"/>
            <a:t>Основное значение приобретает </a:t>
          </a:r>
        </a:p>
        <a:p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ценностно-ориентированная активность.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90A587C-F49E-499E-A988-92C366132F69}" type="parTrans" cxnId="{C0B1DE98-1E05-4BDE-B20E-27F881848976}">
      <dgm:prSet/>
      <dgm:spPr/>
      <dgm:t>
        <a:bodyPr/>
        <a:lstStyle/>
        <a:p>
          <a:endParaRPr lang="ru-RU"/>
        </a:p>
      </dgm:t>
    </dgm:pt>
    <dgm:pt modelId="{32F815FC-685F-49EC-84FF-88F99DA03904}" type="sibTrans" cxnId="{C0B1DE98-1E05-4BDE-B20E-27F881848976}">
      <dgm:prSet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gradFill rotWithShape="0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C00000"/>
            </a:gs>
          </a:gsLst>
          <a:lin ang="16200000" scaled="0"/>
        </a:gradFill>
      </dgm:spPr>
      <dgm:t>
        <a:bodyPr/>
        <a:lstStyle/>
        <a:p>
          <a:endParaRPr lang="ru-RU"/>
        </a:p>
      </dgm:t>
    </dgm:pt>
    <dgm:pt modelId="{DE86848F-DB98-475D-9F90-D32410FA3CEA}">
      <dgm:prSet custT="1"/>
      <dgm:spPr/>
      <dgm:t>
        <a:bodyPr/>
        <a:lstStyle/>
        <a:p>
          <a:r>
            <a:rPr lang="ru-RU" sz="1800" dirty="0" smtClean="0"/>
            <a:t>Обучение в ПОО — сложный процесс, который предъявляет </a:t>
          </a:r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высокие требования к здоровью</a:t>
          </a:r>
          <a:r>
            <a:rPr lang="ru-RU" sz="1800" dirty="0" smtClean="0"/>
            <a:t>, пластичности психики и физиологии</a:t>
          </a:r>
          <a:endParaRPr lang="ru-RU" sz="1800" dirty="0"/>
        </a:p>
      </dgm:t>
    </dgm:pt>
    <dgm:pt modelId="{BFC9A844-1247-473C-8F9C-4247EF0D02B7}" type="parTrans" cxnId="{3A721035-F09D-4DE4-A495-CBD62D59E45D}">
      <dgm:prSet/>
      <dgm:spPr/>
      <dgm:t>
        <a:bodyPr/>
        <a:lstStyle/>
        <a:p>
          <a:endParaRPr lang="ru-RU"/>
        </a:p>
      </dgm:t>
    </dgm:pt>
    <dgm:pt modelId="{BBC5C03B-8B2E-41D7-B8EA-57F71A667319}" type="sibTrans" cxnId="{3A721035-F09D-4DE4-A495-CBD62D59E45D}">
      <dgm:prSet/>
      <dgm:spPr/>
      <dgm:t>
        <a:bodyPr/>
        <a:lstStyle/>
        <a:p>
          <a:endParaRPr lang="ru-RU"/>
        </a:p>
      </dgm:t>
    </dgm:pt>
    <dgm:pt modelId="{96DB8C42-C181-41DF-976E-7EF43133454F}" type="pres">
      <dgm:prSet presAssocID="{4CCD191E-6356-41BE-9385-B560F5C15CF9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F0D479F-4E34-4466-B2AD-8D8D4DF3E101}" type="pres">
      <dgm:prSet presAssocID="{4CCD191E-6356-41BE-9385-B560F5C15CF9}" presName="dummyMaxCanvas" presStyleCnt="0">
        <dgm:presLayoutVars/>
      </dgm:prSet>
      <dgm:spPr/>
    </dgm:pt>
    <dgm:pt modelId="{3C3EB860-571F-481B-BDAD-D9633BA305AC}" type="pres">
      <dgm:prSet presAssocID="{4CCD191E-6356-41BE-9385-B560F5C15CF9}" presName="FourNodes_1" presStyleLbl="node1" presStyleIdx="0" presStyleCnt="4" custScaleX="114375" custScaleY="61816" custLinFactNeighborX="14219" custLinFactNeighborY="89093">
        <dgm:presLayoutVars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ru-RU"/>
        </a:p>
      </dgm:t>
    </dgm:pt>
    <dgm:pt modelId="{3A6FCA8E-E30C-46B9-86C6-16FF33B79FED}" type="pres">
      <dgm:prSet presAssocID="{4CCD191E-6356-41BE-9385-B560F5C15CF9}" presName="FourNodes_2" presStyleLbl="node1" presStyleIdx="1" presStyleCnt="4" custScaleY="60909" custLinFactNeighborX="13031" custLinFactNeighborY="57272">
        <dgm:presLayoutVars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ru-RU"/>
        </a:p>
      </dgm:t>
    </dgm:pt>
    <dgm:pt modelId="{EEAC005D-FD39-40AC-B0DD-F421A43BF6E1}" type="pres">
      <dgm:prSet presAssocID="{4CCD191E-6356-41BE-9385-B560F5C15CF9}" presName="FourNodes_3" presStyleLbl="node1" presStyleIdx="2" presStyleCnt="4" custScaleX="83294" custScaleY="70455" custLinFactNeighborX="15450" custLinFactNeighborY="24998">
        <dgm:presLayoutVars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ru-RU"/>
        </a:p>
      </dgm:t>
    </dgm:pt>
    <dgm:pt modelId="{9BF8754C-12E7-405D-9559-AD5F54107C38}" type="pres">
      <dgm:prSet presAssocID="{4CCD191E-6356-41BE-9385-B560F5C15CF9}" presName="FourNodes_4" presStyleLbl="node1" presStyleIdx="3" presStyleCnt="4" custScaleX="74155" custScaleY="68186" custLinFactNeighborX="18307" custLinFactNeighborY="4773">
        <dgm:presLayoutVars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ru-RU"/>
        </a:p>
      </dgm:t>
    </dgm:pt>
    <dgm:pt modelId="{30E2DD50-DA79-4F48-9743-DB1C4F0EE146}" type="pres">
      <dgm:prSet presAssocID="{4CCD191E-6356-41BE-9385-B560F5C15CF9}" presName="FourConn_1-2" presStyleLbl="fgAccFollowNode1" presStyleIdx="0" presStyleCnt="3" custLinFactX="34697" custLinFactNeighborX="100000" custLinFactNeighborY="951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E27DC9-E3E0-4E30-8E50-47FC37A3A57D}" type="pres">
      <dgm:prSet presAssocID="{4CCD191E-6356-41BE-9385-B560F5C15CF9}" presName="FourConn_2-3" presStyleLbl="fgAccFollowNode1" presStyleIdx="1" presStyleCnt="3" custLinFactNeighborX="77594" custLinFactNeighborY="720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90D2BC-060B-4799-BDDB-8443E6D87AD8}" type="pres">
      <dgm:prSet presAssocID="{4CCD191E-6356-41BE-9385-B560F5C15CF9}" presName="FourConn_3-4" presStyleLbl="fgAccFollowNode1" presStyleIdx="2" presStyleCnt="3" custLinFactNeighborX="25891" custLinFactNeighborY="398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3CCFD4-F138-4AAC-899C-8DCC7F038F4C}" type="pres">
      <dgm:prSet presAssocID="{4CCD191E-6356-41BE-9385-B560F5C15CF9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DE31EB-9DE9-4B5C-BF0C-C588FF17EDE6}" type="pres">
      <dgm:prSet presAssocID="{4CCD191E-6356-41BE-9385-B560F5C15CF9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55866D-40BC-4EC5-855E-0E2EFB6E186A}" type="pres">
      <dgm:prSet presAssocID="{4CCD191E-6356-41BE-9385-B560F5C15CF9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17517D-4218-4DF0-B23E-CC5ED1BB1468}" type="pres">
      <dgm:prSet presAssocID="{4CCD191E-6356-41BE-9385-B560F5C15CF9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B6F69E3-02EC-43FC-BE0C-1F00C1AB9F85}" type="presOf" srcId="{C9BEA271-C762-43A0-8074-B510C10DFD1B}" destId="{30E2DD50-DA79-4F48-9743-DB1C4F0EE146}" srcOrd="0" destOrd="0" presId="urn:microsoft.com/office/officeart/2005/8/layout/vProcess5"/>
    <dgm:cxn modelId="{32D7F141-5D3C-49C6-B28B-59E5F0BA7547}" type="presOf" srcId="{4021C565-B230-4165-8988-DB882777D264}" destId="{C13CCFD4-F138-4AAC-899C-8DCC7F038F4C}" srcOrd="1" destOrd="0" presId="urn:microsoft.com/office/officeart/2005/8/layout/vProcess5"/>
    <dgm:cxn modelId="{B4467AAA-3F31-49C3-BC02-3682CB1AC140}" type="presOf" srcId="{DE86848F-DB98-475D-9F90-D32410FA3CEA}" destId="{2F17517D-4218-4DF0-B23E-CC5ED1BB1468}" srcOrd="1" destOrd="0" presId="urn:microsoft.com/office/officeart/2005/8/layout/vProcess5"/>
    <dgm:cxn modelId="{3A721035-F09D-4DE4-A495-CBD62D59E45D}" srcId="{4CCD191E-6356-41BE-9385-B560F5C15CF9}" destId="{DE86848F-DB98-475D-9F90-D32410FA3CEA}" srcOrd="3" destOrd="0" parTransId="{BFC9A844-1247-473C-8F9C-4247EF0D02B7}" sibTransId="{BBC5C03B-8B2E-41D7-B8EA-57F71A667319}"/>
    <dgm:cxn modelId="{99CBE8A3-0F4C-4148-B8C3-4D38C5E1A183}" srcId="{4CCD191E-6356-41BE-9385-B560F5C15CF9}" destId="{55ED967C-D48C-452E-828D-6BA0577EA3E0}" srcOrd="1" destOrd="0" parTransId="{A02E140C-92DD-43F5-80AF-505C542D66E8}" sibTransId="{1D926E1D-E532-4317-B753-B681F4493124}"/>
    <dgm:cxn modelId="{1C54AF7F-8075-4A70-A7A6-96093C522AF0}" type="presOf" srcId="{C17025C6-A151-4403-9C0B-89E16A20043D}" destId="{EEAC005D-FD39-40AC-B0DD-F421A43BF6E1}" srcOrd="0" destOrd="0" presId="urn:microsoft.com/office/officeart/2005/8/layout/vProcess5"/>
    <dgm:cxn modelId="{B8CBACCF-AE4A-45D7-AC9B-5AE54F4B5049}" type="presOf" srcId="{55ED967C-D48C-452E-828D-6BA0577EA3E0}" destId="{3A6FCA8E-E30C-46B9-86C6-16FF33B79FED}" srcOrd="0" destOrd="0" presId="urn:microsoft.com/office/officeart/2005/8/layout/vProcess5"/>
    <dgm:cxn modelId="{64BBC525-1523-4AA8-829E-5FFEDFF895B9}" type="presOf" srcId="{4021C565-B230-4165-8988-DB882777D264}" destId="{3C3EB860-571F-481B-BDAD-D9633BA305AC}" srcOrd="0" destOrd="0" presId="urn:microsoft.com/office/officeart/2005/8/layout/vProcess5"/>
    <dgm:cxn modelId="{E17E6F4F-A6D9-43D4-82CB-A3A60FE0956C}" type="presOf" srcId="{4CCD191E-6356-41BE-9385-B560F5C15CF9}" destId="{96DB8C42-C181-41DF-976E-7EF43133454F}" srcOrd="0" destOrd="0" presId="urn:microsoft.com/office/officeart/2005/8/layout/vProcess5"/>
    <dgm:cxn modelId="{4242358B-97E2-45BB-9A5E-374D6E1E5863}" type="presOf" srcId="{32F815FC-685F-49EC-84FF-88F99DA03904}" destId="{D890D2BC-060B-4799-BDDB-8443E6D87AD8}" srcOrd="0" destOrd="0" presId="urn:microsoft.com/office/officeart/2005/8/layout/vProcess5"/>
    <dgm:cxn modelId="{39960267-6C82-49EF-A6E3-0B5112FB156C}" type="presOf" srcId="{DE86848F-DB98-475D-9F90-D32410FA3CEA}" destId="{9BF8754C-12E7-405D-9559-AD5F54107C38}" srcOrd="0" destOrd="0" presId="urn:microsoft.com/office/officeart/2005/8/layout/vProcess5"/>
    <dgm:cxn modelId="{BE7360CE-1873-4EA0-A5E8-7B13F020E181}" srcId="{4CCD191E-6356-41BE-9385-B560F5C15CF9}" destId="{4021C565-B230-4165-8988-DB882777D264}" srcOrd="0" destOrd="0" parTransId="{D131D608-496D-4B6D-9BB1-337AEE269C1C}" sibTransId="{C9BEA271-C762-43A0-8074-B510C10DFD1B}"/>
    <dgm:cxn modelId="{1B529B3A-88DB-40DC-ADE4-7118E4958713}" type="presOf" srcId="{C17025C6-A151-4403-9C0B-89E16A20043D}" destId="{8E55866D-40BC-4EC5-855E-0E2EFB6E186A}" srcOrd="1" destOrd="0" presId="urn:microsoft.com/office/officeart/2005/8/layout/vProcess5"/>
    <dgm:cxn modelId="{5B8FF0F7-D500-4262-AC4C-E506A743F4E3}" type="presOf" srcId="{55ED967C-D48C-452E-828D-6BA0577EA3E0}" destId="{26DE31EB-9DE9-4B5C-BF0C-C588FF17EDE6}" srcOrd="1" destOrd="0" presId="urn:microsoft.com/office/officeart/2005/8/layout/vProcess5"/>
    <dgm:cxn modelId="{C0B1DE98-1E05-4BDE-B20E-27F881848976}" srcId="{4CCD191E-6356-41BE-9385-B560F5C15CF9}" destId="{C17025C6-A151-4403-9C0B-89E16A20043D}" srcOrd="2" destOrd="0" parTransId="{C90A587C-F49E-499E-A988-92C366132F69}" sibTransId="{32F815FC-685F-49EC-84FF-88F99DA03904}"/>
    <dgm:cxn modelId="{20DC6201-FA7E-44C2-B806-8BB59F215854}" type="presOf" srcId="{1D926E1D-E532-4317-B753-B681F4493124}" destId="{73E27DC9-E3E0-4E30-8E50-47FC37A3A57D}" srcOrd="0" destOrd="0" presId="urn:microsoft.com/office/officeart/2005/8/layout/vProcess5"/>
    <dgm:cxn modelId="{B28F453C-344A-4911-800C-3EF34C943F38}" type="presParOf" srcId="{96DB8C42-C181-41DF-976E-7EF43133454F}" destId="{4F0D479F-4E34-4466-B2AD-8D8D4DF3E101}" srcOrd="0" destOrd="0" presId="urn:microsoft.com/office/officeart/2005/8/layout/vProcess5"/>
    <dgm:cxn modelId="{6EAB640A-D5A7-482A-9132-0D02D789F80C}" type="presParOf" srcId="{96DB8C42-C181-41DF-976E-7EF43133454F}" destId="{3C3EB860-571F-481B-BDAD-D9633BA305AC}" srcOrd="1" destOrd="0" presId="urn:microsoft.com/office/officeart/2005/8/layout/vProcess5"/>
    <dgm:cxn modelId="{D5DF7B10-A405-4E72-9816-851C9D5EEA46}" type="presParOf" srcId="{96DB8C42-C181-41DF-976E-7EF43133454F}" destId="{3A6FCA8E-E30C-46B9-86C6-16FF33B79FED}" srcOrd="2" destOrd="0" presId="urn:microsoft.com/office/officeart/2005/8/layout/vProcess5"/>
    <dgm:cxn modelId="{64ACA4A8-231C-4CB8-906B-0C31CC21A28C}" type="presParOf" srcId="{96DB8C42-C181-41DF-976E-7EF43133454F}" destId="{EEAC005D-FD39-40AC-B0DD-F421A43BF6E1}" srcOrd="3" destOrd="0" presId="urn:microsoft.com/office/officeart/2005/8/layout/vProcess5"/>
    <dgm:cxn modelId="{6D305D98-A92C-44B0-BBBB-73CD21E01EDE}" type="presParOf" srcId="{96DB8C42-C181-41DF-976E-7EF43133454F}" destId="{9BF8754C-12E7-405D-9559-AD5F54107C38}" srcOrd="4" destOrd="0" presId="urn:microsoft.com/office/officeart/2005/8/layout/vProcess5"/>
    <dgm:cxn modelId="{8C45A304-D8CD-4877-B6D8-EBE7C9B4ED60}" type="presParOf" srcId="{96DB8C42-C181-41DF-976E-7EF43133454F}" destId="{30E2DD50-DA79-4F48-9743-DB1C4F0EE146}" srcOrd="5" destOrd="0" presId="urn:microsoft.com/office/officeart/2005/8/layout/vProcess5"/>
    <dgm:cxn modelId="{4D37C9B6-DEB1-4FA6-9F27-AC6E19510C98}" type="presParOf" srcId="{96DB8C42-C181-41DF-976E-7EF43133454F}" destId="{73E27DC9-E3E0-4E30-8E50-47FC37A3A57D}" srcOrd="6" destOrd="0" presId="urn:microsoft.com/office/officeart/2005/8/layout/vProcess5"/>
    <dgm:cxn modelId="{BCAD5006-1234-422C-97C8-0E41CC976637}" type="presParOf" srcId="{96DB8C42-C181-41DF-976E-7EF43133454F}" destId="{D890D2BC-060B-4799-BDDB-8443E6D87AD8}" srcOrd="7" destOrd="0" presId="urn:microsoft.com/office/officeart/2005/8/layout/vProcess5"/>
    <dgm:cxn modelId="{2F2BA144-0948-46D1-A91B-FCD0FC53914C}" type="presParOf" srcId="{96DB8C42-C181-41DF-976E-7EF43133454F}" destId="{C13CCFD4-F138-4AAC-899C-8DCC7F038F4C}" srcOrd="8" destOrd="0" presId="urn:microsoft.com/office/officeart/2005/8/layout/vProcess5"/>
    <dgm:cxn modelId="{7DA8BCBC-0ED0-44DA-AAF0-5D6FA6BA4BE8}" type="presParOf" srcId="{96DB8C42-C181-41DF-976E-7EF43133454F}" destId="{26DE31EB-9DE9-4B5C-BF0C-C588FF17EDE6}" srcOrd="9" destOrd="0" presId="urn:microsoft.com/office/officeart/2005/8/layout/vProcess5"/>
    <dgm:cxn modelId="{A680A35C-F63A-40BE-A16C-B96E52FA6E4E}" type="presParOf" srcId="{96DB8C42-C181-41DF-976E-7EF43133454F}" destId="{8E55866D-40BC-4EC5-855E-0E2EFB6E186A}" srcOrd="10" destOrd="0" presId="urn:microsoft.com/office/officeart/2005/8/layout/vProcess5"/>
    <dgm:cxn modelId="{77B5FF17-C237-4776-B6D6-AE5F280DB5CB}" type="presParOf" srcId="{96DB8C42-C181-41DF-976E-7EF43133454F}" destId="{2F17517D-4218-4DF0-B23E-CC5ED1BB1468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6F4D7FF-2B02-4565-9E84-EFC01644135F}" type="doc">
      <dgm:prSet loTypeId="urn:microsoft.com/office/officeart/2005/8/layout/list1" loCatId="list" qsTypeId="urn:microsoft.com/office/officeart/2005/8/quickstyle/3d1" qsCatId="3D" csTypeId="urn:microsoft.com/office/officeart/2005/8/colors/accent1_2#48" csCatId="accent1" phldr="1"/>
      <dgm:spPr/>
      <dgm:t>
        <a:bodyPr/>
        <a:lstStyle/>
        <a:p>
          <a:endParaRPr lang="ru-RU"/>
        </a:p>
      </dgm:t>
    </dgm:pt>
    <dgm:pt modelId="{BA14D95D-0B47-411A-8AFF-4E9D18331D2D}">
      <dgm:prSet phldrT="[Текст]"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>
        <a:effectLst>
          <a:outerShdw blurRad="40000" dist="1143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Творческие  объединения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5DFEFFC-5B40-4B4C-A3E1-BB57CF6C11D2}" type="parTrans" cxnId="{4ADAD25A-36DC-40D5-B089-29247AD02B00}">
      <dgm:prSet/>
      <dgm:spPr/>
      <dgm:t>
        <a:bodyPr/>
        <a:lstStyle/>
        <a:p>
          <a:endParaRPr lang="ru-RU" sz="1600"/>
        </a:p>
      </dgm:t>
    </dgm:pt>
    <dgm:pt modelId="{4EAB02D2-351F-466A-8AD4-185CE5AAC22C}" type="sibTrans" cxnId="{4ADAD25A-36DC-40D5-B089-29247AD02B00}">
      <dgm:prSet/>
      <dgm:spPr/>
      <dgm:t>
        <a:bodyPr/>
        <a:lstStyle/>
        <a:p>
          <a:endParaRPr lang="ru-RU" sz="1600"/>
        </a:p>
      </dgm:t>
    </dgm:pt>
    <dgm:pt modelId="{9092BB5D-6750-43C0-AC20-E5E9D2DEB3AB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ru-RU" sz="2000" dirty="0" smtClean="0"/>
            <a:t>хореографическое</a:t>
          </a:r>
          <a:endParaRPr lang="ru-RU" sz="2000" dirty="0"/>
        </a:p>
      </dgm:t>
    </dgm:pt>
    <dgm:pt modelId="{43DFFB6A-4515-44D1-A55B-2F221D4C2063}" type="sibTrans" cxnId="{3A2DFB00-B3CC-4063-B0BA-63E030B3118A}">
      <dgm:prSet/>
      <dgm:spPr/>
      <dgm:t>
        <a:bodyPr/>
        <a:lstStyle/>
        <a:p>
          <a:endParaRPr lang="ru-RU"/>
        </a:p>
      </dgm:t>
    </dgm:pt>
    <dgm:pt modelId="{B484612B-4119-4760-A5EE-5183A5503692}" type="parTrans" cxnId="{3A2DFB00-B3CC-4063-B0BA-63E030B3118A}">
      <dgm:prSet/>
      <dgm:spPr/>
      <dgm:t>
        <a:bodyPr/>
        <a:lstStyle/>
        <a:p>
          <a:endParaRPr lang="ru-RU"/>
        </a:p>
      </dgm:t>
    </dgm:pt>
    <dgm:pt modelId="{3EF7274B-0C58-40C4-9D42-BD8EF7EA370F}">
      <dgm:prSet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>
        <a:effectLst>
          <a:outerShdw blurRad="50800" dist="635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balanced" dir="t"/>
        </a:scene3d>
        <a:sp3d>
          <a:bevelT w="63500" h="25400"/>
        </a:sp3d>
      </dgm:spPr>
      <dgm:t>
        <a:bodyPr/>
        <a:lstStyle/>
        <a:p>
          <a:r>
            <a:rPr lang="ru-RU" sz="2000" dirty="0" smtClean="0"/>
            <a:t>вокальное</a:t>
          </a:r>
          <a:endParaRPr lang="ru-RU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198DFEE-BD72-4FDD-98D1-F7E886B5D101}" type="sibTrans" cxnId="{033575CD-E81F-467F-92AC-E678727EDCE6}">
      <dgm:prSet/>
      <dgm:spPr/>
      <dgm:t>
        <a:bodyPr/>
        <a:lstStyle/>
        <a:p>
          <a:endParaRPr lang="ru-RU" sz="1600"/>
        </a:p>
      </dgm:t>
    </dgm:pt>
    <dgm:pt modelId="{22EB2758-49E0-417B-8BEE-B0935AC7D0F7}" type="parTrans" cxnId="{033575CD-E81F-467F-92AC-E678727EDCE6}">
      <dgm:prSet/>
      <dgm:spPr/>
      <dgm:t>
        <a:bodyPr/>
        <a:lstStyle/>
        <a:p>
          <a:endParaRPr lang="ru-RU" sz="1600"/>
        </a:p>
      </dgm:t>
    </dgm:pt>
    <dgm:pt modelId="{200EBAE4-37F1-43CA-AD0F-0626706250BB}">
      <dgm:prSet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>
        <a:effectLst>
          <a:outerShdw blurRad="50800" dist="635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balanced" dir="t"/>
        </a:scene3d>
        <a:sp3d>
          <a:bevelT w="63500" h="25400"/>
        </a:sp3d>
      </dgm:spPr>
      <dgm:t>
        <a:bodyPr/>
        <a:lstStyle/>
        <a:p>
          <a:r>
            <a:rPr lang="ru-RU" sz="2000" dirty="0" smtClean="0"/>
            <a:t>цирковое</a:t>
          </a:r>
          <a:endParaRPr lang="ru-RU" sz="2000" dirty="0"/>
        </a:p>
      </dgm:t>
    </dgm:pt>
    <dgm:pt modelId="{501D8A49-1201-4899-898D-CFF92F89F23F}" type="parTrans" cxnId="{90F709F0-1A42-45E5-B1D8-BC1CDD8FE08C}">
      <dgm:prSet/>
      <dgm:spPr/>
      <dgm:t>
        <a:bodyPr/>
        <a:lstStyle/>
        <a:p>
          <a:endParaRPr lang="ru-RU"/>
        </a:p>
      </dgm:t>
    </dgm:pt>
    <dgm:pt modelId="{2A1F01F3-6628-4EF4-A50B-DE2CEDFA99E7}" type="sibTrans" cxnId="{90F709F0-1A42-45E5-B1D8-BC1CDD8FE08C}">
      <dgm:prSet/>
      <dgm:spPr/>
      <dgm:t>
        <a:bodyPr/>
        <a:lstStyle/>
        <a:p>
          <a:endParaRPr lang="ru-RU"/>
        </a:p>
      </dgm:t>
    </dgm:pt>
    <dgm:pt modelId="{34844AD1-A964-4E58-B464-7C5E45511379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ru-RU" sz="2000" dirty="0" smtClean="0"/>
            <a:t>театральное, КВН</a:t>
          </a:r>
          <a:endParaRPr lang="ru-RU" sz="2000" dirty="0"/>
        </a:p>
      </dgm:t>
    </dgm:pt>
    <dgm:pt modelId="{2A425DC8-BD62-4123-A2D9-8C0265F60D65}" type="parTrans" cxnId="{30209E6C-FD61-4326-8158-EAA08033050A}">
      <dgm:prSet/>
      <dgm:spPr/>
      <dgm:t>
        <a:bodyPr/>
        <a:lstStyle/>
        <a:p>
          <a:endParaRPr lang="ru-RU"/>
        </a:p>
      </dgm:t>
    </dgm:pt>
    <dgm:pt modelId="{701F14C6-647E-4073-B886-9A053FCB2090}" type="sibTrans" cxnId="{30209E6C-FD61-4326-8158-EAA08033050A}">
      <dgm:prSet/>
      <dgm:spPr/>
      <dgm:t>
        <a:bodyPr/>
        <a:lstStyle/>
        <a:p>
          <a:endParaRPr lang="ru-RU"/>
        </a:p>
      </dgm:t>
    </dgm:pt>
    <dgm:pt modelId="{C146CB4D-53E9-4590-9394-1EBCCA19BF7F}">
      <dgm:prSet phldrT="[Текст]" custT="1"/>
      <dgm:spPr>
        <a:solidFill>
          <a:schemeClr val="accent6">
            <a:lumMod val="60000"/>
            <a:lumOff val="40000"/>
            <a:alpha val="90000"/>
          </a:schemeClr>
        </a:solidFill>
        <a:effectLst>
          <a:outerShdw blurRad="40000" dist="508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gm:spPr>
      <dgm:t>
        <a:bodyPr/>
        <a:lstStyle/>
        <a:p>
          <a:pPr marL="0" indent="0" algn="l">
            <a:lnSpc>
              <a:spcPct val="100000"/>
            </a:lnSpc>
            <a:spcAft>
              <a:spcPts val="0"/>
            </a:spcAft>
          </a:pPr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Самореализация обучающихся</a:t>
          </a:r>
          <a:endParaRPr lang="ru-RU" sz="2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D22A79E-914D-4D3E-B8B9-D1486E899462}" type="sibTrans" cxnId="{7D8E7CC6-A226-45AA-924A-47D2DC4BC260}">
      <dgm:prSet/>
      <dgm:spPr/>
      <dgm:t>
        <a:bodyPr/>
        <a:lstStyle/>
        <a:p>
          <a:endParaRPr lang="ru-RU" sz="1600"/>
        </a:p>
      </dgm:t>
    </dgm:pt>
    <dgm:pt modelId="{7B56062C-EC1E-4985-A656-BB7A0A58D50E}" type="parTrans" cxnId="{7D8E7CC6-A226-45AA-924A-47D2DC4BC260}">
      <dgm:prSet/>
      <dgm:spPr/>
      <dgm:t>
        <a:bodyPr/>
        <a:lstStyle/>
        <a:p>
          <a:endParaRPr lang="ru-RU" sz="1600"/>
        </a:p>
      </dgm:t>
    </dgm:pt>
    <dgm:pt modelId="{996705B6-4412-4EAE-85ED-8857CCDF8B84}" type="pres">
      <dgm:prSet presAssocID="{A6F4D7FF-2B02-4565-9E84-EFC01644135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25ED05F-853C-4A5F-8AD6-166A58F7CF14}" type="pres">
      <dgm:prSet presAssocID="{BA14D95D-0B47-411A-8AFF-4E9D18331D2D}" presName="parentLin" presStyleCnt="0"/>
      <dgm:spPr/>
    </dgm:pt>
    <dgm:pt modelId="{532CC45D-140E-4325-9EC5-83A61BF1692A}" type="pres">
      <dgm:prSet presAssocID="{BA14D95D-0B47-411A-8AFF-4E9D18331D2D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2D12CD32-8E9E-461D-A21C-5298FB3BFFED}" type="pres">
      <dgm:prSet presAssocID="{BA14D95D-0B47-411A-8AFF-4E9D18331D2D}" presName="parentText" presStyleLbl="node1" presStyleIdx="0" presStyleCnt="5" custScaleX="72973" custScaleY="49304" custLinFactX="-1675" custLinFactNeighborX="-100000" custLinFactNeighborY="-2551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17893F-177D-471A-AA7B-406C531A6E29}" type="pres">
      <dgm:prSet presAssocID="{BA14D95D-0B47-411A-8AFF-4E9D18331D2D}" presName="negativeSpace" presStyleCnt="0"/>
      <dgm:spPr/>
    </dgm:pt>
    <dgm:pt modelId="{816E5ADF-A5EB-4ECF-BA73-1B74FAF94521}" type="pres">
      <dgm:prSet presAssocID="{BA14D95D-0B47-411A-8AFF-4E9D18331D2D}" presName="childText" presStyleLbl="conFgAcc1" presStyleIdx="0" presStyleCnt="5" custLinFactNeighborX="-732" custLinFactNeighborY="-358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BA2AE3-5B93-41D9-8331-1F84912C0BBA}" type="pres">
      <dgm:prSet presAssocID="{4EAB02D2-351F-466A-8AD4-185CE5AAC22C}" presName="spaceBetweenRectangles" presStyleCnt="0"/>
      <dgm:spPr/>
    </dgm:pt>
    <dgm:pt modelId="{F41960EA-9E9D-454A-9C04-155D449B0B86}" type="pres">
      <dgm:prSet presAssocID="{9092BB5D-6750-43C0-AC20-E5E9D2DEB3AB}" presName="parentLin" presStyleCnt="0"/>
      <dgm:spPr/>
    </dgm:pt>
    <dgm:pt modelId="{F5FB0EE9-9198-4CEC-B388-D31006FD729A}" type="pres">
      <dgm:prSet presAssocID="{9092BB5D-6750-43C0-AC20-E5E9D2DEB3AB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FB57364E-8A7D-4F6C-A3E3-53EDC58D5944}" type="pres">
      <dgm:prSet presAssocID="{9092BB5D-6750-43C0-AC20-E5E9D2DEB3AB}" presName="parentText" presStyleLbl="node1" presStyleIdx="1" presStyleCnt="5" custFlipHor="1" custScaleX="48352" custScaleY="32646" custLinFactNeighborX="-41885" custLinFactNeighborY="-1590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1E604E-CFFE-493E-83B1-091B4E06223B}" type="pres">
      <dgm:prSet presAssocID="{9092BB5D-6750-43C0-AC20-E5E9D2DEB3AB}" presName="negativeSpace" presStyleCnt="0"/>
      <dgm:spPr/>
    </dgm:pt>
    <dgm:pt modelId="{94CC7355-0C17-4C4F-A17A-6D7B3DD9EE73}" type="pres">
      <dgm:prSet presAssocID="{9092BB5D-6750-43C0-AC20-E5E9D2DEB3AB}" presName="childText" presStyleLbl="conFg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441278-6567-493F-A222-1E446669917B}" type="pres">
      <dgm:prSet presAssocID="{43DFFB6A-4515-44D1-A55B-2F221D4C2063}" presName="spaceBetweenRectangles" presStyleCnt="0"/>
      <dgm:spPr/>
    </dgm:pt>
    <dgm:pt modelId="{CE503709-F77A-41D4-A623-66BB7290FA5E}" type="pres">
      <dgm:prSet presAssocID="{3EF7274B-0C58-40C4-9D42-BD8EF7EA370F}" presName="parentLin" presStyleCnt="0"/>
      <dgm:spPr/>
    </dgm:pt>
    <dgm:pt modelId="{E1933FF9-D66A-42AE-BA9F-72DEF664BFC9}" type="pres">
      <dgm:prSet presAssocID="{3EF7274B-0C58-40C4-9D42-BD8EF7EA370F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D3058FDD-B982-496C-AF03-02BBFA2943D3}" type="pres">
      <dgm:prSet presAssocID="{3EF7274B-0C58-40C4-9D42-BD8EF7EA370F}" presName="parentText" presStyleLbl="node1" presStyleIdx="2" presStyleCnt="5" custScaleX="48718" custScaleY="36017" custLinFactNeighborX="-64103" custLinFactNeighborY="-5672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9444E6-9577-4738-A197-47E7BCC0BA11}" type="pres">
      <dgm:prSet presAssocID="{3EF7274B-0C58-40C4-9D42-BD8EF7EA370F}" presName="negativeSpace" presStyleCnt="0"/>
      <dgm:spPr/>
    </dgm:pt>
    <dgm:pt modelId="{2E7EFAE4-440E-4B62-94BA-721A2F9FDFFA}" type="pres">
      <dgm:prSet presAssocID="{3EF7274B-0C58-40C4-9D42-BD8EF7EA370F}" presName="childText" presStyleLbl="conFg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87AD75-984A-4346-A6A1-6F4CD66550F2}" type="pres">
      <dgm:prSet presAssocID="{5198DFEE-BD72-4FDD-98D1-F7E886B5D101}" presName="spaceBetweenRectangles" presStyleCnt="0"/>
      <dgm:spPr/>
    </dgm:pt>
    <dgm:pt modelId="{01BA02A3-03E8-436F-82BE-BCA247860E4F}" type="pres">
      <dgm:prSet presAssocID="{200EBAE4-37F1-43CA-AD0F-0626706250BB}" presName="parentLin" presStyleCnt="0"/>
      <dgm:spPr/>
    </dgm:pt>
    <dgm:pt modelId="{7428C259-E4FA-4555-9613-2559892A16DF}" type="pres">
      <dgm:prSet presAssocID="{200EBAE4-37F1-43CA-AD0F-0626706250BB}" presName="parentLeftMargin" presStyleLbl="node1" presStyleIdx="2" presStyleCnt="5" custScaleX="48718" custScaleY="36017"/>
      <dgm:spPr/>
      <dgm:t>
        <a:bodyPr/>
        <a:lstStyle/>
        <a:p>
          <a:endParaRPr lang="ru-RU"/>
        </a:p>
      </dgm:t>
    </dgm:pt>
    <dgm:pt modelId="{DA8944C2-14A3-4367-941C-E3C63595C11F}" type="pres">
      <dgm:prSet presAssocID="{200EBAE4-37F1-43CA-AD0F-0626706250BB}" presName="parentText" presStyleLbl="node1" presStyleIdx="3" presStyleCnt="5" custScaleX="46886" custScaleY="41454" custLinFactNeighborX="-14530" custLinFactNeighborY="-9504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4C11B2-7E11-44C5-AC29-655A58BDC38A}" type="pres">
      <dgm:prSet presAssocID="{200EBAE4-37F1-43CA-AD0F-0626706250BB}" presName="negativeSpace" presStyleCnt="0"/>
      <dgm:spPr/>
    </dgm:pt>
    <dgm:pt modelId="{BEB3494B-690E-4DB6-842C-9C725D7D37E0}" type="pres">
      <dgm:prSet presAssocID="{200EBAE4-37F1-43CA-AD0F-0626706250BB}" presName="childText" presStyleLbl="conFgAcc1" presStyleIdx="3" presStyleCnt="5">
        <dgm:presLayoutVars>
          <dgm:bulletEnabled val="1"/>
        </dgm:presLayoutVars>
      </dgm:prSet>
      <dgm:spPr/>
    </dgm:pt>
    <dgm:pt modelId="{CE5DDC98-118E-411C-9CCD-3EDC0B82C4FC}" type="pres">
      <dgm:prSet presAssocID="{2A1F01F3-6628-4EF4-A50B-DE2CEDFA99E7}" presName="spaceBetweenRectangles" presStyleCnt="0"/>
      <dgm:spPr/>
    </dgm:pt>
    <dgm:pt modelId="{1A0CA64E-C6AC-411E-A037-082DDCC9455A}" type="pres">
      <dgm:prSet presAssocID="{34844AD1-A964-4E58-B464-7C5E45511379}" presName="parentLin" presStyleCnt="0"/>
      <dgm:spPr/>
    </dgm:pt>
    <dgm:pt modelId="{21C39442-E49F-49B5-A6DB-95D9C08C25BB}" type="pres">
      <dgm:prSet presAssocID="{34844AD1-A964-4E58-B464-7C5E45511379}" presName="parentLeftMargin" presStyleLbl="node1" presStyleIdx="3" presStyleCnt="5" custFlipHor="1" custScaleX="48352" custScaleY="32646"/>
      <dgm:spPr/>
      <dgm:t>
        <a:bodyPr/>
        <a:lstStyle/>
        <a:p>
          <a:endParaRPr lang="ru-RU"/>
        </a:p>
      </dgm:t>
    </dgm:pt>
    <dgm:pt modelId="{78E6EA62-1714-4E99-8B75-FAC38A4B6DC7}" type="pres">
      <dgm:prSet presAssocID="{34844AD1-A964-4E58-B464-7C5E45511379}" presName="parentText" presStyleLbl="node1" presStyleIdx="4" presStyleCnt="5" custScaleX="44497" custScaleY="55266" custLinFactX="13823" custLinFactY="-38707" custLinFactNeighborX="10000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852130-BD4D-4F8A-AF68-DFEEF97EADC9}" type="pres">
      <dgm:prSet presAssocID="{34844AD1-A964-4E58-B464-7C5E45511379}" presName="negativeSpace" presStyleCnt="0"/>
      <dgm:spPr/>
    </dgm:pt>
    <dgm:pt modelId="{7EA90C76-987E-412C-A938-CD8CF18C66AC}" type="pres">
      <dgm:prSet presAssocID="{34844AD1-A964-4E58-B464-7C5E45511379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7D8E7CC6-A226-45AA-924A-47D2DC4BC260}" srcId="{BA14D95D-0B47-411A-8AFF-4E9D18331D2D}" destId="{C146CB4D-53E9-4590-9394-1EBCCA19BF7F}" srcOrd="0" destOrd="0" parTransId="{7B56062C-EC1E-4985-A656-BB7A0A58D50E}" sibTransId="{AD22A79E-914D-4D3E-B8B9-D1486E899462}"/>
    <dgm:cxn modelId="{441ECAD2-68FA-4851-A355-D8D857421C54}" type="presOf" srcId="{200EBAE4-37F1-43CA-AD0F-0626706250BB}" destId="{7428C259-E4FA-4555-9613-2559892A16DF}" srcOrd="0" destOrd="0" presId="urn:microsoft.com/office/officeart/2005/8/layout/list1"/>
    <dgm:cxn modelId="{4ADAD25A-36DC-40D5-B089-29247AD02B00}" srcId="{A6F4D7FF-2B02-4565-9E84-EFC01644135F}" destId="{BA14D95D-0B47-411A-8AFF-4E9D18331D2D}" srcOrd="0" destOrd="0" parTransId="{55DFEFFC-5B40-4B4C-A3E1-BB57CF6C11D2}" sibTransId="{4EAB02D2-351F-466A-8AD4-185CE5AAC22C}"/>
    <dgm:cxn modelId="{82FF1FB2-E1E8-44C2-88AE-6BC00DFFD5BD}" type="presOf" srcId="{9092BB5D-6750-43C0-AC20-E5E9D2DEB3AB}" destId="{FB57364E-8A7D-4F6C-A3E3-53EDC58D5944}" srcOrd="1" destOrd="0" presId="urn:microsoft.com/office/officeart/2005/8/layout/list1"/>
    <dgm:cxn modelId="{3A2DFB00-B3CC-4063-B0BA-63E030B3118A}" srcId="{A6F4D7FF-2B02-4565-9E84-EFC01644135F}" destId="{9092BB5D-6750-43C0-AC20-E5E9D2DEB3AB}" srcOrd="1" destOrd="0" parTransId="{B484612B-4119-4760-A5EE-5183A5503692}" sibTransId="{43DFFB6A-4515-44D1-A55B-2F221D4C2063}"/>
    <dgm:cxn modelId="{80B22CBF-FC0A-4BE8-8ACA-D9D77C5AF6B8}" type="presOf" srcId="{34844AD1-A964-4E58-B464-7C5E45511379}" destId="{21C39442-E49F-49B5-A6DB-95D9C08C25BB}" srcOrd="0" destOrd="0" presId="urn:microsoft.com/office/officeart/2005/8/layout/list1"/>
    <dgm:cxn modelId="{85C13F68-5017-41D3-88BA-3C0E666769B7}" type="presOf" srcId="{C146CB4D-53E9-4590-9394-1EBCCA19BF7F}" destId="{816E5ADF-A5EB-4ECF-BA73-1B74FAF94521}" srcOrd="0" destOrd="0" presId="urn:microsoft.com/office/officeart/2005/8/layout/list1"/>
    <dgm:cxn modelId="{D4050D53-FDBE-4E6C-B224-7CD96F3E43BA}" type="presOf" srcId="{3EF7274B-0C58-40C4-9D42-BD8EF7EA370F}" destId="{E1933FF9-D66A-42AE-BA9F-72DEF664BFC9}" srcOrd="0" destOrd="0" presId="urn:microsoft.com/office/officeart/2005/8/layout/list1"/>
    <dgm:cxn modelId="{033575CD-E81F-467F-92AC-E678727EDCE6}" srcId="{A6F4D7FF-2B02-4565-9E84-EFC01644135F}" destId="{3EF7274B-0C58-40C4-9D42-BD8EF7EA370F}" srcOrd="2" destOrd="0" parTransId="{22EB2758-49E0-417B-8BEE-B0935AC7D0F7}" sibTransId="{5198DFEE-BD72-4FDD-98D1-F7E886B5D101}"/>
    <dgm:cxn modelId="{92D70975-B806-4E5C-B3C6-5B5AA849C52E}" type="presOf" srcId="{3EF7274B-0C58-40C4-9D42-BD8EF7EA370F}" destId="{D3058FDD-B982-496C-AF03-02BBFA2943D3}" srcOrd="1" destOrd="0" presId="urn:microsoft.com/office/officeart/2005/8/layout/list1"/>
    <dgm:cxn modelId="{32B08229-FE31-4A5F-8F29-BDFE3600DD86}" type="presOf" srcId="{BA14D95D-0B47-411A-8AFF-4E9D18331D2D}" destId="{2D12CD32-8E9E-461D-A21C-5298FB3BFFED}" srcOrd="1" destOrd="0" presId="urn:microsoft.com/office/officeart/2005/8/layout/list1"/>
    <dgm:cxn modelId="{36C3EA28-4A29-44EC-AC81-F42FFF25D532}" type="presOf" srcId="{9092BB5D-6750-43C0-AC20-E5E9D2DEB3AB}" destId="{F5FB0EE9-9198-4CEC-B388-D31006FD729A}" srcOrd="0" destOrd="0" presId="urn:microsoft.com/office/officeart/2005/8/layout/list1"/>
    <dgm:cxn modelId="{30209E6C-FD61-4326-8158-EAA08033050A}" srcId="{A6F4D7FF-2B02-4565-9E84-EFC01644135F}" destId="{34844AD1-A964-4E58-B464-7C5E45511379}" srcOrd="4" destOrd="0" parTransId="{2A425DC8-BD62-4123-A2D9-8C0265F60D65}" sibTransId="{701F14C6-647E-4073-B886-9A053FCB2090}"/>
    <dgm:cxn modelId="{E2A3F6A4-C623-4E56-90D5-E50CFF830766}" type="presOf" srcId="{A6F4D7FF-2B02-4565-9E84-EFC01644135F}" destId="{996705B6-4412-4EAE-85ED-8857CCDF8B84}" srcOrd="0" destOrd="0" presId="urn:microsoft.com/office/officeart/2005/8/layout/list1"/>
    <dgm:cxn modelId="{90F709F0-1A42-45E5-B1D8-BC1CDD8FE08C}" srcId="{A6F4D7FF-2B02-4565-9E84-EFC01644135F}" destId="{200EBAE4-37F1-43CA-AD0F-0626706250BB}" srcOrd="3" destOrd="0" parTransId="{501D8A49-1201-4899-898D-CFF92F89F23F}" sibTransId="{2A1F01F3-6628-4EF4-A50B-DE2CEDFA99E7}"/>
    <dgm:cxn modelId="{83AA6262-E885-4737-8A26-E23681A28C2D}" type="presOf" srcId="{BA14D95D-0B47-411A-8AFF-4E9D18331D2D}" destId="{532CC45D-140E-4325-9EC5-83A61BF1692A}" srcOrd="0" destOrd="0" presId="urn:microsoft.com/office/officeart/2005/8/layout/list1"/>
    <dgm:cxn modelId="{0C858DDE-EC6D-4564-8C1C-6AA48DE83664}" type="presOf" srcId="{200EBAE4-37F1-43CA-AD0F-0626706250BB}" destId="{DA8944C2-14A3-4367-941C-E3C63595C11F}" srcOrd="1" destOrd="0" presId="urn:microsoft.com/office/officeart/2005/8/layout/list1"/>
    <dgm:cxn modelId="{828D4312-B8EE-4B1F-AE2E-423B21EFE81E}" type="presOf" srcId="{34844AD1-A964-4E58-B464-7C5E45511379}" destId="{78E6EA62-1714-4E99-8B75-FAC38A4B6DC7}" srcOrd="1" destOrd="0" presId="urn:microsoft.com/office/officeart/2005/8/layout/list1"/>
    <dgm:cxn modelId="{5727FF30-A93A-4C13-8441-D07DF5BA4DB3}" type="presParOf" srcId="{996705B6-4412-4EAE-85ED-8857CCDF8B84}" destId="{B25ED05F-853C-4A5F-8AD6-166A58F7CF14}" srcOrd="0" destOrd="0" presId="urn:microsoft.com/office/officeart/2005/8/layout/list1"/>
    <dgm:cxn modelId="{C39E877B-8DEA-4D24-9047-7E6895D986BC}" type="presParOf" srcId="{B25ED05F-853C-4A5F-8AD6-166A58F7CF14}" destId="{532CC45D-140E-4325-9EC5-83A61BF1692A}" srcOrd="0" destOrd="0" presId="urn:microsoft.com/office/officeart/2005/8/layout/list1"/>
    <dgm:cxn modelId="{6141D4A5-25D7-497B-8EBC-F5840666FC80}" type="presParOf" srcId="{B25ED05F-853C-4A5F-8AD6-166A58F7CF14}" destId="{2D12CD32-8E9E-461D-A21C-5298FB3BFFED}" srcOrd="1" destOrd="0" presId="urn:microsoft.com/office/officeart/2005/8/layout/list1"/>
    <dgm:cxn modelId="{E6A353FB-B960-4191-AE30-4BD3A2F0264A}" type="presParOf" srcId="{996705B6-4412-4EAE-85ED-8857CCDF8B84}" destId="{9717893F-177D-471A-AA7B-406C531A6E29}" srcOrd="1" destOrd="0" presId="urn:microsoft.com/office/officeart/2005/8/layout/list1"/>
    <dgm:cxn modelId="{CC2B9D77-9926-4DC9-8031-DD28C84A1966}" type="presParOf" srcId="{996705B6-4412-4EAE-85ED-8857CCDF8B84}" destId="{816E5ADF-A5EB-4ECF-BA73-1B74FAF94521}" srcOrd="2" destOrd="0" presId="urn:microsoft.com/office/officeart/2005/8/layout/list1"/>
    <dgm:cxn modelId="{AA1D5A99-C5AB-4381-AF5C-648F68AF2325}" type="presParOf" srcId="{996705B6-4412-4EAE-85ED-8857CCDF8B84}" destId="{A3BA2AE3-5B93-41D9-8331-1F84912C0BBA}" srcOrd="3" destOrd="0" presId="urn:microsoft.com/office/officeart/2005/8/layout/list1"/>
    <dgm:cxn modelId="{CAB8AC5B-B2D5-4F25-80EB-1BE9D860E7BB}" type="presParOf" srcId="{996705B6-4412-4EAE-85ED-8857CCDF8B84}" destId="{F41960EA-9E9D-454A-9C04-155D449B0B86}" srcOrd="4" destOrd="0" presId="urn:microsoft.com/office/officeart/2005/8/layout/list1"/>
    <dgm:cxn modelId="{E4AA9251-7E4D-4EAC-B1F5-7BB634BF42AB}" type="presParOf" srcId="{F41960EA-9E9D-454A-9C04-155D449B0B86}" destId="{F5FB0EE9-9198-4CEC-B388-D31006FD729A}" srcOrd="0" destOrd="0" presId="urn:microsoft.com/office/officeart/2005/8/layout/list1"/>
    <dgm:cxn modelId="{FBFF6078-9E65-4A94-A710-4A9139E1376F}" type="presParOf" srcId="{F41960EA-9E9D-454A-9C04-155D449B0B86}" destId="{FB57364E-8A7D-4F6C-A3E3-53EDC58D5944}" srcOrd="1" destOrd="0" presId="urn:microsoft.com/office/officeart/2005/8/layout/list1"/>
    <dgm:cxn modelId="{B43AEA83-85DF-476D-9569-1E62A4E02DD7}" type="presParOf" srcId="{996705B6-4412-4EAE-85ED-8857CCDF8B84}" destId="{051E604E-CFFE-493E-83B1-091B4E06223B}" srcOrd="5" destOrd="0" presId="urn:microsoft.com/office/officeart/2005/8/layout/list1"/>
    <dgm:cxn modelId="{987C092A-7EC8-41E2-B573-B69F417919ED}" type="presParOf" srcId="{996705B6-4412-4EAE-85ED-8857CCDF8B84}" destId="{94CC7355-0C17-4C4F-A17A-6D7B3DD9EE73}" srcOrd="6" destOrd="0" presId="urn:microsoft.com/office/officeart/2005/8/layout/list1"/>
    <dgm:cxn modelId="{0B298EBE-969C-41E6-937E-0DA6D657EC22}" type="presParOf" srcId="{996705B6-4412-4EAE-85ED-8857CCDF8B84}" destId="{F7441278-6567-493F-A222-1E446669917B}" srcOrd="7" destOrd="0" presId="urn:microsoft.com/office/officeart/2005/8/layout/list1"/>
    <dgm:cxn modelId="{95726E46-EEB0-4CC2-A9C3-D071286FEC88}" type="presParOf" srcId="{996705B6-4412-4EAE-85ED-8857CCDF8B84}" destId="{CE503709-F77A-41D4-A623-66BB7290FA5E}" srcOrd="8" destOrd="0" presId="urn:microsoft.com/office/officeart/2005/8/layout/list1"/>
    <dgm:cxn modelId="{2F082F8A-B712-434F-B5FE-6B44AF52321B}" type="presParOf" srcId="{CE503709-F77A-41D4-A623-66BB7290FA5E}" destId="{E1933FF9-D66A-42AE-BA9F-72DEF664BFC9}" srcOrd="0" destOrd="0" presId="urn:microsoft.com/office/officeart/2005/8/layout/list1"/>
    <dgm:cxn modelId="{C4195157-42C9-41DD-9841-F2C5BCB6AF71}" type="presParOf" srcId="{CE503709-F77A-41D4-A623-66BB7290FA5E}" destId="{D3058FDD-B982-496C-AF03-02BBFA2943D3}" srcOrd="1" destOrd="0" presId="urn:microsoft.com/office/officeart/2005/8/layout/list1"/>
    <dgm:cxn modelId="{83A16B4E-06F4-49AB-A35E-37877761F4D0}" type="presParOf" srcId="{996705B6-4412-4EAE-85ED-8857CCDF8B84}" destId="{699444E6-9577-4738-A197-47E7BCC0BA11}" srcOrd="9" destOrd="0" presId="urn:microsoft.com/office/officeart/2005/8/layout/list1"/>
    <dgm:cxn modelId="{5B5F1847-F800-4853-85F8-07B570CE3815}" type="presParOf" srcId="{996705B6-4412-4EAE-85ED-8857CCDF8B84}" destId="{2E7EFAE4-440E-4B62-94BA-721A2F9FDFFA}" srcOrd="10" destOrd="0" presId="urn:microsoft.com/office/officeart/2005/8/layout/list1"/>
    <dgm:cxn modelId="{D92438AD-31D2-4991-BD84-2182958DA569}" type="presParOf" srcId="{996705B6-4412-4EAE-85ED-8857CCDF8B84}" destId="{E087AD75-984A-4346-A6A1-6F4CD66550F2}" srcOrd="11" destOrd="0" presId="urn:microsoft.com/office/officeart/2005/8/layout/list1"/>
    <dgm:cxn modelId="{AE0F8B83-0172-45F8-A8B4-86A9C57FE19A}" type="presParOf" srcId="{996705B6-4412-4EAE-85ED-8857CCDF8B84}" destId="{01BA02A3-03E8-436F-82BE-BCA247860E4F}" srcOrd="12" destOrd="0" presId="urn:microsoft.com/office/officeart/2005/8/layout/list1"/>
    <dgm:cxn modelId="{24A3C3E2-7B00-4C34-B9AF-15073705E615}" type="presParOf" srcId="{01BA02A3-03E8-436F-82BE-BCA247860E4F}" destId="{7428C259-E4FA-4555-9613-2559892A16DF}" srcOrd="0" destOrd="0" presId="urn:microsoft.com/office/officeart/2005/8/layout/list1"/>
    <dgm:cxn modelId="{F74D0B3B-4A82-4CA2-B503-FA607AD50B35}" type="presParOf" srcId="{01BA02A3-03E8-436F-82BE-BCA247860E4F}" destId="{DA8944C2-14A3-4367-941C-E3C63595C11F}" srcOrd="1" destOrd="0" presId="urn:microsoft.com/office/officeart/2005/8/layout/list1"/>
    <dgm:cxn modelId="{174BA047-81C7-4FB8-9221-5414EC124B1D}" type="presParOf" srcId="{996705B6-4412-4EAE-85ED-8857CCDF8B84}" destId="{754C11B2-7E11-44C5-AC29-655A58BDC38A}" srcOrd="13" destOrd="0" presId="urn:microsoft.com/office/officeart/2005/8/layout/list1"/>
    <dgm:cxn modelId="{BB7D7666-D8C2-4DB6-A064-F18AF66CD99F}" type="presParOf" srcId="{996705B6-4412-4EAE-85ED-8857CCDF8B84}" destId="{BEB3494B-690E-4DB6-842C-9C725D7D37E0}" srcOrd="14" destOrd="0" presId="urn:microsoft.com/office/officeart/2005/8/layout/list1"/>
    <dgm:cxn modelId="{99F7EE0B-2CFB-4821-8F38-D1102A5C31A8}" type="presParOf" srcId="{996705B6-4412-4EAE-85ED-8857CCDF8B84}" destId="{CE5DDC98-118E-411C-9CCD-3EDC0B82C4FC}" srcOrd="15" destOrd="0" presId="urn:microsoft.com/office/officeart/2005/8/layout/list1"/>
    <dgm:cxn modelId="{24251A7F-2F36-4038-8DD8-1C9B129C37D0}" type="presParOf" srcId="{996705B6-4412-4EAE-85ED-8857CCDF8B84}" destId="{1A0CA64E-C6AC-411E-A037-082DDCC9455A}" srcOrd="16" destOrd="0" presId="urn:microsoft.com/office/officeart/2005/8/layout/list1"/>
    <dgm:cxn modelId="{2423AAE5-4901-4EB7-B278-43037D805EBA}" type="presParOf" srcId="{1A0CA64E-C6AC-411E-A037-082DDCC9455A}" destId="{21C39442-E49F-49B5-A6DB-95D9C08C25BB}" srcOrd="0" destOrd="0" presId="urn:microsoft.com/office/officeart/2005/8/layout/list1"/>
    <dgm:cxn modelId="{F03673E1-D106-4B81-BE22-BA8FAEAD303A}" type="presParOf" srcId="{1A0CA64E-C6AC-411E-A037-082DDCC9455A}" destId="{78E6EA62-1714-4E99-8B75-FAC38A4B6DC7}" srcOrd="1" destOrd="0" presId="urn:microsoft.com/office/officeart/2005/8/layout/list1"/>
    <dgm:cxn modelId="{22FF0E13-F4A5-48F4-A38C-715333FF7CD2}" type="presParOf" srcId="{996705B6-4412-4EAE-85ED-8857CCDF8B84}" destId="{BE852130-BD4D-4F8A-AF68-DFEEF97EADC9}" srcOrd="17" destOrd="0" presId="urn:microsoft.com/office/officeart/2005/8/layout/list1"/>
    <dgm:cxn modelId="{453B1F96-658A-4811-A1EE-69566D0F0585}" type="presParOf" srcId="{996705B6-4412-4EAE-85ED-8857CCDF8B84}" destId="{7EA90C76-987E-412C-A938-CD8CF18C66AC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036D28-C005-4022-81A8-BECDF2EAB5DE}">
      <dsp:nvSpPr>
        <dsp:cNvPr id="0" name=""/>
        <dsp:cNvSpPr/>
      </dsp:nvSpPr>
      <dsp:spPr>
        <a:xfrm>
          <a:off x="23511" y="517314"/>
          <a:ext cx="3032614" cy="1213045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010" tIns="25337" rIns="25337" bIns="25337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«Адаптивные» ресурсы выпускников</a:t>
          </a:r>
          <a:endParaRPr lang="ru-RU" sz="1900" kern="1200" dirty="0"/>
        </a:p>
      </dsp:txBody>
      <dsp:txXfrm>
        <a:off x="630034" y="517314"/>
        <a:ext cx="1819569" cy="1213045"/>
      </dsp:txXfrm>
    </dsp:sp>
    <dsp:sp modelId="{4364F589-4FA9-4ED1-BF50-BF7B4BB8D554}">
      <dsp:nvSpPr>
        <dsp:cNvPr id="0" name=""/>
        <dsp:cNvSpPr/>
      </dsp:nvSpPr>
      <dsp:spPr>
        <a:xfrm>
          <a:off x="2752864" y="517314"/>
          <a:ext cx="3032614" cy="1213045"/>
        </a:xfrm>
        <a:prstGeom prst="chevron">
          <a:avLst/>
        </a:prstGeom>
        <a:gradFill rotWithShape="0">
          <a:gsLst>
            <a:gs pos="0">
              <a:schemeClr val="accent4">
                <a:hueOff val="-2232385"/>
                <a:satOff val="13449"/>
                <a:lumOff val="1078"/>
                <a:alphaOff val="0"/>
                <a:shade val="51000"/>
                <a:satMod val="130000"/>
              </a:schemeClr>
            </a:gs>
            <a:gs pos="80000">
              <a:schemeClr val="accent4">
                <a:hueOff val="-2232385"/>
                <a:satOff val="13449"/>
                <a:lumOff val="1078"/>
                <a:alphaOff val="0"/>
                <a:shade val="93000"/>
                <a:satMod val="130000"/>
              </a:schemeClr>
            </a:gs>
            <a:gs pos="100000">
              <a:schemeClr val="accent4">
                <a:hueOff val="-2232385"/>
                <a:satOff val="13449"/>
                <a:lumOff val="107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010" tIns="25337" rIns="25337" bIns="25337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Ценности здорового образа жизни</a:t>
          </a:r>
          <a:endParaRPr lang="ru-RU" sz="1900" kern="1200" dirty="0"/>
        </a:p>
      </dsp:txBody>
      <dsp:txXfrm>
        <a:off x="3359387" y="517314"/>
        <a:ext cx="1819569" cy="1213045"/>
      </dsp:txXfrm>
    </dsp:sp>
    <dsp:sp modelId="{C257B91E-6D4A-44E8-BEAA-1D795A54FF4A}">
      <dsp:nvSpPr>
        <dsp:cNvPr id="0" name=""/>
        <dsp:cNvSpPr/>
      </dsp:nvSpPr>
      <dsp:spPr>
        <a:xfrm>
          <a:off x="5461195" y="517314"/>
          <a:ext cx="3032614" cy="1213045"/>
        </a:xfrm>
        <a:prstGeom prst="chevron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010" tIns="25337" rIns="25337" bIns="25337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err="1" smtClean="0"/>
            <a:t>Гражданско</a:t>
          </a:r>
          <a:r>
            <a:rPr lang="ru-RU" sz="1900" kern="1200" dirty="0" smtClean="0"/>
            <a:t> - патриотическое воспитание</a:t>
          </a:r>
          <a:endParaRPr lang="ru-RU" sz="1900" kern="1200" dirty="0"/>
        </a:p>
      </dsp:txBody>
      <dsp:txXfrm>
        <a:off x="6067718" y="517314"/>
        <a:ext cx="1819569" cy="121304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3EB860-571F-481B-BDAD-D9633BA305AC}">
      <dsp:nvSpPr>
        <dsp:cNvPr id="0" name=""/>
        <dsp:cNvSpPr/>
      </dsp:nvSpPr>
      <dsp:spPr>
        <a:xfrm>
          <a:off x="710450" y="1632252"/>
          <a:ext cx="7647795" cy="932655"/>
        </a:xfrm>
        <a:prstGeom prst="round2Diag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Общество ставит перед молодым человеком жизненно важную задачу осуществить именно в этот период профессиональное </a:t>
          </a: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самоопределение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37767" y="1659569"/>
        <a:ext cx="5686324" cy="878021"/>
      </dsp:txXfrm>
    </dsp:sp>
    <dsp:sp modelId="{3A6FCA8E-E30C-46B9-86C6-16FF33B79FED}">
      <dsp:nvSpPr>
        <dsp:cNvPr id="0" name=""/>
        <dsp:cNvSpPr/>
      </dsp:nvSpPr>
      <dsp:spPr>
        <a:xfrm>
          <a:off x="1671632" y="2942071"/>
          <a:ext cx="6686596" cy="918970"/>
        </a:xfrm>
        <a:prstGeom prst="round2Diag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Новая социальная ситуация </a:t>
          </a:r>
          <a:r>
            <a:rPr lang="ru-RU" sz="1800" kern="1200" dirty="0" smtClean="0"/>
            <a:t>развития сразу же при переходе из школы в новое учебное заведение. </a:t>
          </a:r>
          <a:endParaRPr lang="ru-RU" sz="1800" kern="1200" dirty="0"/>
        </a:p>
      </dsp:txBody>
      <dsp:txXfrm>
        <a:off x="1698548" y="2968987"/>
        <a:ext cx="5092068" cy="865138"/>
      </dsp:txXfrm>
    </dsp:sp>
    <dsp:sp modelId="{EEAC005D-FD39-40AC-B0DD-F421A43BF6E1}">
      <dsp:nvSpPr>
        <dsp:cNvPr id="0" name=""/>
        <dsp:cNvSpPr/>
      </dsp:nvSpPr>
      <dsp:spPr>
        <a:xfrm>
          <a:off x="2788712" y="4166201"/>
          <a:ext cx="5569533" cy="1062996"/>
        </a:xfrm>
        <a:prstGeom prst="round2Diag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Основное значение приобретает 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ценностно-ориентированная активность.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819846" y="4197335"/>
        <a:ext cx="4230920" cy="1000728"/>
      </dsp:txXfrm>
    </dsp:sp>
    <dsp:sp modelId="{9BF8754C-12E7-405D-9559-AD5F54107C38}">
      <dsp:nvSpPr>
        <dsp:cNvPr id="0" name=""/>
        <dsp:cNvSpPr/>
      </dsp:nvSpPr>
      <dsp:spPr>
        <a:xfrm>
          <a:off x="3399800" y="5661251"/>
          <a:ext cx="4958445" cy="1028763"/>
        </a:xfrm>
        <a:prstGeom prst="round2Diag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Обучение в ПОО — сложный процесс, который предъявляет </a:t>
          </a: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высокие требования к здоровью</a:t>
          </a:r>
          <a:r>
            <a:rPr lang="ru-RU" sz="1800" kern="1200" dirty="0" smtClean="0"/>
            <a:t>, пластичности психики и физиологии</a:t>
          </a:r>
          <a:endParaRPr lang="ru-RU" sz="1800" kern="1200" dirty="0"/>
        </a:p>
      </dsp:txBody>
      <dsp:txXfrm>
        <a:off x="3429931" y="5691382"/>
        <a:ext cx="3755680" cy="968501"/>
      </dsp:txXfrm>
    </dsp:sp>
    <dsp:sp modelId="{30E2DD50-DA79-4F48-9743-DB1C4F0EE146}">
      <dsp:nvSpPr>
        <dsp:cNvPr id="0" name=""/>
        <dsp:cNvSpPr/>
      </dsp:nvSpPr>
      <dsp:spPr>
        <a:xfrm>
          <a:off x="7267167" y="2088262"/>
          <a:ext cx="980694" cy="980694"/>
        </a:xfrm>
        <a:prstGeom prst="downArrow">
          <a:avLst>
            <a:gd name="adj1" fmla="val 55000"/>
            <a:gd name="adj2" fmla="val 45000"/>
          </a:avLst>
        </a:prstGeom>
        <a:gradFill rotWithShape="0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95000">
              <a:srgbClr val="C00000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7487823" y="2088262"/>
        <a:ext cx="539382" cy="737972"/>
      </dsp:txXfrm>
    </dsp:sp>
    <dsp:sp modelId="{73E27DC9-E3E0-4E30-8E50-47FC37A3A57D}">
      <dsp:nvSpPr>
        <dsp:cNvPr id="0" name=""/>
        <dsp:cNvSpPr/>
      </dsp:nvSpPr>
      <dsp:spPr>
        <a:xfrm>
          <a:off x="7267164" y="3645027"/>
          <a:ext cx="980694" cy="980694"/>
        </a:xfrm>
        <a:prstGeom prst="downArrow">
          <a:avLst>
            <a:gd name="adj1" fmla="val 55000"/>
            <a:gd name="adj2" fmla="val 45000"/>
          </a:avLst>
        </a:prstGeom>
        <a:gradFill rotWithShape="0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C00000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7487820" y="3645027"/>
        <a:ext cx="539382" cy="737972"/>
      </dsp:txXfrm>
    </dsp:sp>
    <dsp:sp modelId="{D890D2BC-060B-4799-BDDB-8443E6D87AD8}">
      <dsp:nvSpPr>
        <dsp:cNvPr id="0" name=""/>
        <dsp:cNvSpPr/>
      </dsp:nvSpPr>
      <dsp:spPr>
        <a:xfrm>
          <a:off x="7311760" y="5112598"/>
          <a:ext cx="980694" cy="980694"/>
        </a:xfrm>
        <a:prstGeom prst="downArrow">
          <a:avLst>
            <a:gd name="adj1" fmla="val 55000"/>
            <a:gd name="adj2" fmla="val 45000"/>
          </a:avLst>
        </a:prstGeom>
        <a:gradFill rotWithShape="0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C00000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7532416" y="5112598"/>
        <a:ext cx="539382" cy="73797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6E5ADF-A5EB-4ECF-BA73-1B74FAF94521}">
      <dsp:nvSpPr>
        <dsp:cNvPr id="0" name=""/>
        <dsp:cNvSpPr/>
      </dsp:nvSpPr>
      <dsp:spPr>
        <a:xfrm>
          <a:off x="0" y="0"/>
          <a:ext cx="8424936" cy="1427737"/>
        </a:xfrm>
        <a:prstGeom prst="rect">
          <a:avLst/>
        </a:prstGeom>
        <a:solidFill>
          <a:schemeClr val="accent6">
            <a:lumMod val="60000"/>
            <a:lumOff val="40000"/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508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53869" tIns="770636" rIns="653869" bIns="199136" numCol="1" spcCol="1270" anchor="t" anchorCtr="0">
          <a:noAutofit/>
        </a:bodyPr>
        <a:lstStyle/>
        <a:p>
          <a:pPr marL="0" lvl="1" indent="0" algn="l" defTabSz="12446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Самореализация обучающихся</a:t>
          </a:r>
          <a:endParaRPr lang="ru-RU" sz="2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0"/>
        <a:ext cx="8424936" cy="1427737"/>
      </dsp:txXfrm>
    </dsp:sp>
    <dsp:sp modelId="{2D12CD32-8E9E-461D-A21C-5298FB3BFFED}">
      <dsp:nvSpPr>
        <dsp:cNvPr id="0" name=""/>
        <dsp:cNvSpPr/>
      </dsp:nvSpPr>
      <dsp:spPr>
        <a:xfrm>
          <a:off x="0" y="0"/>
          <a:ext cx="4303549" cy="538518"/>
        </a:xfrm>
        <a:prstGeom prst="roundRect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1143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222910" tIns="0" rIns="22291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Творческие  объединения</a:t>
          </a:r>
          <a:endParaRPr lang="ru-RU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288" y="26288"/>
        <a:ext cx="4250973" cy="485942"/>
      </dsp:txXfrm>
    </dsp:sp>
    <dsp:sp modelId="{94CC7355-0C17-4C4F-A17A-6D7B3DD9EE73}">
      <dsp:nvSpPr>
        <dsp:cNvPr id="0" name=""/>
        <dsp:cNvSpPr/>
      </dsp:nvSpPr>
      <dsp:spPr>
        <a:xfrm>
          <a:off x="0" y="1493087"/>
          <a:ext cx="8424936" cy="93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B57364E-8A7D-4F6C-A3E3-53EDC58D5944}">
      <dsp:nvSpPr>
        <dsp:cNvPr id="0" name=""/>
        <dsp:cNvSpPr/>
      </dsp:nvSpPr>
      <dsp:spPr>
        <a:xfrm flipH="1">
          <a:off x="244807" y="1508892"/>
          <a:ext cx="2851537" cy="35657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2910" tIns="0" rIns="22291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хореографическое</a:t>
          </a:r>
          <a:endParaRPr lang="ru-RU" sz="2000" kern="1200" dirty="0"/>
        </a:p>
      </dsp:txBody>
      <dsp:txXfrm>
        <a:off x="262213" y="1526298"/>
        <a:ext cx="2816725" cy="321760"/>
      </dsp:txXfrm>
    </dsp:sp>
    <dsp:sp modelId="{2E7EFAE4-440E-4B62-94BA-721A2F9FDFFA}">
      <dsp:nvSpPr>
        <dsp:cNvPr id="0" name=""/>
        <dsp:cNvSpPr/>
      </dsp:nvSpPr>
      <dsp:spPr>
        <a:xfrm>
          <a:off x="0" y="2472559"/>
          <a:ext cx="8424936" cy="93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3058FDD-B982-496C-AF03-02BBFA2943D3}">
      <dsp:nvSpPr>
        <dsp:cNvPr id="0" name=""/>
        <dsp:cNvSpPr/>
      </dsp:nvSpPr>
      <dsp:spPr>
        <a:xfrm>
          <a:off x="151214" y="2005692"/>
          <a:ext cx="2873122" cy="393392"/>
        </a:xfrm>
        <a:prstGeom prst="roundRect">
          <a:avLst/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50800" dist="635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balanced" dir="t"/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222910" tIns="0" rIns="22291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вокальное</a:t>
          </a:r>
          <a:endParaRPr lang="ru-RU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70418" y="2024896"/>
        <a:ext cx="2834714" cy="354984"/>
      </dsp:txXfrm>
    </dsp:sp>
    <dsp:sp modelId="{BEB3494B-690E-4DB6-842C-9C725D7D37E0}">
      <dsp:nvSpPr>
        <dsp:cNvPr id="0" name=""/>
        <dsp:cNvSpPr/>
      </dsp:nvSpPr>
      <dsp:spPr>
        <a:xfrm>
          <a:off x="0" y="3511417"/>
          <a:ext cx="8424936" cy="93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A8944C2-14A3-4367-941C-E3C63595C11F}">
      <dsp:nvSpPr>
        <dsp:cNvPr id="0" name=""/>
        <dsp:cNvSpPr/>
      </dsp:nvSpPr>
      <dsp:spPr>
        <a:xfrm>
          <a:off x="144015" y="2566596"/>
          <a:ext cx="2765080" cy="452777"/>
        </a:xfrm>
        <a:prstGeom prst="roundRect">
          <a:avLst/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50800" dist="635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balanced" dir="t"/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222910" tIns="0" rIns="22291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цирковое</a:t>
          </a:r>
          <a:endParaRPr lang="ru-RU" sz="2000" kern="1200" dirty="0"/>
        </a:p>
      </dsp:txBody>
      <dsp:txXfrm>
        <a:off x="166118" y="2588699"/>
        <a:ext cx="2720874" cy="408571"/>
      </dsp:txXfrm>
    </dsp:sp>
    <dsp:sp modelId="{7EA90C76-987E-412C-A938-CD8CF18C66AC}">
      <dsp:nvSpPr>
        <dsp:cNvPr id="0" name=""/>
        <dsp:cNvSpPr/>
      </dsp:nvSpPr>
      <dsp:spPr>
        <a:xfrm>
          <a:off x="0" y="4701134"/>
          <a:ext cx="8424936" cy="93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8E6EA62-1714-4E99-8B75-FAC38A4B6DC7}">
      <dsp:nvSpPr>
        <dsp:cNvPr id="0" name=""/>
        <dsp:cNvSpPr/>
      </dsp:nvSpPr>
      <dsp:spPr>
        <a:xfrm>
          <a:off x="1440133" y="3128603"/>
          <a:ext cx="2624190" cy="60363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2910" tIns="0" rIns="22291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театральное, КВН</a:t>
          </a:r>
          <a:endParaRPr lang="ru-RU" sz="2000" kern="1200" dirty="0"/>
        </a:p>
      </dsp:txBody>
      <dsp:txXfrm>
        <a:off x="1469600" y="3158070"/>
        <a:ext cx="2565256" cy="5447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8A66C049-E0D5-4803-95F2-5584FD9EEF41}" type="datetimeFigureOut">
              <a:rPr lang="ru-RU"/>
              <a:pPr>
                <a:defRPr/>
              </a:pPr>
              <a:t>06.10.2014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F704590-E6A3-431B-8E94-50AF4CFD40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99018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B0B294F-3D3B-4FD1-B59F-E1810ACE3B0D}" type="datetimeFigureOut">
              <a:rPr lang="ru-RU"/>
              <a:pPr>
                <a:defRPr/>
              </a:pPr>
              <a:t>06.10.2014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B3E990D-E61E-47FA-B833-E9CE1A88D4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09039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dirty="0" smtClean="0">
              <a:effectLst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D2DCFE9-BF98-42C0-B1B2-6E5DCC718237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ТЕКСТ К</a:t>
            </a:r>
            <a:r>
              <a:rPr lang="ru-RU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СЛАЙДУ 10:</a:t>
            </a:r>
            <a:endParaRPr lang="ru-RU" b="1" dirty="0" smtClean="0">
              <a:effectLst/>
            </a:endParaRPr>
          </a:p>
          <a:p>
            <a:pPr indent="457200">
              <a:spcBef>
                <a:spcPct val="0"/>
              </a:spcBef>
            </a:pPr>
            <a:endParaRPr lang="ru-RU" altLang="ru-RU" dirty="0" smtClean="0"/>
          </a:p>
          <a:p>
            <a:pPr indent="457200">
              <a:spcBef>
                <a:spcPct val="0"/>
              </a:spcBef>
            </a:pPr>
            <a:r>
              <a:rPr lang="ru-RU" altLang="ru-RU" dirty="0" smtClean="0"/>
              <a:t>Количество участников превысило  350 человек </a:t>
            </a:r>
            <a:r>
              <a:rPr lang="ru-RU" altLang="ru-RU" baseline="0" dirty="0" smtClean="0"/>
              <a:t>из разных городов России и Казахстана, в том числе из Тюмени и области.</a:t>
            </a:r>
          </a:p>
          <a:p>
            <a:pPr indent="457200">
              <a:spcBef>
                <a:spcPct val="0"/>
              </a:spcBef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B3E990D-E61E-47FA-B833-E9CE1A88D4BC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6044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ТЕКСТ К СЛАЙДУ 11:</a:t>
            </a:r>
          </a:p>
          <a:p>
            <a:pPr indent="45720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рамках реализации ФГОС и развития общих компетенций обучающихся в ПОО создаются условия для гражданского и военно-патриотического воспитания, в том числе  допризывной молодежи в следующих направлениях:</a:t>
            </a:r>
          </a:p>
          <a:p>
            <a:pPr marL="171450" lvl="0" indent="-171450">
              <a:buFont typeface="Arial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Использование государственных символов РФ в патриотическом воспитании;</a:t>
            </a:r>
          </a:p>
          <a:p>
            <a:pPr marL="171450" lvl="0" indent="-171450">
              <a:buFont typeface="Arial" pitchFamily="34" charset="0"/>
              <a:buChar char="•"/>
            </a:pP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молодежно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-патриотическая акция «Георгиевская ленточка»;</a:t>
            </a:r>
          </a:p>
          <a:p>
            <a:pPr marL="171450" lvl="0" indent="-171450">
              <a:buFont typeface="Arial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Сотрудничество с военкоматами, воинскими частями, работа с допризывной молодежью; </a:t>
            </a:r>
          </a:p>
          <a:p>
            <a:pPr marL="171450" lvl="0" indent="-171450">
              <a:buFont typeface="Arial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отряды  добровольной подготовки к армии, кадетские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группы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</a:t>
            </a:r>
          </a:p>
          <a:p>
            <a:pPr marL="171450" lvl="0" indent="-171450">
              <a:buFont typeface="Arial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учебные сборы;</a:t>
            </a:r>
          </a:p>
          <a:p>
            <a:pPr marL="171450" lvl="0" indent="-171450">
              <a:buFont typeface="Arial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встречи ветеранов и молодежи;</a:t>
            </a:r>
          </a:p>
          <a:p>
            <a:pPr marL="171450" lvl="0" indent="-171450">
              <a:buFont typeface="Arial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Статьи в прессе;</a:t>
            </a:r>
          </a:p>
          <a:p>
            <a:pPr marL="171450" lvl="0" indent="-171450">
              <a:buFont typeface="Arial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проект «Мы ничего не знаем о войне» и многое другое.</a:t>
            </a:r>
          </a:p>
          <a:p>
            <a:pPr indent="457200"/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Третий год в области реализуется творческий проект «Книга Памяти».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indent="45720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 сайтах  ПОО размещаются материалы, собранные обучающимися и сотрудниками о близких родственниках, односельчанах, соседях – непосредственных участниках и свидетелях Великой Отечественной войны. </a:t>
            </a:r>
          </a:p>
          <a:p>
            <a:pPr indent="45720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Совместно с некоммерческим партнерством «Профессионал» проводится научно-практическая конференция </a:t>
            </a:r>
            <a:r>
              <a:rPr lang="ru-RU" dirty="0" smtClean="0"/>
              <a:t>НПК «Проявление патриотизма и гражданственности в молодёжной среде» (на базе колледжа водного транспорта).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F310E37-66A8-4679-ADFD-3D03F3606E5C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indent="0" algn="just">
              <a:spcBef>
                <a:spcPts val="0"/>
              </a:spcBef>
            </a:pP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ТЕКСТ К СЛАЙДУ 12: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indent="457200" algn="just">
              <a:spcBef>
                <a:spcPts val="0"/>
              </a:spcBef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Деятельность ПОО  в направлении формирования ценностей здорового образа жизни ведется в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воспитательно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-профилактическом, спортивно-массовом, оздоровительном и других направлениях.</a:t>
            </a:r>
          </a:p>
          <a:p>
            <a:pPr indent="457200" algn="just">
              <a:spcBef>
                <a:spcPts val="0"/>
              </a:spcBef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Изучив опыт работы профессиональных образовательных организаций юга Тюменской области, мы наблюдаем высокие показатели их физкультурно-спортивной деятельности.</a:t>
            </a:r>
          </a:p>
          <a:p>
            <a:pPr indent="457200" algn="just">
              <a:spcBef>
                <a:spcPts val="0"/>
              </a:spcBef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Профессиональные образовательные организации юга Тюменской области принимают активное участие в традиционных ежегодных спортивно-массовых и физкультурно-оздоровительных мероприятиях (Спартакиады по видам спорта среди обучающихся профессиональных образовательных организаций города Тюмени и Тюменской области, недели здоровья, Дни здоровья, Кросс наций, Лыжня России и др.).</a:t>
            </a:r>
          </a:p>
          <a:p>
            <a:pPr indent="457200" algn="just">
              <a:spcBef>
                <a:spcPts val="0"/>
              </a:spcBef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Ежегодно более 6000 обучающихся профессиональных образовательных организаций юга Тюменской области принимают участие в Спартакиадах по видам спорта среди профессиональных образовательных организаций города Тюмени и Тюменской области.</a:t>
            </a:r>
          </a:p>
          <a:p>
            <a:pPr indent="457200" algn="just">
              <a:spcBef>
                <a:spcPts val="0"/>
              </a:spcBef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Активная и разноплановая работа по популяризации здорового образа жизни ведется во многих  профессиональных образовательных организациях.</a:t>
            </a:r>
          </a:p>
          <a:p>
            <a:pPr indent="457200" algn="just">
              <a:spcBef>
                <a:spcPts val="0"/>
              </a:spcBef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Например, в Тюменском колледже водного транспорта военно-спортивная эстафета среди специализированных групп добровольной подготовки к военной службе города Тюмени, а также традиционный Кубок  по мини-футболу среди мужских команд.</a:t>
            </a:r>
          </a:p>
          <a:p>
            <a:pPr indent="457200" algn="just">
              <a:spcBef>
                <a:spcPts val="0"/>
              </a:spcBef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Тюменском техникуме индустрии питания, коммерции и сервиса проходит спартакиада по 7 массовым видам спорта.</a:t>
            </a:r>
          </a:p>
          <a:p>
            <a:pPr indent="457200" algn="just">
              <a:spcBef>
                <a:spcPts val="0"/>
              </a:spcBef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Студенты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Голышмановского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агропедагогического колледжа принимают участие в спартакиаде трудовых коллективов районного поселка Голышманово.</a:t>
            </a:r>
          </a:p>
          <a:p>
            <a:pPr indent="457200" algn="just">
              <a:spcBef>
                <a:spcPts val="0"/>
              </a:spcBef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Ялуторовском аграрном колледже организованы товарищеские встречи по видам спорта с обучающимися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агроклассов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школ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Ялуторовского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района.</a:t>
            </a:r>
          </a:p>
          <a:p>
            <a:pPr indent="457200" algn="just">
              <a:spcBef>
                <a:spcPts val="0"/>
              </a:spcBef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Тобольский многопрофильный техникум принимает участие в ежегодной Спартакиаде среди организаций города Тобольска.</a:t>
            </a:r>
          </a:p>
          <a:p>
            <a:pPr indent="457200" algn="just">
              <a:spcBef>
                <a:spcPts val="0"/>
              </a:spcBef>
            </a:pP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Ишимский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политехнический техникум участвует в Первенствах города Ишима по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футзалу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волейболу, лыжным гонкам.</a:t>
            </a:r>
          </a:p>
          <a:p>
            <a:pPr indent="457200" algn="just">
              <a:spcBef>
                <a:spcPts val="0"/>
              </a:spcBef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Западно-Сибирский колледж ежегодно организует соревнования среди групп колледжа, комнат общежития; Открытый Кубок ЗСГК  по различным видам спорта; фестивали, в том числе спортивный Фестиваль дворовых команд; успешно участвует в городском смотре-конкурсе  «Тюмень спортивная», во Всероссийском  смотре-конкурсе образовательных учреждений на лучшую организацию физкультурно-спортивной работы.</a:t>
            </a:r>
          </a:p>
          <a:p>
            <a:pPr indent="457200" algn="just">
              <a:spcBef>
                <a:spcPts val="0"/>
              </a:spcBef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МФК «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Запсибколледж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 ежегодно принимает участие в Первенстве России по мини-футболу среди клубов и команд (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лига, зона «Урал и Западная Сибирь»), наивысшее достижение – 1 место в сезоне 2011/2012 года.</a:t>
            </a:r>
          </a:p>
          <a:p>
            <a:pPr indent="457200" algn="just">
              <a:spcBef>
                <a:spcPts val="0"/>
              </a:spcBef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Нашли отклик среди обучающихся встречи со знаменитыми спортсменами:</a:t>
            </a:r>
          </a:p>
          <a:p>
            <a:pPr indent="457200" algn="just">
              <a:spcBef>
                <a:spcPts val="0"/>
              </a:spcBef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 13 чемпионом мира по шахматам Анатолием Карповым, лучшим спортсменом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XX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столетия Александром Тихоновым.</a:t>
            </a:r>
          </a:p>
          <a:p>
            <a:pPr marL="0" marR="0" indent="4572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dirty="0" smtClean="0">
              <a:effectLst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5516C23-00C6-46B6-B096-D4F55B138474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b="1" dirty="0" smtClean="0"/>
              <a:t>ТЕКСТ К СЛАЙДУ</a:t>
            </a:r>
            <a:r>
              <a:rPr lang="ru-RU" b="1" baseline="0" dirty="0" smtClean="0"/>
              <a:t> 13:</a:t>
            </a:r>
          </a:p>
          <a:p>
            <a:pPr indent="457200">
              <a:lnSpc>
                <a:spcPct val="100000"/>
              </a:lnSpc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Формирование компетенций, связанных с пониманием социальной значимости своей будущей профессии, задачами профессионального развития, обеспечения трудовой занятости и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самозянятости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начинается с овладения знаниями и умениями</a:t>
            </a:r>
          </a:p>
          <a:p>
            <a:pPr indent="457200" algn="just">
              <a:lnSpc>
                <a:spcPct val="100000"/>
              </a:lnSpc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Так, во все образовательные программы ПОО Юга области введены дисциплины или разделы, «Основы предпринимательской деятельности» (программа утверждена Департаментом образования и науки Тюменской области). В результате формируется региональная компетенция «Способность к обеспечению собственной занятости путём разработки предпринимательских бизнес-идей».  </a:t>
            </a:r>
          </a:p>
          <a:p>
            <a:pPr indent="457200">
              <a:lnSpc>
                <a:spcPct val="100000"/>
              </a:lnSpc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Обучающиеся ПОО области активно участвовали в  образовательном курсе «Открой свое дело», организованного в рамках  федеральной программы «Ты - предприниматель» и областной программы «Основные направления развития малого и среднего предпринимательства в Тюменской области».</a:t>
            </a:r>
          </a:p>
          <a:p>
            <a:pPr indent="457200">
              <a:lnSpc>
                <a:spcPct val="100000"/>
              </a:lnSpc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Важным направлением обеспечения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трудоустраиваемости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выпускников является создание условий для обеспечения  их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занятости и </a:t>
            </a:r>
            <a:r>
              <a:rPr lang="ru-RU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самозанятости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indent="457200">
              <a:lnSpc>
                <a:spcPct val="100000"/>
              </a:lnSpc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 тесном взаимодействии с  Молодежной биржей труда активно ведется консультационная работа со студентами по вопросам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самопрезентации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профориентации  и информирования о состоянии рынка труда.</a:t>
            </a:r>
          </a:p>
          <a:p>
            <a:pPr indent="457200">
              <a:lnSpc>
                <a:spcPct val="100000"/>
              </a:lnSpc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области действует общественная организация «Студенческие отряды России» по 6 направлениям.   В 2014 г. в студенческих отрядах  насчитывалось более 3000 бойцов.</a:t>
            </a:r>
          </a:p>
          <a:p>
            <a:pPr indent="457200">
              <a:lnSpc>
                <a:spcPct val="100000"/>
              </a:lnSpc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Способствует профессиональному самоопределению, ориентации на высокие достижения в профессии участие в исследовательской деятельности и в конкурсах профессиональной направленности  разного уровня: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региональный этап Общероссийского проекта «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Славим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человека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труда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!»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 например,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призовые места в окружном этапе конкурса Уральского федерального округа в Тюменской области в номинациях "Лучший тракторист-машинист«, "Лучший штукатур« заняли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студенты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Заводоуковского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агропромышленного техникума) </a:t>
            </a:r>
          </a:p>
          <a:p>
            <a:pPr indent="457200">
              <a:lnSpc>
                <a:spcPct val="100000"/>
              </a:lnSpc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Открытый Чемпионат профессионального мастерства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WorldSkills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Russia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(впервые в 2014г. в Тюмени) прошел по  6 компетенциям, в четырех из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них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обучающиеся ПОО юга области стали победителями и призерами. Представители  ПОО области приняли участие в составе команды Тюменской области во Втором всероссийском конкурсе профессионального мастерства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«Национальный чемпионат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WorldSkills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Russia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2014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 (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г.Казань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indent="457200">
              <a:lnSpc>
                <a:spcPct val="100000"/>
              </a:lnSpc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Всероссийское открытое первенство «Майские звезды» (г. Шадринск Курганская область);</a:t>
            </a:r>
          </a:p>
          <a:p>
            <a:pPr indent="457200">
              <a:lnSpc>
                <a:spcPct val="100000"/>
              </a:lnSpc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всероссийская олимпиада обучающихся образовательных учреждений СПО по специальности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«Технология хлеба, кондитерских и макаронных изделий»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(г. Екатеринбург);</a:t>
            </a:r>
          </a:p>
          <a:p>
            <a:pPr marL="171450" indent="457200">
              <a:lnSpc>
                <a:spcPct val="100000"/>
              </a:lnSpc>
              <a:buFontTx/>
              <a:buChar char="-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ежегодной 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областной олимпиаде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обучающихся ПОО ТО проводятся состязания по 7 специальностям;</a:t>
            </a:r>
          </a:p>
          <a:p>
            <a:pPr marL="171450" indent="457200">
              <a:lnSpc>
                <a:spcPct val="100000"/>
              </a:lnSpc>
              <a:buFontTx/>
              <a:buChar char="-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фестиваль «Мир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профессий Тюменской области - 2014» (проводится на базе Тюменского техникума строительной индустрии и городского хозяйства);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457200">
              <a:lnSpc>
                <a:spcPct val="100000"/>
              </a:lnSpc>
              <a:buFontTx/>
              <a:buChar char="-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конкурс профессионального мастерства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«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Тюменский фестиваль гостеприимства» (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октябрь 2013 года) - свое мастерство показали лучшие кулинары и кондитеры предприятий общественного питания Тюмени и Тюменской области, студенты профессиональных учебных заведений.</a:t>
            </a:r>
          </a:p>
          <a:p>
            <a:pPr marL="0" marR="0" indent="4572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dirty="0" smtClean="0"/>
              <a:t>Интересен опыт </a:t>
            </a:r>
            <a:r>
              <a:rPr lang="ru-RU" altLang="ru-RU" dirty="0" err="1" smtClean="0"/>
              <a:t>Лесотехникума</a:t>
            </a:r>
            <a:r>
              <a:rPr lang="ru-RU" altLang="ru-RU" dirty="0" smtClean="0"/>
              <a:t>, где работает 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Группа психологической поддержки и личностного роста «Импульс». </a:t>
            </a:r>
            <a:r>
              <a:rPr lang="ru-RU" alt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Западно-Сибирском колледже функционирует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Центр   содействия трудоустройству выпускников и  профориентации. Можно привести примеры поддержки профессионального самоопределения и в других ПОО.</a:t>
            </a:r>
            <a:endParaRPr lang="ru-RU" altLang="ru-RU" dirty="0" smtClean="0"/>
          </a:p>
          <a:p>
            <a:pPr marL="0" marR="0" indent="457200" algn="just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dirty="0" smtClean="0"/>
              <a:t>Задача успешной социализации и эффективной самореализации обучающихся ПОО как в профессиональном плане, так и в области личностных достижений, в настоящее время является одной из основных </a:t>
            </a:r>
            <a:r>
              <a:rPr lang="ru-RU" altLang="ru-RU" baseline="0" dirty="0" smtClean="0"/>
              <a:t>  в </a:t>
            </a:r>
            <a:r>
              <a:rPr lang="ru-RU" altLang="ru-RU" dirty="0" smtClean="0"/>
              <a:t>деятельности ПОО и достигается посредством создания условий и вовлечения обучающихся в активную учебную, социальную</a:t>
            </a:r>
            <a:r>
              <a:rPr lang="ru-RU" altLang="ru-RU" smtClean="0"/>
              <a:t>, спортивную,  профессиональную, патриотическую деятельность и др. </a:t>
            </a:r>
            <a:endParaRPr lang="ru-RU" altLang="ru-RU" dirty="0" smtClean="0"/>
          </a:p>
          <a:p>
            <a:pPr marL="171450" indent="457200">
              <a:lnSpc>
                <a:spcPct val="100000"/>
              </a:lnSpc>
              <a:buFontTx/>
              <a:buChar char="-"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457200">
              <a:lnSpc>
                <a:spcPct val="100000"/>
              </a:lnSpc>
              <a:buFontTx/>
              <a:buChar char="-"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CEE2A59-E2F7-4C44-92CC-69F74B51994F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035E667-D6A8-4A64-9853-7BED72A8ED47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ТЕКСТ К</a:t>
            </a:r>
            <a:r>
              <a:rPr lang="ru-RU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СЛАЙДУ 2:</a:t>
            </a:r>
            <a:endParaRPr lang="ru-RU" b="1" dirty="0" smtClean="0">
              <a:effectLst/>
            </a:endParaRPr>
          </a:p>
          <a:p>
            <a:pPr indent="457200">
              <a:spcBef>
                <a:spcPts val="0"/>
              </a:spcBef>
              <a:defRPr/>
            </a:pPr>
            <a:r>
              <a:rPr lang="ru-RU" dirty="0" smtClean="0"/>
              <a:t>В настоящее время в профессиональных образовательных организациях юга области формируется  социокультурная образовательная среда, способствующая формированию разносторонней успешной личности, профессионала и гражданина, обладающего профессиональными и общекультурными компетенциями в соответствии с Федеральными Государственными образовательными стандартами среднего профессионального образования, успешной социализации и эффективной самореализации обучающихся.</a:t>
            </a:r>
          </a:p>
          <a:p>
            <a:pPr indent="457200">
              <a:spcBef>
                <a:spcPts val="0"/>
              </a:spcBef>
              <a:defRPr/>
            </a:pPr>
            <a:endParaRPr lang="ru-RU" dirty="0" smtClean="0"/>
          </a:p>
          <a:p>
            <a:pPr>
              <a:defRPr/>
            </a:pPr>
            <a:r>
              <a:rPr lang="ru-RU" dirty="0" smtClean="0"/>
              <a:t>Исходя из этого</a:t>
            </a:r>
            <a:r>
              <a:rPr lang="ru-RU" b="1" dirty="0" smtClean="0"/>
              <a:t>, </a:t>
            </a:r>
            <a:r>
              <a:rPr lang="ru-RU" b="0" dirty="0" smtClean="0"/>
              <a:t>определяются такие </a:t>
            </a:r>
            <a:r>
              <a:rPr lang="ru-RU" dirty="0" smtClean="0"/>
              <a:t>направления деятельности ПОО, как </a:t>
            </a:r>
          </a:p>
          <a:p>
            <a:pPr marL="171450" indent="-171450">
              <a:buFontTx/>
              <a:buChar char="-"/>
              <a:defRPr/>
            </a:pPr>
            <a:r>
              <a:rPr lang="ru-RU" dirty="0" smtClean="0"/>
              <a:t>Актуализация «адаптивных ресурсов»;</a:t>
            </a:r>
          </a:p>
          <a:p>
            <a:pPr marL="171450" indent="-171450">
              <a:buFontTx/>
              <a:buChar char="-"/>
              <a:defRPr/>
            </a:pPr>
            <a:r>
              <a:rPr lang="ru-RU" dirty="0" smtClean="0"/>
              <a:t>Принятие ценностей здорового образа жизни;</a:t>
            </a:r>
          </a:p>
          <a:p>
            <a:pPr marL="171450" indent="-171450">
              <a:buFontTx/>
              <a:buChar char="-"/>
              <a:defRPr/>
            </a:pPr>
            <a:r>
              <a:rPr lang="ru-RU" dirty="0" smtClean="0"/>
              <a:t>гражданско-патриотическое  воспитание.</a:t>
            </a:r>
          </a:p>
          <a:p>
            <a:pPr marL="171450" indent="-171450">
              <a:buFontTx/>
              <a:buChar char="-"/>
              <a:defRPr/>
            </a:pPr>
            <a:endParaRPr lang="ru-RU" b="1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515020C-C449-47DC-AAFA-4B1E7BD3DDB7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ТЕКСТ К</a:t>
            </a:r>
            <a:r>
              <a:rPr lang="ru-RU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СЛАЙДУ 3:</a:t>
            </a:r>
            <a:endParaRPr lang="ru-RU" b="1" dirty="0" smtClean="0">
              <a:effectLst/>
            </a:endParaRPr>
          </a:p>
          <a:p>
            <a:pPr indent="457200">
              <a:spcBef>
                <a:spcPts val="0"/>
              </a:spcBef>
            </a:pPr>
            <a:r>
              <a:rPr lang="ru-RU" altLang="ru-RU" dirty="0" smtClean="0"/>
              <a:t>Получение профессионального образования связано с возрастными и социальными особенностями периода обучения в профессиональной образовательной организации.</a:t>
            </a:r>
          </a:p>
          <a:p>
            <a:pPr indent="457200">
              <a:spcBef>
                <a:spcPts val="0"/>
              </a:spcBef>
            </a:pPr>
            <a:r>
              <a:rPr lang="ru-RU" altLang="ru-RU" dirty="0" smtClean="0"/>
              <a:t>Общество ставит перед молодым человеком настоятельную, жизненно важную задачу осуществить именно в этот период профессиональное самоопределение, причем не только во внутреннем плане в виде мечты, а в плане реального выбора.</a:t>
            </a:r>
          </a:p>
          <a:p>
            <a:pPr indent="457200">
              <a:spcBef>
                <a:spcPts val="0"/>
              </a:spcBef>
            </a:pPr>
            <a:r>
              <a:rPr lang="ru-RU" altLang="ru-RU" dirty="0" smtClean="0"/>
              <a:t>Молодые люди вступают в новую социальную ситуацию развития сразу же при переходе из школы в новое учебное заведение. </a:t>
            </a:r>
          </a:p>
          <a:p>
            <a:pPr indent="457200">
              <a:spcBef>
                <a:spcPts val="0"/>
              </a:spcBef>
            </a:pPr>
            <a:r>
              <a:rPr lang="ru-RU" altLang="ru-RU" dirty="0" smtClean="0"/>
              <a:t>Соответственно основное значение приобретает ценностно-ориентированная активность обучающихся.</a:t>
            </a:r>
          </a:p>
          <a:p>
            <a:pPr indent="457200">
              <a:spcBef>
                <a:spcPts val="0"/>
              </a:spcBef>
            </a:pPr>
            <a:r>
              <a:rPr lang="ru-RU" altLang="ru-RU" dirty="0" smtClean="0"/>
              <a:t>Обучение в профессиональной образовательной организации — сложный процесс, который предъявляет высокие требования к здоровью, пластичности психики и физиологии молодых людей.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1FB48B1-5AD3-41D6-A52C-727DDE0F7012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ТЕКСТ К</a:t>
            </a:r>
            <a:r>
              <a:rPr lang="ru-RU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СЛАЙДУ 4:</a:t>
            </a:r>
            <a:endParaRPr lang="ru-RU" sz="1400" b="1" dirty="0" smtClean="0">
              <a:effectLst/>
            </a:endParaRPr>
          </a:p>
          <a:p>
            <a:r>
              <a:rPr lang="ru-RU" altLang="ru-RU" sz="1400" dirty="0" smtClean="0"/>
              <a:t>Оценивать условия социализации</a:t>
            </a:r>
            <a:r>
              <a:rPr lang="ru-RU" altLang="ru-RU" sz="1400" baseline="0" dirty="0" smtClean="0"/>
              <a:t> и самореализации принято с помощью критериев факта и критериев качества. </a:t>
            </a:r>
            <a:endParaRPr lang="ru-RU" altLang="ru-RU" sz="1400" dirty="0" smtClean="0"/>
          </a:p>
          <a:p>
            <a:endParaRPr lang="ru-RU" altLang="ru-RU" sz="1400" dirty="0" smtClean="0"/>
          </a:p>
          <a:p>
            <a:r>
              <a:rPr lang="ru-RU" altLang="ru-RU" sz="1400" dirty="0" smtClean="0"/>
              <a:t>Критерии факта – наличие и функционирование; критерии качества  - соответствие заявленным требованиям (представлены на слайде).</a:t>
            </a:r>
          </a:p>
          <a:p>
            <a:endParaRPr lang="ru-RU" alt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409559-13F2-4CE5-A288-020819E30DF7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ТЕКСТ К</a:t>
            </a:r>
            <a:r>
              <a:rPr lang="ru-RU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СЛАЙДУ 5:</a:t>
            </a:r>
            <a:endParaRPr lang="ru-RU" b="1" dirty="0" smtClean="0">
              <a:effectLst/>
            </a:endParaRPr>
          </a:p>
          <a:p>
            <a:pPr indent="449263">
              <a:spcBef>
                <a:spcPct val="0"/>
              </a:spcBef>
            </a:pPr>
            <a:r>
              <a:rPr lang="ru-RU" altLang="ru-RU" dirty="0" smtClean="0"/>
              <a:t>Как пример, в Западно-Сибирском колледже создана образовательная среда, основой которой служит учебно-воспитательный процесс, обеспечивающий необходимые условия для личностного роста, укрепления здоровья, профессионального</a:t>
            </a:r>
            <a:r>
              <a:rPr lang="ru-RU" altLang="ru-RU" baseline="0" dirty="0" smtClean="0"/>
              <a:t> самоопределения</a:t>
            </a:r>
            <a:r>
              <a:rPr lang="ru-RU" altLang="ru-RU" dirty="0" smtClean="0"/>
              <a:t>, творческого труда обучающихся; адаптацию их к жизни в обществе и формирование общей культуры.</a:t>
            </a:r>
          </a:p>
          <a:p>
            <a:pPr indent="449263">
              <a:spcBef>
                <a:spcPct val="0"/>
              </a:spcBef>
            </a:pPr>
            <a:r>
              <a:rPr lang="ru-RU" altLang="ru-RU" dirty="0" smtClean="0"/>
              <a:t>Образовательная среда колледжа представляет собой следующие взаимосвязанные компоненты (на слайде)</a:t>
            </a:r>
            <a:r>
              <a:rPr lang="ru-RU" altLang="ru-RU" sz="1000" dirty="0" smtClean="0"/>
              <a:t>:</a:t>
            </a:r>
          </a:p>
          <a:p>
            <a:pPr indent="449263">
              <a:spcBef>
                <a:spcPct val="0"/>
              </a:spcBef>
            </a:pPr>
            <a:r>
              <a:rPr lang="ru-RU" altLang="ru-RU" sz="1000" dirty="0" smtClean="0"/>
              <a:t>-нормативно-правовая база, обеспечивающая развитие воспитательной компоненты с учетом региональной специфики, конфессионального и этнокультурного многообразия контингента колледжа;</a:t>
            </a:r>
          </a:p>
          <a:p>
            <a:pPr indent="449263">
              <a:spcBef>
                <a:spcPct val="0"/>
              </a:spcBef>
            </a:pPr>
            <a:r>
              <a:rPr lang="ru-RU" altLang="ru-RU" sz="1000" dirty="0" smtClean="0"/>
              <a:t>- координационный организационно-управленческий механизм, создающий условия для поддержки  и развития образовательной среды;</a:t>
            </a:r>
          </a:p>
          <a:p>
            <a:pPr indent="449263">
              <a:spcBef>
                <a:spcPct val="0"/>
              </a:spcBef>
            </a:pPr>
            <a:r>
              <a:rPr lang="ru-RU" altLang="ru-RU" sz="1000" dirty="0" smtClean="0"/>
              <a:t>- сетевое взаимодействие систем профессионального и дополнительного образования, межведомственное взаимодействие с организациями и учреждениями, занимающимися воспитанием подростков;</a:t>
            </a:r>
          </a:p>
          <a:p>
            <a:pPr indent="449263">
              <a:spcBef>
                <a:spcPct val="0"/>
              </a:spcBef>
            </a:pPr>
            <a:r>
              <a:rPr lang="ru-RU" altLang="ru-RU" sz="1000" dirty="0" smtClean="0"/>
              <a:t>- условия для развития новых общественных организаций, отвечающих интересам  обучающихся;</a:t>
            </a:r>
          </a:p>
          <a:p>
            <a:pPr indent="449263">
              <a:spcBef>
                <a:spcPct val="0"/>
              </a:spcBef>
            </a:pPr>
            <a:r>
              <a:rPr lang="ru-RU" altLang="ru-RU" sz="1000" dirty="0" smtClean="0"/>
              <a:t>- система повышения квалификации педагогических кадров;</a:t>
            </a:r>
          </a:p>
          <a:p>
            <a:pPr indent="449263">
              <a:spcBef>
                <a:spcPct val="0"/>
              </a:spcBef>
            </a:pPr>
            <a:r>
              <a:rPr lang="ru-RU" altLang="ru-RU" sz="1000" dirty="0" smtClean="0"/>
              <a:t>- информационная поддержка программ;</a:t>
            </a:r>
          </a:p>
          <a:p>
            <a:pPr indent="449263">
              <a:spcBef>
                <a:spcPct val="0"/>
              </a:spcBef>
            </a:pPr>
            <a:r>
              <a:rPr lang="ru-RU" altLang="ru-RU" sz="1000" dirty="0" smtClean="0"/>
              <a:t>- материально-техническая база;</a:t>
            </a:r>
          </a:p>
          <a:p>
            <a:pPr indent="449263">
              <a:spcBef>
                <a:spcPct val="0"/>
              </a:spcBef>
            </a:pPr>
            <a:r>
              <a:rPr lang="ru-RU" altLang="ru-RU" sz="1000" dirty="0" smtClean="0"/>
              <a:t>- мониторинг эффективности функционирования образовательной среды.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1442C2A-E76E-46B4-9FB8-11E280B7D727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Текст к слайду 6: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Одним из критериев эффективности образовательной социокультурной среды является формирование и развитие общих и профессиональных компетенций обучающихся: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успеваемость, общественная и учебная активность, общая и профессиональная направленность;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выполнение технических требований к практической деятельности по профессии, соответствие ее показателям и нормативам, получение устойчивых положительных результатов.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общекультурный уровень обучающихся;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наличие планов построения профессиональной карьеры после окончания колледжа, цели в жизни;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уровень готовности к самостоятельной жизни, стремление к самосовершенствованию;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участие в студенческом самоуправлении, научно-исследовательской, спортивной и физкультурно-оздоровительной, творческой и общественной деятельности, участие в конкурсах по профессии и др.;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B2D3C12-D544-4D43-BCB1-1A27703141E9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ТЕКСТ К</a:t>
            </a:r>
            <a:r>
              <a:rPr lang="ru-RU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СЛАЙДУ 7:</a:t>
            </a:r>
            <a:endParaRPr lang="ru-RU" sz="1400" b="1" dirty="0" smtClean="0">
              <a:effectLst/>
            </a:endParaRPr>
          </a:p>
          <a:p>
            <a:pPr indent="450000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1200" b="0" dirty="0" smtClean="0"/>
              <a:t>Гражданское и патриотическое воспитание обеспечивает</a:t>
            </a:r>
            <a:r>
              <a:rPr lang="ru-RU" sz="1200" b="0" baseline="0" dirty="0" smtClean="0"/>
              <a:t> условия  успешной социализации и эффективной самореализации обучающихся  и включает</a:t>
            </a:r>
            <a:r>
              <a:rPr lang="ru-RU" sz="1200" b="0" dirty="0" smtClean="0"/>
              <a:t>: </a:t>
            </a:r>
          </a:p>
          <a:p>
            <a:pPr indent="450000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1200" b="0" dirty="0" smtClean="0"/>
              <a:t>- студенческое самоуправление (</a:t>
            </a:r>
            <a:r>
              <a:rPr lang="ru-RU" sz="1200" dirty="0" smtClean="0"/>
              <a:t>студенческие советы,</a:t>
            </a:r>
            <a:r>
              <a:rPr lang="ru-RU" sz="1200" baseline="0" dirty="0" smtClean="0"/>
              <a:t> советы общежитий)</a:t>
            </a:r>
            <a:r>
              <a:rPr lang="ru-RU" sz="1200" b="0" dirty="0" smtClean="0"/>
              <a:t>, волонтерское движение, : </a:t>
            </a:r>
          </a:p>
          <a:p>
            <a:pPr indent="450000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1200" dirty="0" smtClean="0"/>
              <a:t>- пресс-центры, студенческие газеты;</a:t>
            </a:r>
          </a:p>
          <a:p>
            <a:pPr indent="450000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1200" dirty="0" smtClean="0"/>
              <a:t>- летние студенческие отряды;</a:t>
            </a:r>
          </a:p>
          <a:p>
            <a:pPr marL="0" marR="0" lvl="1" indent="457200" algn="l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/>
              <a:t>- волонтерские отряды ( «Пульс»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Ишимского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медицинского колледжа </a:t>
            </a:r>
            <a:r>
              <a:rPr lang="ru-RU" sz="1200" dirty="0" smtClean="0"/>
              <a:t>,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«Выбор»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Ишимского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сельхозколледжа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«Надежда» Западно-Сибирского колледжа, «Солнышко в ладони» Тюменского техникума индустрии питания, коммерции и сервиса, «Экипаж» железнодорожного колледжа   и другие).</a:t>
            </a:r>
          </a:p>
          <a:p>
            <a:pPr marL="171450" marR="0" indent="450000" algn="l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рамках волонтерского движения оказывается помощь ветеранам войны, пожилым людям, проводятся экологические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 другие акции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(в техникуме строительной индустрии и городского хозяйства  проходит «Неделя добра», в колледже водного транспорта и в других – акция «Очисти планету от мусора», акция «Позвони родным и близким» в железнодорожном колледже; флэш-моб по соблюдению правил дорожного движения, посещение дома малютки студентами колледжа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экономики, управления и права и др.).</a:t>
            </a:r>
          </a:p>
          <a:p>
            <a:pPr marL="171450" marR="0" indent="450000" algn="l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ru-RU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Неоценимую помощь оказывают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волонтеры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ЗапСиба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родителям детей-инвалидов общественной организации «Особый ребенок», помогая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собирать документы для оформления социальных льгот.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marR="0" indent="450000" algn="l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Студент Западно-Сибирского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колледжа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Александр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Ердяков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признан в 2013 году «Волонтером года» и отмечен благодарностью Правительства Тюменской области.</a:t>
            </a:r>
          </a:p>
          <a:p>
            <a:pPr marL="171450" marR="0" indent="450000" algn="l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marR="0" indent="450000" algn="l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endParaRPr lang="ru-RU" sz="1200" dirty="0" smtClean="0"/>
          </a:p>
          <a:p>
            <a:pPr marL="171450" indent="450000">
              <a:lnSpc>
                <a:spcPct val="150000"/>
              </a:lnSpc>
              <a:spcBef>
                <a:spcPts val="0"/>
              </a:spcBef>
              <a:buFontTx/>
              <a:buChar char="-"/>
              <a:defRPr/>
            </a:pPr>
            <a:endParaRPr lang="ru-RU" sz="120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A12061E-8AC8-431C-9B91-2A11A114FA02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ТЕКСТ К</a:t>
            </a:r>
            <a:r>
              <a:rPr lang="ru-RU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СЛАЙДУ 8:</a:t>
            </a:r>
            <a:endParaRPr lang="ru-RU" b="1" dirty="0" smtClean="0">
              <a:effectLst/>
            </a:endParaRPr>
          </a:p>
          <a:p>
            <a:pPr indent="457200">
              <a:spcBef>
                <a:spcPct val="0"/>
              </a:spcBef>
            </a:pPr>
            <a:endParaRPr lang="ru-RU" altLang="ru-RU" dirty="0" smtClean="0"/>
          </a:p>
          <a:p>
            <a:pPr indent="457200">
              <a:spcBef>
                <a:spcPct val="0"/>
              </a:spcBef>
            </a:pPr>
            <a:r>
              <a:rPr lang="ru-RU" altLang="ru-RU" dirty="0" smtClean="0"/>
              <a:t>Студентам</a:t>
            </a:r>
            <a:r>
              <a:rPr lang="ru-RU" altLang="ru-RU" baseline="0" dirty="0" smtClean="0"/>
              <a:t> ПОО области предоставляются широкие возможности для творческой самореализации.</a:t>
            </a:r>
          </a:p>
          <a:p>
            <a:pPr indent="457200">
              <a:spcBef>
                <a:spcPct val="0"/>
              </a:spcBef>
            </a:pPr>
            <a:r>
              <a:rPr lang="ru-RU" altLang="ru-RU" dirty="0" smtClean="0"/>
              <a:t>С целью художественно-эстетического воспитания обучающихся п</a:t>
            </a:r>
            <a:r>
              <a:rPr lang="ru-RU" altLang="ru-RU" baseline="0" dirty="0" smtClean="0"/>
              <a:t>роводятся мероприятия разных уровней</a:t>
            </a:r>
          </a:p>
          <a:p>
            <a:pPr marL="171450" indent="-171450">
              <a:spcBef>
                <a:spcPct val="0"/>
              </a:spcBef>
              <a:buFontTx/>
              <a:buChar char="-"/>
            </a:pPr>
            <a:r>
              <a:rPr lang="ru-RU" b="1" dirty="0" smtClean="0"/>
              <a:t>Областной фестиваль «Студенческая весна»;</a:t>
            </a:r>
          </a:p>
          <a:p>
            <a:pPr marL="171450" indent="-171450">
              <a:spcBef>
                <a:spcPct val="0"/>
              </a:spcBef>
              <a:buFontTx/>
              <a:buChar char="-"/>
            </a:pPr>
            <a:r>
              <a:rPr lang="ru-RU" altLang="ru-RU" baseline="0" dirty="0" smtClean="0"/>
              <a:t>Дебют первокурсника,  посвящение в студенты.</a:t>
            </a:r>
          </a:p>
          <a:p>
            <a:pPr marL="0" indent="0">
              <a:spcBef>
                <a:spcPct val="0"/>
              </a:spcBef>
              <a:buFontTx/>
              <a:buNone/>
            </a:pPr>
            <a:endParaRPr lang="ru-RU" altLang="ru-RU" baseline="0" dirty="0" smtClean="0"/>
          </a:p>
          <a:p>
            <a:pPr marL="0" indent="0">
              <a:spcBef>
                <a:spcPct val="0"/>
              </a:spcBef>
              <a:buFontTx/>
              <a:buNone/>
            </a:pPr>
            <a:r>
              <a:rPr lang="ru-RU" altLang="ru-RU" baseline="0" dirty="0" smtClean="0"/>
              <a:t>Работают творческие объединения (</a:t>
            </a:r>
            <a:r>
              <a:rPr lang="ru-RU" altLang="ru-RU" dirty="0" smtClean="0"/>
              <a:t>цирковое, этническое, КВН и др.); т</a:t>
            </a:r>
            <a:r>
              <a:rPr lang="ru-RU" altLang="ru-RU" baseline="0" dirty="0" smtClean="0"/>
              <a:t>анцевальные, вокальные студии, студенческие театры ,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Рок группа (</a:t>
            </a:r>
            <a:r>
              <a:rPr lang="ru-RU" altLang="ru-RU" baseline="0" dirty="0" err="1" smtClean="0"/>
              <a:t>лесотехникум</a:t>
            </a:r>
            <a:r>
              <a:rPr lang="ru-RU" altLang="ru-RU" baseline="0" dirty="0" smtClean="0"/>
              <a:t>).</a:t>
            </a:r>
          </a:p>
          <a:p>
            <a:pPr marL="171450" indent="-171450">
              <a:spcBef>
                <a:spcPct val="0"/>
              </a:spcBef>
              <a:buFontTx/>
              <a:buChar char="-"/>
            </a:pPr>
            <a:endParaRPr lang="ru-RU" alt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CAE1535-9D27-4FD0-A4B9-B29A36338D42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ТЕКСТ К</a:t>
            </a:r>
            <a:r>
              <a:rPr lang="ru-RU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СЛАЙДУ 9:</a:t>
            </a:r>
            <a:endParaRPr lang="ru-RU" b="1" dirty="0" smtClean="0">
              <a:effectLst/>
            </a:endParaRPr>
          </a:p>
          <a:p>
            <a:pPr indent="457200">
              <a:spcBef>
                <a:spcPct val="0"/>
              </a:spcBef>
            </a:pPr>
            <a:endParaRPr lang="ru-RU" altLang="ru-RU" dirty="0" smtClean="0"/>
          </a:p>
          <a:p>
            <a:pPr indent="457200">
              <a:spcBef>
                <a:spcPct val="0"/>
              </a:spcBef>
            </a:pPr>
            <a:r>
              <a:rPr lang="ru-RU" altLang="ru-RU" dirty="0" smtClean="0"/>
              <a:t>Четвертый год подряд в</a:t>
            </a:r>
            <a:r>
              <a:rPr lang="ru-RU" altLang="ru-RU" baseline="0" dirty="0" smtClean="0"/>
              <a:t> Тюмени </a:t>
            </a:r>
            <a:r>
              <a:rPr lang="ru-RU" altLang="ru-RU" dirty="0" smtClean="0"/>
              <a:t>совместно с некоммерческим партнерством «Профессионал» </a:t>
            </a:r>
            <a:r>
              <a:rPr lang="ru-RU" altLang="ru-RU" baseline="0" dirty="0" smtClean="0"/>
              <a:t>проводится</a:t>
            </a:r>
            <a:r>
              <a:rPr lang="ru-RU" altLang="ru-RU" dirty="0" smtClean="0"/>
              <a:t> Всероссийский творческий фестиваль студенческой молодежи. </a:t>
            </a:r>
          </a:p>
          <a:p>
            <a:pPr indent="457200">
              <a:spcBef>
                <a:spcPct val="0"/>
              </a:spcBef>
            </a:pPr>
            <a:r>
              <a:rPr lang="ru-RU" altLang="ru-RU" dirty="0" smtClean="0"/>
              <a:t>По инициативе студентов каждый год фестиваль имеет свои названия: «Музыкальный калейдоскоп», «Человек. Земля. Вселенная.»,  «Пою мое Отечество…», «</a:t>
            </a:r>
            <a:r>
              <a:rPr lang="ru-RU" altLang="ru-RU" dirty="0" err="1" smtClean="0"/>
              <a:t>КультУРА</a:t>
            </a:r>
            <a:r>
              <a:rPr lang="ru-RU" altLang="ru-RU" dirty="0" smtClean="0"/>
              <a:t>».</a:t>
            </a:r>
          </a:p>
          <a:p>
            <a:pPr indent="457200">
              <a:spcBef>
                <a:spcPct val="0"/>
              </a:spcBef>
            </a:pPr>
            <a:r>
              <a:rPr lang="ru-RU" altLang="ru-RU" dirty="0" smtClean="0"/>
              <a:t>Фестиваль проводится с целью поддержки и развития творческой талантливой молодежи, сохранения и преумножения культурных традиций студенчества, раскрытия их творческого потенциала.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FCBC59D-E26A-4A70-8399-69EDE4550658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A0010F-8DFF-4D2D-909B-FCAE55E85747}" type="datetime1">
              <a:rPr lang="ru-RU" smtClean="0"/>
              <a:t>06.10.2014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D8A3C0-3DFB-4B54-8602-6F8EEF24B5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92805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EAB931-60EF-4207-8630-36BD8050F8AD}" type="datetime1">
              <a:rPr lang="ru-RU" smtClean="0"/>
              <a:t>06.10.2014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F1EEF6-C3E6-41C1-A558-BAB39055DE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13616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A42FE7-735F-45C1-8241-7522171AF1D8}" type="datetime1">
              <a:rPr lang="ru-RU" smtClean="0"/>
              <a:t>06.10.2014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285C1B-984D-4FBD-861F-7CEF18463A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64398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2CEC3-DA5A-48CC-AEF5-D3A9143BFA43}" type="datetime1">
              <a:rPr lang="ru-RU" smtClean="0"/>
              <a:t>06.10.2014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7EBDB-26FE-4A42-B991-7A865BF168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1451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BFB39-C4DD-4871-90AF-7A7A01DCC5BE}" type="datetime1">
              <a:rPr lang="ru-RU" smtClean="0"/>
              <a:t>06.10.2014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A1AC85-6A31-4827-9FE3-C95C4E69DF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1358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09CE63-272D-4E05-91D6-5107053A9851}" type="datetime1">
              <a:rPr lang="ru-RU" smtClean="0"/>
              <a:t>06.10.2014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6190E-5E9F-44F3-8607-3D3047AA78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7189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E7D51A-C317-44D3-81E8-8EC436D4D560}" type="datetime1">
              <a:rPr lang="ru-RU" smtClean="0"/>
              <a:t>06.10.2014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46F878-979C-48DE-86BC-030616603C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9656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03A326-6D13-4847-B638-091BB0AFEEAC}" type="datetime1">
              <a:rPr lang="ru-RU" smtClean="0"/>
              <a:t>06.10.2014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40A18-FC75-478D-B67E-966C97BC22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8986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55948E-154A-4FFB-ABE4-FC903691DB05}" type="datetime1">
              <a:rPr lang="ru-RU" smtClean="0"/>
              <a:t>06.10.2014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510F1-9A38-4A82-A76A-865770AF35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0598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C013EB-FFA1-43D5-A3CC-F31FE500FC8E}" type="datetime1">
              <a:rPr lang="ru-RU" smtClean="0"/>
              <a:t>06.10.2014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CFD8F-1227-4FD1-B323-418A27898D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48337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0BCDD-4FB3-4CD8-892F-5999409A9485}" type="datetime1">
              <a:rPr lang="ru-RU" smtClean="0"/>
              <a:t>06.10.2014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3C5442-8B69-4504-9DD2-BA1C657690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2452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6D36684-ACB9-47C8-9151-2CBEC82DBDC4}" type="datetime1">
              <a:rPr lang="ru-RU" smtClean="0"/>
              <a:t>06.10.2014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B9BE3DF-6CC9-4587-81B8-619E9DC57D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 cap="all">
          <a:ln w="0"/>
          <a:gradFill flip="none">
            <a:gsLst>
              <a:gs pos="0">
                <a:schemeClr val="accent1">
                  <a:tint val="75000"/>
                  <a:shade val="75000"/>
                  <a:satMod val="170000"/>
                </a:schemeClr>
              </a:gs>
              <a:gs pos="49000">
                <a:schemeClr val="accent1">
                  <a:tint val="88000"/>
                  <a:shade val="65000"/>
                  <a:satMod val="172000"/>
                </a:schemeClr>
              </a:gs>
              <a:gs pos="50000">
                <a:schemeClr val="accent1">
                  <a:shade val="65000"/>
                  <a:satMod val="130000"/>
                </a:schemeClr>
              </a:gs>
              <a:gs pos="92000">
                <a:schemeClr val="accent1">
                  <a:shade val="50000"/>
                  <a:satMod val="120000"/>
                </a:schemeClr>
              </a:gs>
              <a:gs pos="100000">
                <a:schemeClr val="accent1">
                  <a:shade val="48000"/>
                  <a:satMod val="120000"/>
                </a:schemeClr>
              </a:gs>
            </a:gsLst>
            <a:lin ang="5400000"/>
          </a:gradFill>
          <a:effectLst>
            <a:reflection blurRad="12700" stA="50000" endPos="50000" dist="5000" dir="5400000" sy="-100000" rotWithShape="0"/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.xml"/><Relationship Id="rId11" Type="http://schemas.openxmlformats.org/officeDocument/2006/relationships/image" Target="../media/image8.png"/><Relationship Id="rId5" Type="http://schemas.openxmlformats.org/officeDocument/2006/relationships/diagramQuickStyle" Target="../diagrams/quickStyle3.xml"/><Relationship Id="rId10" Type="http://schemas.openxmlformats.org/officeDocument/2006/relationships/image" Target="../media/image7.jpeg"/><Relationship Id="rId4" Type="http://schemas.openxmlformats.org/officeDocument/2006/relationships/diagramLayout" Target="../diagrams/layout3.xml"/><Relationship Id="rId9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4998" y="1493823"/>
            <a:ext cx="7772400" cy="2613033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i="1" dirty="0" smtClean="0"/>
              <a:t>Создание условий для успешной  социализации и эффективной самореализации обучающихся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75" y="4714875"/>
            <a:ext cx="640080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err="1" smtClean="0">
                <a:solidFill>
                  <a:srgbClr val="FF0000"/>
                </a:solidFill>
              </a:rPr>
              <a:t>Шатохин</a:t>
            </a:r>
            <a:r>
              <a:rPr lang="ru-RU" b="1" i="1" dirty="0" smtClean="0">
                <a:solidFill>
                  <a:srgbClr val="FF0000"/>
                </a:solidFill>
              </a:rPr>
              <a:t> Георгий Григорьевич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Директор ГАПОУ ТО «Западно-Сибирский государственный колледж»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A8DC80-A25B-4346-9D34-8629BBC9F1DB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84213" y="333375"/>
            <a:ext cx="7559675" cy="9350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Всероссийский творческий фестиваль студенческой молодежи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85285" y="1484785"/>
            <a:ext cx="3355975" cy="50405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400" dirty="0">
                <a:solidFill>
                  <a:schemeClr val="tx1"/>
                </a:solidFill>
              </a:rPr>
              <a:t>«Пою мое Отечество…»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3223" y="4149080"/>
            <a:ext cx="1939925" cy="46831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ru-RU" sz="2400" dirty="0">
                <a:solidFill>
                  <a:schemeClr val="tx1"/>
                </a:solidFill>
              </a:rPr>
              <a:t>«</a:t>
            </a:r>
            <a:r>
              <a:rPr lang="ru-RU" sz="2400" dirty="0" err="1">
                <a:solidFill>
                  <a:schemeClr val="tx1"/>
                </a:solidFill>
              </a:rPr>
              <a:t>КультУРА</a:t>
            </a:r>
            <a:r>
              <a:rPr lang="ru-RU" sz="2400" dirty="0">
                <a:solidFill>
                  <a:schemeClr val="tx1"/>
                </a:solidFill>
              </a:rPr>
              <a:t>»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132856"/>
            <a:ext cx="1296987" cy="19431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2159401"/>
            <a:ext cx="2833688" cy="18875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76"/>
          <a:stretch>
            <a:fillRect/>
          </a:stretch>
        </p:blipFill>
        <p:spPr bwMode="auto">
          <a:xfrm>
            <a:off x="395287" y="4653136"/>
            <a:ext cx="4082149" cy="22048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7" t="18492" r="4840" b="9894"/>
          <a:stretch/>
        </p:blipFill>
        <p:spPr bwMode="auto">
          <a:xfrm>
            <a:off x="4572000" y="4617391"/>
            <a:ext cx="4145960" cy="22406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1741" y="1484785"/>
            <a:ext cx="4347677" cy="28984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95536" y="693316"/>
            <a:ext cx="8229600" cy="5688012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ru-RU" sz="2400" dirty="0"/>
              <a:t>Использование государственных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символов РФ</a:t>
            </a:r>
          </a:p>
          <a:p>
            <a:pPr>
              <a:spcBef>
                <a:spcPts val="0"/>
              </a:spcBef>
              <a:defRPr/>
            </a:pPr>
            <a:r>
              <a:rPr lang="ru-RU" sz="2400" dirty="0" err="1"/>
              <a:t>флеш</a:t>
            </a:r>
            <a:r>
              <a:rPr lang="ru-RU" sz="2400" dirty="0"/>
              <a:t>-моб «Я- россиянин</a:t>
            </a:r>
            <a:r>
              <a:rPr lang="ru-RU" sz="2400" dirty="0" smtClean="0"/>
              <a:t>!»</a:t>
            </a:r>
          </a:p>
          <a:p>
            <a:pPr>
              <a:spcBef>
                <a:spcPts val="0"/>
              </a:spcBef>
              <a:defRPr/>
            </a:pPr>
            <a:r>
              <a:rPr lang="ru-RU" sz="2400" dirty="0" smtClean="0"/>
              <a:t>информационный </a:t>
            </a:r>
            <a:r>
              <a:rPr lang="ru-RU" sz="2400" dirty="0"/>
              <a:t>уголок </a:t>
            </a:r>
            <a:r>
              <a:rPr lang="ru-RU" sz="2400" dirty="0" smtClean="0"/>
              <a:t>студента</a:t>
            </a:r>
          </a:p>
          <a:p>
            <a:pPr>
              <a:spcBef>
                <a:spcPts val="0"/>
              </a:spcBef>
              <a:defRPr/>
            </a:pPr>
            <a:r>
              <a:rPr lang="ru-RU" sz="2400" dirty="0"/>
              <a:t>информация на сайте </a:t>
            </a:r>
            <a:r>
              <a:rPr lang="ru-RU" sz="2400" dirty="0" smtClean="0"/>
              <a:t>колледжа</a:t>
            </a:r>
          </a:p>
          <a:p>
            <a:pPr>
              <a:spcBef>
                <a:spcPts val="0"/>
              </a:spcBef>
              <a:defRPr/>
            </a:pPr>
            <a:r>
              <a:rPr lang="ru-RU" sz="2400" dirty="0"/>
              <a:t>у</a:t>
            </a:r>
            <a:r>
              <a:rPr lang="ru-RU" sz="2400" dirty="0" smtClean="0"/>
              <a:t>частие в проекте «Мы ничего не знаем о войне…»</a:t>
            </a:r>
          </a:p>
          <a:p>
            <a:pPr>
              <a:spcBef>
                <a:spcPts val="0"/>
              </a:spcBef>
              <a:defRPr/>
            </a:pPr>
            <a:r>
              <a:rPr lang="ru-RU" sz="2400" dirty="0"/>
              <a:t>акция «Георгиевская ленточка» </a:t>
            </a:r>
            <a:endParaRPr lang="ru-RU" sz="2400" dirty="0" smtClean="0"/>
          </a:p>
          <a:p>
            <a:pPr>
              <a:spcBef>
                <a:spcPts val="0"/>
              </a:spcBef>
              <a:defRPr/>
            </a:pPr>
            <a:r>
              <a:rPr lang="ru-RU" sz="2400" dirty="0"/>
              <a:t>учебные сборы на базе центра «Алый парус»</a:t>
            </a:r>
          </a:p>
          <a:p>
            <a:pPr>
              <a:spcBef>
                <a:spcPts val="0"/>
              </a:spcBef>
              <a:defRPr/>
            </a:pPr>
            <a:r>
              <a:rPr lang="ru-RU" sz="2400" dirty="0"/>
              <a:t>встречи с </a:t>
            </a:r>
            <a:r>
              <a:rPr lang="ru-RU" sz="2400" dirty="0" smtClean="0"/>
              <a:t>ветеранами, «Книга памяти»</a:t>
            </a:r>
            <a:endParaRPr lang="ru-RU" sz="2400" dirty="0"/>
          </a:p>
          <a:p>
            <a:pPr>
              <a:spcBef>
                <a:spcPts val="0"/>
              </a:spcBef>
              <a:defRPr/>
            </a:pPr>
            <a:r>
              <a:rPr lang="ru-RU" sz="2400" dirty="0"/>
              <a:t>автопробег «Нам дороги эти позабыть нельзя»</a:t>
            </a:r>
          </a:p>
          <a:p>
            <a:pPr>
              <a:spcBef>
                <a:spcPts val="0"/>
              </a:spcBef>
              <a:defRPr/>
            </a:pPr>
            <a:endParaRPr lang="ru-RU" sz="2400" dirty="0" smtClean="0"/>
          </a:p>
          <a:p>
            <a:pPr>
              <a:spcBef>
                <a:spcPts val="0"/>
              </a:spcBef>
              <a:defRPr/>
            </a:pPr>
            <a:endParaRPr lang="ru-RU" sz="2400" b="1" dirty="0" smtClean="0"/>
          </a:p>
          <a:p>
            <a:pPr>
              <a:spcBef>
                <a:spcPts val="0"/>
              </a:spcBef>
              <a:defRPr/>
            </a:pPr>
            <a:endParaRPr lang="ru-RU" sz="2400" b="1" dirty="0" smtClean="0"/>
          </a:p>
          <a:p>
            <a:pPr>
              <a:spcBef>
                <a:spcPts val="0"/>
              </a:spcBef>
              <a:defRPr/>
            </a:pPr>
            <a:endParaRPr lang="ru-RU" sz="2400" b="1" dirty="0" smtClean="0"/>
          </a:p>
          <a:p>
            <a:pPr>
              <a:spcBef>
                <a:spcPts val="0"/>
              </a:spcBef>
              <a:defRPr/>
            </a:pPr>
            <a:endParaRPr lang="ru-RU" sz="2400" dirty="0" smtClean="0"/>
          </a:p>
          <a:p>
            <a:pPr>
              <a:spcBef>
                <a:spcPts val="0"/>
              </a:spcBef>
              <a:defRPr/>
            </a:pPr>
            <a:endParaRPr lang="ru-RU" sz="2400" b="1" dirty="0" smtClean="0"/>
          </a:p>
          <a:p>
            <a:pPr>
              <a:spcBef>
                <a:spcPts val="0"/>
              </a:spcBef>
              <a:defRPr/>
            </a:pPr>
            <a:endParaRPr lang="ru-RU" sz="24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A5D447-4473-4EAE-B6A3-3828B7818F84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824" y="4817972"/>
            <a:ext cx="3060040" cy="2040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842208"/>
            <a:ext cx="3024336" cy="2015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9" name="Рисунок 8"/>
          <p:cNvPicPr/>
          <p:nvPr/>
        </p:nvPicPr>
        <p:blipFill rotWithShape="1">
          <a:blip r:embed="rId5"/>
          <a:srcRect l="42675" t="34718" r="24550" b="30865"/>
          <a:stretch/>
        </p:blipFill>
        <p:spPr bwMode="auto">
          <a:xfrm>
            <a:off x="6156176" y="692696"/>
            <a:ext cx="2595617" cy="172819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http://yal-med.ru/images/m5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149080"/>
            <a:ext cx="2137000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396000" y="116632"/>
            <a:ext cx="8229600" cy="8367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 cap="all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ru-RU" dirty="0" smtClean="0">
                <a:effectLst/>
              </a:rPr>
              <a:t>Гражданское и патриотическое воспитание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543818"/>
            <a:ext cx="8229600" cy="79695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b="0" dirty="0" smtClean="0">
                <a:solidFill>
                  <a:schemeClr val="tx1"/>
                </a:solidFill>
                <a:effectLst/>
              </a:rPr>
              <a:t>Формирование ценности здорового образа жизни</a:t>
            </a:r>
            <a:endParaRPr lang="ru-RU" b="0" dirty="0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658557-0046-466E-8FB8-34692D8C5188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974412"/>
            <a:ext cx="3096344" cy="18482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50" t="19819" r="23899"/>
          <a:stretch/>
        </p:blipFill>
        <p:spPr bwMode="auto">
          <a:xfrm>
            <a:off x="6516216" y="4998515"/>
            <a:ext cx="2310634" cy="18868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998515"/>
            <a:ext cx="2700315" cy="180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Заголовок 2"/>
          <p:cNvSpPr txBox="1">
            <a:spLocks/>
          </p:cNvSpPr>
          <p:nvPr/>
        </p:nvSpPr>
        <p:spPr>
          <a:xfrm>
            <a:off x="395536" y="44624"/>
            <a:ext cx="8229600" cy="796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 cap="all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ru-RU" dirty="0" smtClean="0">
                <a:effectLst/>
              </a:rPr>
              <a:t>Условия успешной социализации и эффективной самореализации</a:t>
            </a:r>
            <a:endParaRPr lang="ru-RU" dirty="0"/>
          </a:p>
        </p:txBody>
      </p:sp>
      <p:pic>
        <p:nvPicPr>
          <p:cNvPr id="6" name="Picture 2" descr="Z:\Корнеева Т.Н\от Аласявичус Л.Н\К совету директоров 6 окт\IMG_180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035716"/>
            <a:ext cx="3074202" cy="20494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Z:\Корнеева Т.Н\от Аласявичус Л.Н\К совету директоров 6 окт\IMG_4245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5" r="11228"/>
          <a:stretch/>
        </p:blipFill>
        <p:spPr bwMode="auto">
          <a:xfrm>
            <a:off x="5994445" y="1124943"/>
            <a:ext cx="2898035" cy="24121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125364"/>
            <a:ext cx="5609253" cy="5688012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ru-RU" sz="1800" dirty="0" smtClean="0"/>
              <a:t>физкультурно-оздоровительные мероприятия</a:t>
            </a:r>
          </a:p>
          <a:p>
            <a:pPr>
              <a:spcBef>
                <a:spcPts val="0"/>
              </a:spcBef>
              <a:defRPr/>
            </a:pPr>
            <a:r>
              <a:rPr lang="ru-RU" sz="1800" dirty="0"/>
              <a:t>занятия в секциях по видам спорта (легкая атлетика, лыжные гонки, баскетбол, волейбол, мини-футбол, настольный теннис, гиревой спорт, шахматы, </a:t>
            </a:r>
            <a:r>
              <a:rPr lang="ru-RU" sz="1800" dirty="0" smtClean="0"/>
              <a:t>ОФП)</a:t>
            </a:r>
          </a:p>
          <a:p>
            <a:pPr>
              <a:spcBef>
                <a:spcPts val="0"/>
              </a:spcBef>
              <a:defRPr/>
            </a:pPr>
            <a:r>
              <a:rPr lang="ru-RU" sz="1800" dirty="0" smtClean="0"/>
              <a:t>Соревнования, </a:t>
            </a:r>
            <a:r>
              <a:rPr lang="ru-RU" sz="1800" dirty="0"/>
              <a:t>спартакиады обучающихся г. Тюмени и Тюменской </a:t>
            </a:r>
            <a:r>
              <a:rPr lang="ru-RU" sz="1800" dirty="0" smtClean="0"/>
              <a:t>области</a:t>
            </a:r>
          </a:p>
          <a:p>
            <a:pPr>
              <a:spcBef>
                <a:spcPts val="0"/>
              </a:spcBef>
              <a:defRPr/>
            </a:pPr>
            <a:r>
              <a:rPr lang="ru-RU" sz="1800" dirty="0" smtClean="0"/>
              <a:t>Открытые кубки ЗСГК по различным видам спорта</a:t>
            </a:r>
          </a:p>
          <a:p>
            <a:pPr>
              <a:spcBef>
                <a:spcPts val="0"/>
              </a:spcBef>
              <a:defRPr/>
            </a:pPr>
            <a:r>
              <a:rPr lang="ru-RU" sz="1800" dirty="0" smtClean="0"/>
              <a:t>Областной смотр «Тюмень спортивная»</a:t>
            </a:r>
          </a:p>
          <a:p>
            <a:pPr>
              <a:spcBef>
                <a:spcPts val="0"/>
              </a:spcBef>
              <a:defRPr/>
            </a:pPr>
            <a:r>
              <a:rPr lang="ru-RU" sz="1800" dirty="0"/>
              <a:t>городской смотр-конкурс «Тюмень спортивная</a:t>
            </a:r>
            <a:r>
              <a:rPr lang="ru-RU" sz="1800" dirty="0" smtClean="0"/>
              <a:t>»</a:t>
            </a:r>
          </a:p>
          <a:p>
            <a:pPr>
              <a:spcBef>
                <a:spcPts val="0"/>
              </a:spcBef>
              <a:defRPr/>
            </a:pPr>
            <a:r>
              <a:rPr lang="ru-RU" sz="1800" dirty="0"/>
              <a:t>ежегодный шахматный фестиваль </a:t>
            </a:r>
            <a:endParaRPr lang="ru-RU" sz="1800" dirty="0" smtClean="0"/>
          </a:p>
          <a:p>
            <a:pPr>
              <a:spcBef>
                <a:spcPts val="0"/>
              </a:spcBef>
              <a:defRPr/>
            </a:pPr>
            <a:r>
              <a:rPr lang="ru-RU" sz="1800" dirty="0" smtClean="0"/>
              <a:t>научно-практические конференции (Я-специалист, Здоровье </a:t>
            </a:r>
            <a:r>
              <a:rPr lang="ru-RU" sz="1800" dirty="0"/>
              <a:t>нации – наша </a:t>
            </a:r>
            <a:r>
              <a:rPr lang="ru-RU" sz="1800" dirty="0" smtClean="0"/>
              <a:t>забота  </a:t>
            </a:r>
            <a:r>
              <a:rPr lang="ru-RU" sz="1800" dirty="0"/>
              <a:t>и </a:t>
            </a:r>
            <a:r>
              <a:rPr lang="ru-RU" sz="1800" dirty="0" smtClean="0"/>
              <a:t>др.)</a:t>
            </a:r>
          </a:p>
          <a:p>
            <a:pPr>
              <a:spcBef>
                <a:spcPts val="0"/>
              </a:spcBef>
              <a:defRPr/>
            </a:pPr>
            <a:r>
              <a:rPr lang="ru-RU" sz="1800" dirty="0" smtClean="0"/>
              <a:t>материально-технического обеспечение </a:t>
            </a:r>
            <a:r>
              <a:rPr lang="ru-RU" sz="1800" dirty="0"/>
              <a:t>спортивной </a:t>
            </a:r>
            <a:r>
              <a:rPr lang="ru-RU" sz="1800" dirty="0" smtClean="0"/>
              <a:t>базы</a:t>
            </a:r>
          </a:p>
          <a:p>
            <a:pPr>
              <a:spcBef>
                <a:spcPts val="0"/>
              </a:spcBef>
              <a:defRPr/>
            </a:pPr>
            <a:endParaRPr lang="ru-RU" sz="2000" dirty="0" smtClean="0"/>
          </a:p>
          <a:p>
            <a:pPr>
              <a:spcBef>
                <a:spcPts val="0"/>
              </a:spcBef>
              <a:defRPr/>
            </a:pPr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spcBef>
                <a:spcPts val="0"/>
              </a:spcBef>
              <a:defRPr/>
            </a:pP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spcBef>
                <a:spcPts val="0"/>
              </a:spcBef>
              <a:defRPr/>
            </a:pPr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spcBef>
                <a:spcPts val="0"/>
              </a:spcBef>
              <a:defRPr/>
            </a:pPr>
            <a:endParaRPr lang="ru-RU" sz="2000" b="1" dirty="0" smtClean="0"/>
          </a:p>
          <a:p>
            <a:pPr>
              <a:spcBef>
                <a:spcPts val="0"/>
              </a:spcBef>
              <a:defRPr/>
            </a:pPr>
            <a:endParaRPr lang="ru-RU" sz="2000" b="1" dirty="0" smtClean="0"/>
          </a:p>
          <a:p>
            <a:pPr>
              <a:spcBef>
                <a:spcPts val="0"/>
              </a:spcBef>
              <a:defRPr/>
            </a:pPr>
            <a:endParaRPr lang="ru-RU" sz="2000" b="1" dirty="0" smtClean="0"/>
          </a:p>
          <a:p>
            <a:pPr>
              <a:spcBef>
                <a:spcPts val="0"/>
              </a:spcBef>
              <a:defRPr/>
            </a:pPr>
            <a:endParaRPr lang="ru-RU" sz="2000" dirty="0" smtClean="0"/>
          </a:p>
          <a:p>
            <a:pPr>
              <a:spcBef>
                <a:spcPts val="0"/>
              </a:spcBef>
              <a:defRPr/>
            </a:pPr>
            <a:endParaRPr lang="ru-RU" sz="2000" b="1" dirty="0" smtClean="0"/>
          </a:p>
          <a:p>
            <a:pPr>
              <a:spcBef>
                <a:spcPts val="0"/>
              </a:spcBef>
              <a:defRPr/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8229600" cy="432048"/>
          </a:xfrm>
        </p:spPr>
        <p:txBody>
          <a:bodyPr>
            <a:normAutofit/>
          </a:bodyPr>
          <a:lstStyle/>
          <a:p>
            <a:pPr algn="l">
              <a:defRPr/>
            </a:pPr>
            <a:r>
              <a:rPr lang="ru-RU" sz="2000" b="0" dirty="0" smtClean="0">
                <a:solidFill>
                  <a:schemeClr val="tx1"/>
                </a:solidFill>
                <a:effectLst/>
              </a:rPr>
              <a:t>Адаптивные  </a:t>
            </a:r>
            <a:r>
              <a:rPr lang="ru-RU" sz="2000" b="0" dirty="0">
                <a:solidFill>
                  <a:schemeClr val="tx1"/>
                </a:solidFill>
                <a:effectLst/>
              </a:rPr>
              <a:t>ресурсы </a:t>
            </a:r>
            <a:r>
              <a:rPr lang="ru-RU" sz="2000" b="0" dirty="0" smtClean="0">
                <a:solidFill>
                  <a:schemeClr val="tx1"/>
                </a:solidFill>
                <a:effectLst/>
              </a:rPr>
              <a:t>выпускников</a:t>
            </a:r>
            <a:endParaRPr lang="ru-RU" sz="2000" b="0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95288" y="1197372"/>
            <a:ext cx="4104704" cy="1079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400" dirty="0"/>
              <a:t>Обучение предпринимательству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07988" y="3932486"/>
            <a:ext cx="4092004" cy="122470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400" dirty="0"/>
              <a:t>Дополнительные квалификации, </a:t>
            </a:r>
            <a:r>
              <a:rPr lang="ru-RU" sz="2400" dirty="0" err="1"/>
              <a:t>самозанятость</a:t>
            </a:r>
            <a:endParaRPr lang="ru-RU" sz="24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85763" y="2493516"/>
            <a:ext cx="4114229" cy="1079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8001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400" dirty="0"/>
              <a:t>Конкурсы </a:t>
            </a:r>
            <a:r>
              <a:rPr lang="ru-RU" sz="2400" dirty="0" err="1"/>
              <a:t>профмастерства</a:t>
            </a:r>
            <a:r>
              <a:rPr lang="ru-RU" sz="2400" dirty="0"/>
              <a:t>, </a:t>
            </a:r>
            <a:r>
              <a:rPr lang="en-US" sz="2400" dirty="0" err="1"/>
              <a:t>WorldSkills</a:t>
            </a:r>
            <a:r>
              <a:rPr lang="en-US" sz="2400" dirty="0"/>
              <a:t> Russia</a:t>
            </a:r>
            <a:r>
              <a:rPr lang="ru-RU" sz="2400" dirty="0"/>
              <a:t> и др.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95288" y="5372249"/>
            <a:ext cx="4104704" cy="10810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8001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400" dirty="0"/>
              <a:t>Карьерная траектория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07"/>
          <a:stretch/>
        </p:blipFill>
        <p:spPr bwMode="auto">
          <a:xfrm>
            <a:off x="4572000" y="2383631"/>
            <a:ext cx="3096344" cy="22658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27593"/>
            <a:ext cx="3178696" cy="21191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27EBDB-26FE-4A42-B991-7A865BF168BE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sp>
        <p:nvSpPr>
          <p:cNvPr id="11" name="Заголовок 2"/>
          <p:cNvSpPr>
            <a:spLocks noGrp="1"/>
          </p:cNvSpPr>
          <p:nvPr/>
        </p:nvSpPr>
        <p:spPr>
          <a:xfrm>
            <a:off x="457200" y="44624"/>
            <a:ext cx="8229600" cy="796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 cap="all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ru-RU" dirty="0" smtClean="0">
                <a:effectLst/>
              </a:rPr>
              <a:t>Условия успешной социализации и эффективной самореализации</a:t>
            </a:r>
            <a:endParaRPr lang="ru-RU" dirty="0"/>
          </a:p>
        </p:txBody>
      </p:sp>
      <p:pic>
        <p:nvPicPr>
          <p:cNvPr id="6" name="Picture 2" descr="DSC0789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03" y="4597238"/>
            <a:ext cx="3121496" cy="17563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Rot="1" noChangeArrowheads="1"/>
          </p:cNvSpPr>
          <p:nvPr/>
        </p:nvSpPr>
        <p:spPr>
          <a:xfrm>
            <a:off x="516710" y="2143125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2800" b="1" kern="1200" cap="all" spc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4400" dirty="0" smtClean="0">
                <a:solidFill>
                  <a:srgbClr val="0D5E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Спасибо за внимание!</a:t>
            </a:r>
          </a:p>
        </p:txBody>
      </p:sp>
      <p:sp>
        <p:nvSpPr>
          <p:cNvPr id="3" name="Rectangle 5"/>
          <p:cNvSpPr txBox="1">
            <a:spLocks noRot="1" noChangeArrowheads="1"/>
          </p:cNvSpPr>
          <p:nvPr/>
        </p:nvSpPr>
        <p:spPr bwMode="auto">
          <a:xfrm>
            <a:off x="285750" y="2714625"/>
            <a:ext cx="8540750" cy="321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endParaRPr lang="ru-RU" altLang="ru-RU" sz="4000" dirty="0">
              <a:latin typeface="Calibri" pitchFamily="34" charset="0"/>
            </a:endParaRPr>
          </a:p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endParaRPr lang="ru-RU" altLang="ru-RU" sz="4000" dirty="0">
              <a:latin typeface="Calibri" pitchFamily="34" charset="0"/>
            </a:endParaRPr>
          </a:p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endParaRPr lang="ru-RU" altLang="ru-RU" sz="4000" dirty="0">
              <a:latin typeface="Calibri" pitchFamily="34" charset="0"/>
            </a:endParaRPr>
          </a:p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endParaRPr lang="ru-RU" altLang="ru-RU" sz="4000" dirty="0">
              <a:latin typeface="Calibri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57714B-A011-4DBE-865C-6B201BDE5AA7}" type="slidenum">
              <a:rPr lang="ru-RU" smtClean="0"/>
              <a:pPr>
                <a:defRPr/>
              </a:pPr>
              <a:t>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олилиния 28"/>
          <p:cNvSpPr/>
          <p:nvPr/>
        </p:nvSpPr>
        <p:spPr>
          <a:xfrm>
            <a:off x="4213721" y="4786618"/>
            <a:ext cx="358279" cy="298566"/>
          </a:xfrm>
          <a:custGeom>
            <a:avLst/>
            <a:gdLst>
              <a:gd name="connsiteX0" fmla="*/ 0 w 298565"/>
              <a:gd name="connsiteY0" fmla="*/ 71656 h 358278"/>
              <a:gd name="connsiteX1" fmla="*/ 149283 w 298565"/>
              <a:gd name="connsiteY1" fmla="*/ 71656 h 358278"/>
              <a:gd name="connsiteX2" fmla="*/ 149283 w 298565"/>
              <a:gd name="connsiteY2" fmla="*/ 0 h 358278"/>
              <a:gd name="connsiteX3" fmla="*/ 298565 w 298565"/>
              <a:gd name="connsiteY3" fmla="*/ 179139 h 358278"/>
              <a:gd name="connsiteX4" fmla="*/ 149283 w 298565"/>
              <a:gd name="connsiteY4" fmla="*/ 358278 h 358278"/>
              <a:gd name="connsiteX5" fmla="*/ 149283 w 298565"/>
              <a:gd name="connsiteY5" fmla="*/ 286622 h 358278"/>
              <a:gd name="connsiteX6" fmla="*/ 0 w 298565"/>
              <a:gd name="connsiteY6" fmla="*/ 286622 h 358278"/>
              <a:gd name="connsiteX7" fmla="*/ 0 w 298565"/>
              <a:gd name="connsiteY7" fmla="*/ 71656 h 358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8565" h="358278">
                <a:moveTo>
                  <a:pt x="238851" y="1"/>
                </a:moveTo>
                <a:lnTo>
                  <a:pt x="238851" y="179140"/>
                </a:lnTo>
                <a:lnTo>
                  <a:pt x="298565" y="179140"/>
                </a:lnTo>
                <a:lnTo>
                  <a:pt x="149283" y="358277"/>
                </a:lnTo>
                <a:lnTo>
                  <a:pt x="0" y="179140"/>
                </a:lnTo>
                <a:lnTo>
                  <a:pt x="59714" y="179140"/>
                </a:lnTo>
                <a:lnTo>
                  <a:pt x="59714" y="1"/>
                </a:lnTo>
                <a:lnTo>
                  <a:pt x="238851" y="1"/>
                </a:lnTo>
                <a:close/>
              </a:path>
            </a:pathLst>
          </a:cu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71657" tIns="1" rIns="71656" bIns="89569" spcCol="1270" anchor="ctr"/>
          <a:lstStyle/>
          <a:p>
            <a:pPr algn="ctr" defTabSz="622300">
              <a:lnSpc>
                <a:spcPct val="90000"/>
              </a:lnSpc>
              <a:spcAft>
                <a:spcPct val="35000"/>
              </a:spcAft>
              <a:defRPr/>
            </a:pPr>
            <a:endParaRPr lang="ru-RU" sz="1400"/>
          </a:p>
        </p:txBody>
      </p:sp>
      <p:sp>
        <p:nvSpPr>
          <p:cNvPr id="27" name="Полилиния 26"/>
          <p:cNvSpPr/>
          <p:nvPr/>
        </p:nvSpPr>
        <p:spPr>
          <a:xfrm>
            <a:off x="1403648" y="5791052"/>
            <a:ext cx="362693" cy="302244"/>
          </a:xfrm>
          <a:custGeom>
            <a:avLst/>
            <a:gdLst>
              <a:gd name="connsiteX0" fmla="*/ 0 w 302243"/>
              <a:gd name="connsiteY0" fmla="*/ 72538 h 362692"/>
              <a:gd name="connsiteX1" fmla="*/ 151122 w 302243"/>
              <a:gd name="connsiteY1" fmla="*/ 72538 h 362692"/>
              <a:gd name="connsiteX2" fmla="*/ 151122 w 302243"/>
              <a:gd name="connsiteY2" fmla="*/ 0 h 362692"/>
              <a:gd name="connsiteX3" fmla="*/ 302243 w 302243"/>
              <a:gd name="connsiteY3" fmla="*/ 181346 h 362692"/>
              <a:gd name="connsiteX4" fmla="*/ 151122 w 302243"/>
              <a:gd name="connsiteY4" fmla="*/ 362692 h 362692"/>
              <a:gd name="connsiteX5" fmla="*/ 151122 w 302243"/>
              <a:gd name="connsiteY5" fmla="*/ 290154 h 362692"/>
              <a:gd name="connsiteX6" fmla="*/ 0 w 302243"/>
              <a:gd name="connsiteY6" fmla="*/ 290154 h 362692"/>
              <a:gd name="connsiteX7" fmla="*/ 0 w 302243"/>
              <a:gd name="connsiteY7" fmla="*/ 72538 h 362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2243" h="362692">
                <a:moveTo>
                  <a:pt x="241794" y="1"/>
                </a:moveTo>
                <a:lnTo>
                  <a:pt x="241794" y="181347"/>
                </a:lnTo>
                <a:lnTo>
                  <a:pt x="302243" y="181347"/>
                </a:lnTo>
                <a:lnTo>
                  <a:pt x="151122" y="362691"/>
                </a:lnTo>
                <a:lnTo>
                  <a:pt x="0" y="181347"/>
                </a:lnTo>
                <a:lnTo>
                  <a:pt x="60449" y="181347"/>
                </a:lnTo>
                <a:lnTo>
                  <a:pt x="60449" y="1"/>
                </a:lnTo>
                <a:lnTo>
                  <a:pt x="241794" y="1"/>
                </a:lnTo>
                <a:close/>
              </a:path>
            </a:pathLst>
          </a:cu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72539" tIns="1" rIns="72538" bIns="90673" spcCol="1270" anchor="ctr"/>
          <a:lstStyle/>
          <a:p>
            <a:pPr algn="ctr" defTabSz="800100">
              <a:lnSpc>
                <a:spcPct val="90000"/>
              </a:lnSpc>
              <a:spcAft>
                <a:spcPct val="35000"/>
              </a:spcAft>
              <a:defRPr/>
            </a:pPr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1437526" y="4797152"/>
            <a:ext cx="362693" cy="302244"/>
          </a:xfrm>
          <a:custGeom>
            <a:avLst/>
            <a:gdLst>
              <a:gd name="connsiteX0" fmla="*/ 0 w 302243"/>
              <a:gd name="connsiteY0" fmla="*/ 72538 h 362692"/>
              <a:gd name="connsiteX1" fmla="*/ 151122 w 302243"/>
              <a:gd name="connsiteY1" fmla="*/ 72538 h 362692"/>
              <a:gd name="connsiteX2" fmla="*/ 151122 w 302243"/>
              <a:gd name="connsiteY2" fmla="*/ 0 h 362692"/>
              <a:gd name="connsiteX3" fmla="*/ 302243 w 302243"/>
              <a:gd name="connsiteY3" fmla="*/ 181346 h 362692"/>
              <a:gd name="connsiteX4" fmla="*/ 151122 w 302243"/>
              <a:gd name="connsiteY4" fmla="*/ 362692 h 362692"/>
              <a:gd name="connsiteX5" fmla="*/ 151122 w 302243"/>
              <a:gd name="connsiteY5" fmla="*/ 290154 h 362692"/>
              <a:gd name="connsiteX6" fmla="*/ 0 w 302243"/>
              <a:gd name="connsiteY6" fmla="*/ 290154 h 362692"/>
              <a:gd name="connsiteX7" fmla="*/ 0 w 302243"/>
              <a:gd name="connsiteY7" fmla="*/ 72538 h 362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2243" h="362692">
                <a:moveTo>
                  <a:pt x="241794" y="1"/>
                </a:moveTo>
                <a:lnTo>
                  <a:pt x="241794" y="181347"/>
                </a:lnTo>
                <a:lnTo>
                  <a:pt x="302243" y="181347"/>
                </a:lnTo>
                <a:lnTo>
                  <a:pt x="151122" y="362691"/>
                </a:lnTo>
                <a:lnTo>
                  <a:pt x="0" y="181347"/>
                </a:lnTo>
                <a:lnTo>
                  <a:pt x="60449" y="181347"/>
                </a:lnTo>
                <a:lnTo>
                  <a:pt x="60449" y="1"/>
                </a:lnTo>
                <a:lnTo>
                  <a:pt x="241794" y="1"/>
                </a:lnTo>
                <a:close/>
              </a:path>
            </a:pathLst>
          </a:cu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72539" tIns="1" rIns="72538" bIns="90673" spcCol="1270" anchor="ctr"/>
          <a:lstStyle/>
          <a:p>
            <a:pPr algn="ctr" defTabSz="800100">
              <a:lnSpc>
                <a:spcPct val="90000"/>
              </a:lnSpc>
              <a:spcAft>
                <a:spcPct val="35000"/>
              </a:spcAft>
              <a:defRPr/>
            </a:pPr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6911925" y="3691421"/>
            <a:ext cx="358279" cy="298566"/>
          </a:xfrm>
          <a:custGeom>
            <a:avLst/>
            <a:gdLst>
              <a:gd name="connsiteX0" fmla="*/ 0 w 298565"/>
              <a:gd name="connsiteY0" fmla="*/ 71656 h 358278"/>
              <a:gd name="connsiteX1" fmla="*/ 149283 w 298565"/>
              <a:gd name="connsiteY1" fmla="*/ 71656 h 358278"/>
              <a:gd name="connsiteX2" fmla="*/ 149283 w 298565"/>
              <a:gd name="connsiteY2" fmla="*/ 0 h 358278"/>
              <a:gd name="connsiteX3" fmla="*/ 298565 w 298565"/>
              <a:gd name="connsiteY3" fmla="*/ 179139 h 358278"/>
              <a:gd name="connsiteX4" fmla="*/ 149283 w 298565"/>
              <a:gd name="connsiteY4" fmla="*/ 358278 h 358278"/>
              <a:gd name="connsiteX5" fmla="*/ 149283 w 298565"/>
              <a:gd name="connsiteY5" fmla="*/ 286622 h 358278"/>
              <a:gd name="connsiteX6" fmla="*/ 0 w 298565"/>
              <a:gd name="connsiteY6" fmla="*/ 286622 h 358278"/>
              <a:gd name="connsiteX7" fmla="*/ 0 w 298565"/>
              <a:gd name="connsiteY7" fmla="*/ 71656 h 358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8565" h="358278">
                <a:moveTo>
                  <a:pt x="238851" y="1"/>
                </a:moveTo>
                <a:lnTo>
                  <a:pt x="238851" y="179140"/>
                </a:lnTo>
                <a:lnTo>
                  <a:pt x="298565" y="179140"/>
                </a:lnTo>
                <a:lnTo>
                  <a:pt x="149283" y="358277"/>
                </a:lnTo>
                <a:lnTo>
                  <a:pt x="0" y="179140"/>
                </a:lnTo>
                <a:lnTo>
                  <a:pt x="59714" y="179140"/>
                </a:lnTo>
                <a:lnTo>
                  <a:pt x="59714" y="1"/>
                </a:lnTo>
                <a:lnTo>
                  <a:pt x="238851" y="1"/>
                </a:lnTo>
                <a:close/>
              </a:path>
            </a:pathLst>
          </a:cu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71657" tIns="1" rIns="71656" bIns="89569" spcCol="1270" anchor="ctr"/>
          <a:lstStyle/>
          <a:p>
            <a:pPr algn="ctr" defTabSz="622300">
              <a:lnSpc>
                <a:spcPct val="90000"/>
              </a:lnSpc>
              <a:spcAft>
                <a:spcPct val="35000"/>
              </a:spcAft>
              <a:defRPr/>
            </a:pPr>
            <a:endParaRPr lang="ru-RU" sz="1400"/>
          </a:p>
        </p:txBody>
      </p:sp>
      <p:sp>
        <p:nvSpPr>
          <p:cNvPr id="15" name="Полилиния 14"/>
          <p:cNvSpPr/>
          <p:nvPr/>
        </p:nvSpPr>
        <p:spPr>
          <a:xfrm>
            <a:off x="4176934" y="3717032"/>
            <a:ext cx="358279" cy="298566"/>
          </a:xfrm>
          <a:custGeom>
            <a:avLst/>
            <a:gdLst>
              <a:gd name="connsiteX0" fmla="*/ 0 w 298565"/>
              <a:gd name="connsiteY0" fmla="*/ 71656 h 358278"/>
              <a:gd name="connsiteX1" fmla="*/ 149283 w 298565"/>
              <a:gd name="connsiteY1" fmla="*/ 71656 h 358278"/>
              <a:gd name="connsiteX2" fmla="*/ 149283 w 298565"/>
              <a:gd name="connsiteY2" fmla="*/ 0 h 358278"/>
              <a:gd name="connsiteX3" fmla="*/ 298565 w 298565"/>
              <a:gd name="connsiteY3" fmla="*/ 179139 h 358278"/>
              <a:gd name="connsiteX4" fmla="*/ 149283 w 298565"/>
              <a:gd name="connsiteY4" fmla="*/ 358278 h 358278"/>
              <a:gd name="connsiteX5" fmla="*/ 149283 w 298565"/>
              <a:gd name="connsiteY5" fmla="*/ 286622 h 358278"/>
              <a:gd name="connsiteX6" fmla="*/ 0 w 298565"/>
              <a:gd name="connsiteY6" fmla="*/ 286622 h 358278"/>
              <a:gd name="connsiteX7" fmla="*/ 0 w 298565"/>
              <a:gd name="connsiteY7" fmla="*/ 71656 h 358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8565" h="358278">
                <a:moveTo>
                  <a:pt x="238851" y="1"/>
                </a:moveTo>
                <a:lnTo>
                  <a:pt x="238851" y="179140"/>
                </a:lnTo>
                <a:lnTo>
                  <a:pt x="298565" y="179140"/>
                </a:lnTo>
                <a:lnTo>
                  <a:pt x="149283" y="358277"/>
                </a:lnTo>
                <a:lnTo>
                  <a:pt x="0" y="179140"/>
                </a:lnTo>
                <a:lnTo>
                  <a:pt x="59714" y="179140"/>
                </a:lnTo>
                <a:lnTo>
                  <a:pt x="59714" y="1"/>
                </a:lnTo>
                <a:lnTo>
                  <a:pt x="238851" y="1"/>
                </a:lnTo>
                <a:close/>
              </a:path>
            </a:pathLst>
          </a:cu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71657" tIns="1" rIns="71656" bIns="89569" spcCol="1270" anchor="ctr"/>
          <a:lstStyle/>
          <a:p>
            <a:pPr algn="ctr" defTabSz="622300">
              <a:lnSpc>
                <a:spcPct val="90000"/>
              </a:lnSpc>
              <a:spcAft>
                <a:spcPct val="35000"/>
              </a:spcAft>
              <a:defRPr/>
            </a:pPr>
            <a:endParaRPr lang="ru-RU" sz="1400"/>
          </a:p>
        </p:txBody>
      </p:sp>
      <p:sp>
        <p:nvSpPr>
          <p:cNvPr id="14" name="Полилиния 13"/>
          <p:cNvSpPr/>
          <p:nvPr/>
        </p:nvSpPr>
        <p:spPr>
          <a:xfrm>
            <a:off x="3060028" y="2950735"/>
            <a:ext cx="2592092" cy="796173"/>
          </a:xfrm>
          <a:custGeom>
            <a:avLst/>
            <a:gdLst>
              <a:gd name="connsiteX0" fmla="*/ 0 w 2592092"/>
              <a:gd name="connsiteY0" fmla="*/ 79617 h 796173"/>
              <a:gd name="connsiteX1" fmla="*/ 79617 w 2592092"/>
              <a:gd name="connsiteY1" fmla="*/ 0 h 796173"/>
              <a:gd name="connsiteX2" fmla="*/ 2512475 w 2592092"/>
              <a:gd name="connsiteY2" fmla="*/ 0 h 796173"/>
              <a:gd name="connsiteX3" fmla="*/ 2592092 w 2592092"/>
              <a:gd name="connsiteY3" fmla="*/ 79617 h 796173"/>
              <a:gd name="connsiteX4" fmla="*/ 2592092 w 2592092"/>
              <a:gd name="connsiteY4" fmla="*/ 716556 h 796173"/>
              <a:gd name="connsiteX5" fmla="*/ 2512475 w 2592092"/>
              <a:gd name="connsiteY5" fmla="*/ 796173 h 796173"/>
              <a:gd name="connsiteX6" fmla="*/ 79617 w 2592092"/>
              <a:gd name="connsiteY6" fmla="*/ 796173 h 796173"/>
              <a:gd name="connsiteX7" fmla="*/ 0 w 2592092"/>
              <a:gd name="connsiteY7" fmla="*/ 716556 h 796173"/>
              <a:gd name="connsiteX8" fmla="*/ 0 w 2592092"/>
              <a:gd name="connsiteY8" fmla="*/ 79617 h 79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92092" h="796173">
                <a:moveTo>
                  <a:pt x="0" y="79617"/>
                </a:moveTo>
                <a:cubicBezTo>
                  <a:pt x="0" y="35646"/>
                  <a:pt x="35646" y="0"/>
                  <a:pt x="79617" y="0"/>
                </a:cubicBezTo>
                <a:lnTo>
                  <a:pt x="2512475" y="0"/>
                </a:lnTo>
                <a:cubicBezTo>
                  <a:pt x="2556446" y="0"/>
                  <a:pt x="2592092" y="35646"/>
                  <a:pt x="2592092" y="79617"/>
                </a:cubicBezTo>
                <a:lnTo>
                  <a:pt x="2592092" y="716556"/>
                </a:lnTo>
                <a:cubicBezTo>
                  <a:pt x="2592092" y="760527"/>
                  <a:pt x="2556446" y="796173"/>
                  <a:pt x="2512475" y="796173"/>
                </a:cubicBezTo>
                <a:lnTo>
                  <a:pt x="79617" y="796173"/>
                </a:lnTo>
                <a:cubicBezTo>
                  <a:pt x="35646" y="796173"/>
                  <a:pt x="0" y="760527"/>
                  <a:pt x="0" y="716556"/>
                </a:cubicBezTo>
                <a:lnTo>
                  <a:pt x="0" y="79617"/>
                </a:ln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899" tIns="91899" rIns="91899" bIns="91899" spcCol="1270" anchor="ctr"/>
          <a:lstStyle/>
          <a:p>
            <a:pPr defTabSz="8001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dirty="0"/>
              <a:t>Спартакиады, </a:t>
            </a:r>
            <a:r>
              <a:rPr lang="ru-RU" dirty="0" smtClean="0"/>
              <a:t>соревнования и др.</a:t>
            </a:r>
            <a:endParaRPr lang="ru-RU" dirty="0"/>
          </a:p>
        </p:txBody>
      </p:sp>
      <p:sp>
        <p:nvSpPr>
          <p:cNvPr id="19" name="Полилиния 18"/>
          <p:cNvSpPr/>
          <p:nvPr/>
        </p:nvSpPr>
        <p:spPr>
          <a:xfrm>
            <a:off x="3060028" y="4005064"/>
            <a:ext cx="2592092" cy="796173"/>
          </a:xfrm>
          <a:custGeom>
            <a:avLst/>
            <a:gdLst>
              <a:gd name="connsiteX0" fmla="*/ 0 w 2592092"/>
              <a:gd name="connsiteY0" fmla="*/ 79617 h 796173"/>
              <a:gd name="connsiteX1" fmla="*/ 79617 w 2592092"/>
              <a:gd name="connsiteY1" fmla="*/ 0 h 796173"/>
              <a:gd name="connsiteX2" fmla="*/ 2512475 w 2592092"/>
              <a:gd name="connsiteY2" fmla="*/ 0 h 796173"/>
              <a:gd name="connsiteX3" fmla="*/ 2592092 w 2592092"/>
              <a:gd name="connsiteY3" fmla="*/ 79617 h 796173"/>
              <a:gd name="connsiteX4" fmla="*/ 2592092 w 2592092"/>
              <a:gd name="connsiteY4" fmla="*/ 716556 h 796173"/>
              <a:gd name="connsiteX5" fmla="*/ 2512475 w 2592092"/>
              <a:gd name="connsiteY5" fmla="*/ 796173 h 796173"/>
              <a:gd name="connsiteX6" fmla="*/ 79617 w 2592092"/>
              <a:gd name="connsiteY6" fmla="*/ 796173 h 796173"/>
              <a:gd name="connsiteX7" fmla="*/ 0 w 2592092"/>
              <a:gd name="connsiteY7" fmla="*/ 716556 h 796173"/>
              <a:gd name="connsiteX8" fmla="*/ 0 w 2592092"/>
              <a:gd name="connsiteY8" fmla="*/ 79617 h 79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92092" h="796173">
                <a:moveTo>
                  <a:pt x="0" y="79617"/>
                </a:moveTo>
                <a:cubicBezTo>
                  <a:pt x="0" y="35646"/>
                  <a:pt x="35646" y="0"/>
                  <a:pt x="79617" y="0"/>
                </a:cubicBezTo>
                <a:lnTo>
                  <a:pt x="2512475" y="0"/>
                </a:lnTo>
                <a:cubicBezTo>
                  <a:pt x="2556446" y="0"/>
                  <a:pt x="2592092" y="35646"/>
                  <a:pt x="2592092" y="79617"/>
                </a:cubicBezTo>
                <a:lnTo>
                  <a:pt x="2592092" y="716556"/>
                </a:lnTo>
                <a:cubicBezTo>
                  <a:pt x="2592092" y="760527"/>
                  <a:pt x="2556446" y="796173"/>
                  <a:pt x="2512475" y="796173"/>
                </a:cubicBezTo>
                <a:lnTo>
                  <a:pt x="79617" y="796173"/>
                </a:lnTo>
                <a:cubicBezTo>
                  <a:pt x="35646" y="796173"/>
                  <a:pt x="0" y="760527"/>
                  <a:pt x="0" y="716556"/>
                </a:cubicBezTo>
                <a:lnTo>
                  <a:pt x="0" y="79617"/>
                </a:ln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899" tIns="91899" rIns="91899" bIns="91899" spcCol="1270" anchor="ctr"/>
          <a:lstStyle/>
          <a:p>
            <a:pPr defTabSz="8001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dirty="0"/>
              <a:t>Оздоровление, туризм</a:t>
            </a:r>
          </a:p>
        </p:txBody>
      </p:sp>
      <p:sp>
        <p:nvSpPr>
          <p:cNvPr id="9" name="Полилиния 8"/>
          <p:cNvSpPr/>
          <p:nvPr/>
        </p:nvSpPr>
        <p:spPr>
          <a:xfrm>
            <a:off x="1437526" y="3717032"/>
            <a:ext cx="362693" cy="302244"/>
          </a:xfrm>
          <a:custGeom>
            <a:avLst/>
            <a:gdLst>
              <a:gd name="connsiteX0" fmla="*/ 0 w 302243"/>
              <a:gd name="connsiteY0" fmla="*/ 72538 h 362692"/>
              <a:gd name="connsiteX1" fmla="*/ 151122 w 302243"/>
              <a:gd name="connsiteY1" fmla="*/ 72538 h 362692"/>
              <a:gd name="connsiteX2" fmla="*/ 151122 w 302243"/>
              <a:gd name="connsiteY2" fmla="*/ 0 h 362692"/>
              <a:gd name="connsiteX3" fmla="*/ 302243 w 302243"/>
              <a:gd name="connsiteY3" fmla="*/ 181346 h 362692"/>
              <a:gd name="connsiteX4" fmla="*/ 151122 w 302243"/>
              <a:gd name="connsiteY4" fmla="*/ 362692 h 362692"/>
              <a:gd name="connsiteX5" fmla="*/ 151122 w 302243"/>
              <a:gd name="connsiteY5" fmla="*/ 290154 h 362692"/>
              <a:gd name="connsiteX6" fmla="*/ 0 w 302243"/>
              <a:gd name="connsiteY6" fmla="*/ 290154 h 362692"/>
              <a:gd name="connsiteX7" fmla="*/ 0 w 302243"/>
              <a:gd name="connsiteY7" fmla="*/ 72538 h 362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2243" h="362692">
                <a:moveTo>
                  <a:pt x="241794" y="1"/>
                </a:moveTo>
                <a:lnTo>
                  <a:pt x="241794" y="181347"/>
                </a:lnTo>
                <a:lnTo>
                  <a:pt x="302243" y="181347"/>
                </a:lnTo>
                <a:lnTo>
                  <a:pt x="151122" y="362691"/>
                </a:lnTo>
                <a:lnTo>
                  <a:pt x="0" y="181347"/>
                </a:lnTo>
                <a:lnTo>
                  <a:pt x="60449" y="181347"/>
                </a:lnTo>
                <a:lnTo>
                  <a:pt x="60449" y="1"/>
                </a:lnTo>
                <a:lnTo>
                  <a:pt x="241794" y="1"/>
                </a:lnTo>
                <a:close/>
              </a:path>
            </a:pathLst>
          </a:cu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72539" tIns="1" rIns="72538" bIns="90673" spcCol="1270" anchor="ctr"/>
          <a:lstStyle/>
          <a:p>
            <a:pPr algn="ctr" defTabSz="800100">
              <a:lnSpc>
                <a:spcPct val="90000"/>
              </a:lnSpc>
              <a:spcAft>
                <a:spcPct val="35000"/>
              </a:spcAft>
              <a:defRPr/>
            </a:pPr>
            <a:endParaRPr lang="ru-RU"/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853907548"/>
              </p:ext>
            </p:extLst>
          </p:nvPr>
        </p:nvGraphicFramePr>
        <p:xfrm>
          <a:off x="322827" y="548680"/>
          <a:ext cx="8496300" cy="22476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Нашивка 2"/>
          <p:cNvSpPr/>
          <p:nvPr/>
        </p:nvSpPr>
        <p:spPr bwMode="auto">
          <a:xfrm rot="5400000">
            <a:off x="1322544" y="1459553"/>
            <a:ext cx="520655" cy="2376084"/>
          </a:xfrm>
          <a:prstGeom prst="chevro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Нашивка 3"/>
          <p:cNvSpPr/>
          <p:nvPr/>
        </p:nvSpPr>
        <p:spPr bwMode="auto">
          <a:xfrm rot="5400000">
            <a:off x="6722735" y="1421166"/>
            <a:ext cx="520655" cy="2376084"/>
          </a:xfrm>
          <a:prstGeom prst="chevro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Нашивка 4"/>
          <p:cNvSpPr/>
          <p:nvPr/>
        </p:nvSpPr>
        <p:spPr bwMode="auto">
          <a:xfrm rot="5400000">
            <a:off x="4059734" y="1459553"/>
            <a:ext cx="520655" cy="2376084"/>
          </a:xfrm>
          <a:prstGeom prst="chevro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Полилиния 7"/>
          <p:cNvSpPr/>
          <p:nvPr/>
        </p:nvSpPr>
        <p:spPr>
          <a:xfrm>
            <a:off x="322827" y="2941374"/>
            <a:ext cx="2592092" cy="805982"/>
          </a:xfrm>
          <a:custGeom>
            <a:avLst/>
            <a:gdLst>
              <a:gd name="connsiteX0" fmla="*/ 0 w 2592092"/>
              <a:gd name="connsiteY0" fmla="*/ 80598 h 805982"/>
              <a:gd name="connsiteX1" fmla="*/ 80598 w 2592092"/>
              <a:gd name="connsiteY1" fmla="*/ 0 h 805982"/>
              <a:gd name="connsiteX2" fmla="*/ 2511494 w 2592092"/>
              <a:gd name="connsiteY2" fmla="*/ 0 h 805982"/>
              <a:gd name="connsiteX3" fmla="*/ 2592092 w 2592092"/>
              <a:gd name="connsiteY3" fmla="*/ 80598 h 805982"/>
              <a:gd name="connsiteX4" fmla="*/ 2592092 w 2592092"/>
              <a:gd name="connsiteY4" fmla="*/ 725384 h 805982"/>
              <a:gd name="connsiteX5" fmla="*/ 2511494 w 2592092"/>
              <a:gd name="connsiteY5" fmla="*/ 805982 h 805982"/>
              <a:gd name="connsiteX6" fmla="*/ 80598 w 2592092"/>
              <a:gd name="connsiteY6" fmla="*/ 805982 h 805982"/>
              <a:gd name="connsiteX7" fmla="*/ 0 w 2592092"/>
              <a:gd name="connsiteY7" fmla="*/ 725384 h 805982"/>
              <a:gd name="connsiteX8" fmla="*/ 0 w 2592092"/>
              <a:gd name="connsiteY8" fmla="*/ 80598 h 805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92092" h="805982">
                <a:moveTo>
                  <a:pt x="0" y="80598"/>
                </a:moveTo>
                <a:cubicBezTo>
                  <a:pt x="0" y="36085"/>
                  <a:pt x="36085" y="0"/>
                  <a:pt x="80598" y="0"/>
                </a:cubicBezTo>
                <a:lnTo>
                  <a:pt x="2511494" y="0"/>
                </a:lnTo>
                <a:cubicBezTo>
                  <a:pt x="2556007" y="0"/>
                  <a:pt x="2592092" y="36085"/>
                  <a:pt x="2592092" y="80598"/>
                </a:cubicBezTo>
                <a:lnTo>
                  <a:pt x="2592092" y="725384"/>
                </a:lnTo>
                <a:cubicBezTo>
                  <a:pt x="2592092" y="769897"/>
                  <a:pt x="2556007" y="805982"/>
                  <a:pt x="2511494" y="805982"/>
                </a:cubicBezTo>
                <a:lnTo>
                  <a:pt x="80598" y="805982"/>
                </a:lnTo>
                <a:cubicBezTo>
                  <a:pt x="36085" y="805982"/>
                  <a:pt x="0" y="769897"/>
                  <a:pt x="0" y="725384"/>
                </a:cubicBezTo>
                <a:lnTo>
                  <a:pt x="0" y="80598"/>
                </a:lnTo>
                <a:close/>
              </a:path>
            </a:pathLst>
          </a:cu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92186" tIns="92186" rIns="92186" bIns="92186" spcCol="1270" anchor="ctr"/>
          <a:lstStyle/>
          <a:p>
            <a:pPr defTabSz="8001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dirty="0"/>
              <a:t>Обучение предпринимательству</a:t>
            </a:r>
          </a:p>
        </p:txBody>
      </p:sp>
      <p:sp>
        <p:nvSpPr>
          <p:cNvPr id="10" name="Полилиния 9"/>
          <p:cNvSpPr/>
          <p:nvPr/>
        </p:nvSpPr>
        <p:spPr>
          <a:xfrm>
            <a:off x="322827" y="4005064"/>
            <a:ext cx="2592092" cy="805982"/>
          </a:xfrm>
          <a:custGeom>
            <a:avLst/>
            <a:gdLst>
              <a:gd name="connsiteX0" fmla="*/ 0 w 2592092"/>
              <a:gd name="connsiteY0" fmla="*/ 80598 h 805982"/>
              <a:gd name="connsiteX1" fmla="*/ 80598 w 2592092"/>
              <a:gd name="connsiteY1" fmla="*/ 0 h 805982"/>
              <a:gd name="connsiteX2" fmla="*/ 2511494 w 2592092"/>
              <a:gd name="connsiteY2" fmla="*/ 0 h 805982"/>
              <a:gd name="connsiteX3" fmla="*/ 2592092 w 2592092"/>
              <a:gd name="connsiteY3" fmla="*/ 80598 h 805982"/>
              <a:gd name="connsiteX4" fmla="*/ 2592092 w 2592092"/>
              <a:gd name="connsiteY4" fmla="*/ 725384 h 805982"/>
              <a:gd name="connsiteX5" fmla="*/ 2511494 w 2592092"/>
              <a:gd name="connsiteY5" fmla="*/ 805982 h 805982"/>
              <a:gd name="connsiteX6" fmla="*/ 80598 w 2592092"/>
              <a:gd name="connsiteY6" fmla="*/ 805982 h 805982"/>
              <a:gd name="connsiteX7" fmla="*/ 0 w 2592092"/>
              <a:gd name="connsiteY7" fmla="*/ 725384 h 805982"/>
              <a:gd name="connsiteX8" fmla="*/ 0 w 2592092"/>
              <a:gd name="connsiteY8" fmla="*/ 80598 h 805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92092" h="805982">
                <a:moveTo>
                  <a:pt x="0" y="80598"/>
                </a:moveTo>
                <a:cubicBezTo>
                  <a:pt x="0" y="36085"/>
                  <a:pt x="36085" y="0"/>
                  <a:pt x="80598" y="0"/>
                </a:cubicBezTo>
                <a:lnTo>
                  <a:pt x="2511494" y="0"/>
                </a:lnTo>
                <a:cubicBezTo>
                  <a:pt x="2556007" y="0"/>
                  <a:pt x="2592092" y="36085"/>
                  <a:pt x="2592092" y="80598"/>
                </a:cubicBezTo>
                <a:lnTo>
                  <a:pt x="2592092" y="725384"/>
                </a:lnTo>
                <a:cubicBezTo>
                  <a:pt x="2592092" y="769897"/>
                  <a:pt x="2556007" y="805982"/>
                  <a:pt x="2511494" y="805982"/>
                </a:cubicBezTo>
                <a:lnTo>
                  <a:pt x="80598" y="805982"/>
                </a:lnTo>
                <a:cubicBezTo>
                  <a:pt x="36085" y="805982"/>
                  <a:pt x="0" y="769897"/>
                  <a:pt x="0" y="725384"/>
                </a:cubicBezTo>
                <a:lnTo>
                  <a:pt x="0" y="80598"/>
                </a:lnTo>
                <a:close/>
              </a:path>
            </a:pathLst>
          </a:cu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92186" tIns="92186" rIns="92186" bIns="92186" spcCol="1270" anchor="ctr"/>
          <a:lstStyle/>
          <a:p>
            <a:pPr defTabSz="8001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dirty="0"/>
              <a:t>Дополнительные квалификации, </a:t>
            </a:r>
            <a:r>
              <a:rPr lang="ru-RU" dirty="0" err="1"/>
              <a:t>самозанятость</a:t>
            </a:r>
            <a:endParaRPr lang="ru-RU" dirty="0"/>
          </a:p>
        </p:txBody>
      </p:sp>
      <p:sp>
        <p:nvSpPr>
          <p:cNvPr id="12" name="Полилиния 11"/>
          <p:cNvSpPr/>
          <p:nvPr/>
        </p:nvSpPr>
        <p:spPr>
          <a:xfrm>
            <a:off x="322827" y="5085184"/>
            <a:ext cx="2592092" cy="805982"/>
          </a:xfrm>
          <a:custGeom>
            <a:avLst/>
            <a:gdLst>
              <a:gd name="connsiteX0" fmla="*/ 0 w 2592092"/>
              <a:gd name="connsiteY0" fmla="*/ 80598 h 805982"/>
              <a:gd name="connsiteX1" fmla="*/ 80598 w 2592092"/>
              <a:gd name="connsiteY1" fmla="*/ 0 h 805982"/>
              <a:gd name="connsiteX2" fmla="*/ 2511494 w 2592092"/>
              <a:gd name="connsiteY2" fmla="*/ 0 h 805982"/>
              <a:gd name="connsiteX3" fmla="*/ 2592092 w 2592092"/>
              <a:gd name="connsiteY3" fmla="*/ 80598 h 805982"/>
              <a:gd name="connsiteX4" fmla="*/ 2592092 w 2592092"/>
              <a:gd name="connsiteY4" fmla="*/ 725384 h 805982"/>
              <a:gd name="connsiteX5" fmla="*/ 2511494 w 2592092"/>
              <a:gd name="connsiteY5" fmla="*/ 805982 h 805982"/>
              <a:gd name="connsiteX6" fmla="*/ 80598 w 2592092"/>
              <a:gd name="connsiteY6" fmla="*/ 805982 h 805982"/>
              <a:gd name="connsiteX7" fmla="*/ 0 w 2592092"/>
              <a:gd name="connsiteY7" fmla="*/ 725384 h 805982"/>
              <a:gd name="connsiteX8" fmla="*/ 0 w 2592092"/>
              <a:gd name="connsiteY8" fmla="*/ 80598 h 805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92092" h="805982">
                <a:moveTo>
                  <a:pt x="0" y="80598"/>
                </a:moveTo>
                <a:cubicBezTo>
                  <a:pt x="0" y="36085"/>
                  <a:pt x="36085" y="0"/>
                  <a:pt x="80598" y="0"/>
                </a:cubicBezTo>
                <a:lnTo>
                  <a:pt x="2511494" y="0"/>
                </a:lnTo>
                <a:cubicBezTo>
                  <a:pt x="2556007" y="0"/>
                  <a:pt x="2592092" y="36085"/>
                  <a:pt x="2592092" y="80598"/>
                </a:cubicBezTo>
                <a:lnTo>
                  <a:pt x="2592092" y="725384"/>
                </a:lnTo>
                <a:cubicBezTo>
                  <a:pt x="2592092" y="769897"/>
                  <a:pt x="2556007" y="805982"/>
                  <a:pt x="2511494" y="805982"/>
                </a:cubicBezTo>
                <a:lnTo>
                  <a:pt x="80598" y="805982"/>
                </a:lnTo>
                <a:cubicBezTo>
                  <a:pt x="36085" y="805982"/>
                  <a:pt x="0" y="769897"/>
                  <a:pt x="0" y="725384"/>
                </a:cubicBezTo>
                <a:lnTo>
                  <a:pt x="0" y="80598"/>
                </a:lnTo>
                <a:close/>
              </a:path>
            </a:pathLst>
          </a:cu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92186" tIns="92186" rIns="92186" bIns="92186" spcCol="1270" anchor="ctr"/>
          <a:lstStyle/>
          <a:p>
            <a:pPr defTabSz="8001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dirty="0"/>
              <a:t>Конкурсы </a:t>
            </a:r>
            <a:r>
              <a:rPr lang="ru-RU" dirty="0" err="1"/>
              <a:t>профмастерства</a:t>
            </a:r>
            <a:r>
              <a:rPr lang="ru-RU" dirty="0"/>
              <a:t>, </a:t>
            </a:r>
            <a:r>
              <a:rPr lang="en-US" dirty="0" err="1"/>
              <a:t>WorldSkills</a:t>
            </a:r>
            <a:r>
              <a:rPr lang="en-US" dirty="0"/>
              <a:t> </a:t>
            </a:r>
            <a:r>
              <a:rPr lang="en-US" dirty="0" smtClean="0"/>
              <a:t>Russia</a:t>
            </a:r>
            <a:r>
              <a:rPr lang="ru-RU" dirty="0" smtClean="0"/>
              <a:t> и др.</a:t>
            </a:r>
            <a:endParaRPr lang="ru-RU" dirty="0"/>
          </a:p>
        </p:txBody>
      </p:sp>
      <p:sp>
        <p:nvSpPr>
          <p:cNvPr id="22" name="Полилиния 21"/>
          <p:cNvSpPr/>
          <p:nvPr/>
        </p:nvSpPr>
        <p:spPr>
          <a:xfrm>
            <a:off x="5795020" y="2950735"/>
            <a:ext cx="2592092" cy="796173"/>
          </a:xfrm>
          <a:custGeom>
            <a:avLst/>
            <a:gdLst>
              <a:gd name="connsiteX0" fmla="*/ 0 w 2592092"/>
              <a:gd name="connsiteY0" fmla="*/ 79617 h 796173"/>
              <a:gd name="connsiteX1" fmla="*/ 79617 w 2592092"/>
              <a:gd name="connsiteY1" fmla="*/ 0 h 796173"/>
              <a:gd name="connsiteX2" fmla="*/ 2512475 w 2592092"/>
              <a:gd name="connsiteY2" fmla="*/ 0 h 796173"/>
              <a:gd name="connsiteX3" fmla="*/ 2592092 w 2592092"/>
              <a:gd name="connsiteY3" fmla="*/ 79617 h 796173"/>
              <a:gd name="connsiteX4" fmla="*/ 2592092 w 2592092"/>
              <a:gd name="connsiteY4" fmla="*/ 716556 h 796173"/>
              <a:gd name="connsiteX5" fmla="*/ 2512475 w 2592092"/>
              <a:gd name="connsiteY5" fmla="*/ 796173 h 796173"/>
              <a:gd name="connsiteX6" fmla="*/ 79617 w 2592092"/>
              <a:gd name="connsiteY6" fmla="*/ 796173 h 796173"/>
              <a:gd name="connsiteX7" fmla="*/ 0 w 2592092"/>
              <a:gd name="connsiteY7" fmla="*/ 716556 h 796173"/>
              <a:gd name="connsiteX8" fmla="*/ 0 w 2592092"/>
              <a:gd name="connsiteY8" fmla="*/ 79617 h 79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92092" h="796173">
                <a:moveTo>
                  <a:pt x="0" y="79617"/>
                </a:moveTo>
                <a:cubicBezTo>
                  <a:pt x="0" y="35646"/>
                  <a:pt x="35646" y="0"/>
                  <a:pt x="79617" y="0"/>
                </a:cubicBezTo>
                <a:lnTo>
                  <a:pt x="2512475" y="0"/>
                </a:lnTo>
                <a:cubicBezTo>
                  <a:pt x="2556446" y="0"/>
                  <a:pt x="2592092" y="35646"/>
                  <a:pt x="2592092" y="79617"/>
                </a:cubicBezTo>
                <a:lnTo>
                  <a:pt x="2592092" y="716556"/>
                </a:lnTo>
                <a:cubicBezTo>
                  <a:pt x="2592092" y="760527"/>
                  <a:pt x="2556446" y="796173"/>
                  <a:pt x="2512475" y="796173"/>
                </a:cubicBezTo>
                <a:lnTo>
                  <a:pt x="79617" y="796173"/>
                </a:lnTo>
                <a:cubicBezTo>
                  <a:pt x="35646" y="796173"/>
                  <a:pt x="0" y="760527"/>
                  <a:pt x="0" y="716556"/>
                </a:cubicBezTo>
                <a:lnTo>
                  <a:pt x="0" y="79617"/>
                </a:lnTo>
                <a:close/>
              </a:path>
            </a:pathLst>
          </a:cu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91899" tIns="91899" rIns="91899" bIns="91899" spcCol="1270" anchor="ctr"/>
          <a:lstStyle/>
          <a:p>
            <a:pPr defTabSz="8001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dirty="0" smtClean="0"/>
              <a:t>Студенческое самоуправление</a:t>
            </a:r>
            <a:endParaRPr lang="ru-RU" dirty="0"/>
          </a:p>
        </p:txBody>
      </p:sp>
      <p:sp>
        <p:nvSpPr>
          <p:cNvPr id="24" name="Полилиния 23"/>
          <p:cNvSpPr/>
          <p:nvPr/>
        </p:nvSpPr>
        <p:spPr>
          <a:xfrm>
            <a:off x="5795020" y="4005064"/>
            <a:ext cx="2592092" cy="796173"/>
          </a:xfrm>
          <a:custGeom>
            <a:avLst/>
            <a:gdLst>
              <a:gd name="connsiteX0" fmla="*/ 0 w 2592092"/>
              <a:gd name="connsiteY0" fmla="*/ 79617 h 796173"/>
              <a:gd name="connsiteX1" fmla="*/ 79617 w 2592092"/>
              <a:gd name="connsiteY1" fmla="*/ 0 h 796173"/>
              <a:gd name="connsiteX2" fmla="*/ 2512475 w 2592092"/>
              <a:gd name="connsiteY2" fmla="*/ 0 h 796173"/>
              <a:gd name="connsiteX3" fmla="*/ 2592092 w 2592092"/>
              <a:gd name="connsiteY3" fmla="*/ 79617 h 796173"/>
              <a:gd name="connsiteX4" fmla="*/ 2592092 w 2592092"/>
              <a:gd name="connsiteY4" fmla="*/ 716556 h 796173"/>
              <a:gd name="connsiteX5" fmla="*/ 2512475 w 2592092"/>
              <a:gd name="connsiteY5" fmla="*/ 796173 h 796173"/>
              <a:gd name="connsiteX6" fmla="*/ 79617 w 2592092"/>
              <a:gd name="connsiteY6" fmla="*/ 796173 h 796173"/>
              <a:gd name="connsiteX7" fmla="*/ 0 w 2592092"/>
              <a:gd name="connsiteY7" fmla="*/ 716556 h 796173"/>
              <a:gd name="connsiteX8" fmla="*/ 0 w 2592092"/>
              <a:gd name="connsiteY8" fmla="*/ 79617 h 79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92092" h="796173">
                <a:moveTo>
                  <a:pt x="0" y="79617"/>
                </a:moveTo>
                <a:cubicBezTo>
                  <a:pt x="0" y="35646"/>
                  <a:pt x="35646" y="0"/>
                  <a:pt x="79617" y="0"/>
                </a:cubicBezTo>
                <a:lnTo>
                  <a:pt x="2512475" y="0"/>
                </a:lnTo>
                <a:cubicBezTo>
                  <a:pt x="2556446" y="0"/>
                  <a:pt x="2592092" y="35646"/>
                  <a:pt x="2592092" y="79617"/>
                </a:cubicBezTo>
                <a:lnTo>
                  <a:pt x="2592092" y="716556"/>
                </a:lnTo>
                <a:cubicBezTo>
                  <a:pt x="2592092" y="760527"/>
                  <a:pt x="2556446" y="796173"/>
                  <a:pt x="2512475" y="796173"/>
                </a:cubicBezTo>
                <a:lnTo>
                  <a:pt x="79617" y="796173"/>
                </a:lnTo>
                <a:cubicBezTo>
                  <a:pt x="35646" y="796173"/>
                  <a:pt x="0" y="760527"/>
                  <a:pt x="0" y="716556"/>
                </a:cubicBezTo>
                <a:lnTo>
                  <a:pt x="0" y="79617"/>
                </a:lnTo>
                <a:close/>
              </a:path>
            </a:pathLst>
          </a:cu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91899" tIns="91899" rIns="91899" bIns="91899" spcCol="1270" anchor="ctr"/>
          <a:lstStyle/>
          <a:p>
            <a:pPr defTabSz="8001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dirty="0" smtClean="0"/>
              <a:t>Студенческие объединения</a:t>
            </a:r>
            <a:endParaRPr lang="ru-RU" dirty="0"/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251520" y="116632"/>
            <a:ext cx="8784976" cy="720080"/>
          </a:xfrm>
          <a:prstGeom prst="rect">
            <a:avLst/>
          </a:prstGeo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b="1" kern="1200" cap="all" spc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2400" dirty="0" smtClean="0"/>
              <a:t>Создание условий для успешной социализации и эффективной самореализации обучающихся</a:t>
            </a:r>
            <a:endParaRPr lang="ru-RU" sz="2400" dirty="0"/>
          </a:p>
        </p:txBody>
      </p:sp>
      <p:sp>
        <p:nvSpPr>
          <p:cNvPr id="26" name="Полилиния 25"/>
          <p:cNvSpPr/>
          <p:nvPr/>
        </p:nvSpPr>
        <p:spPr>
          <a:xfrm>
            <a:off x="323528" y="6151410"/>
            <a:ext cx="2592092" cy="589958"/>
          </a:xfrm>
          <a:custGeom>
            <a:avLst/>
            <a:gdLst>
              <a:gd name="connsiteX0" fmla="*/ 0 w 2592092"/>
              <a:gd name="connsiteY0" fmla="*/ 80598 h 805982"/>
              <a:gd name="connsiteX1" fmla="*/ 80598 w 2592092"/>
              <a:gd name="connsiteY1" fmla="*/ 0 h 805982"/>
              <a:gd name="connsiteX2" fmla="*/ 2511494 w 2592092"/>
              <a:gd name="connsiteY2" fmla="*/ 0 h 805982"/>
              <a:gd name="connsiteX3" fmla="*/ 2592092 w 2592092"/>
              <a:gd name="connsiteY3" fmla="*/ 80598 h 805982"/>
              <a:gd name="connsiteX4" fmla="*/ 2592092 w 2592092"/>
              <a:gd name="connsiteY4" fmla="*/ 725384 h 805982"/>
              <a:gd name="connsiteX5" fmla="*/ 2511494 w 2592092"/>
              <a:gd name="connsiteY5" fmla="*/ 805982 h 805982"/>
              <a:gd name="connsiteX6" fmla="*/ 80598 w 2592092"/>
              <a:gd name="connsiteY6" fmla="*/ 805982 h 805982"/>
              <a:gd name="connsiteX7" fmla="*/ 0 w 2592092"/>
              <a:gd name="connsiteY7" fmla="*/ 725384 h 805982"/>
              <a:gd name="connsiteX8" fmla="*/ 0 w 2592092"/>
              <a:gd name="connsiteY8" fmla="*/ 80598 h 805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92092" h="805982">
                <a:moveTo>
                  <a:pt x="0" y="80598"/>
                </a:moveTo>
                <a:cubicBezTo>
                  <a:pt x="0" y="36085"/>
                  <a:pt x="36085" y="0"/>
                  <a:pt x="80598" y="0"/>
                </a:cubicBezTo>
                <a:lnTo>
                  <a:pt x="2511494" y="0"/>
                </a:lnTo>
                <a:cubicBezTo>
                  <a:pt x="2556007" y="0"/>
                  <a:pt x="2592092" y="36085"/>
                  <a:pt x="2592092" y="80598"/>
                </a:cubicBezTo>
                <a:lnTo>
                  <a:pt x="2592092" y="725384"/>
                </a:lnTo>
                <a:cubicBezTo>
                  <a:pt x="2592092" y="769897"/>
                  <a:pt x="2556007" y="805982"/>
                  <a:pt x="2511494" y="805982"/>
                </a:cubicBezTo>
                <a:lnTo>
                  <a:pt x="80598" y="805982"/>
                </a:lnTo>
                <a:cubicBezTo>
                  <a:pt x="36085" y="805982"/>
                  <a:pt x="0" y="769897"/>
                  <a:pt x="0" y="725384"/>
                </a:cubicBezTo>
                <a:lnTo>
                  <a:pt x="0" y="80598"/>
                </a:lnTo>
                <a:close/>
              </a:path>
            </a:pathLst>
          </a:cu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92186" tIns="92186" rIns="92186" bIns="92186" spcCol="1270" anchor="ctr"/>
          <a:lstStyle/>
          <a:p>
            <a:pPr defTabSz="8001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dirty="0"/>
              <a:t>Карьерная траектория</a:t>
            </a:r>
          </a:p>
        </p:txBody>
      </p:sp>
      <p:sp>
        <p:nvSpPr>
          <p:cNvPr id="28" name="Полилиния 27"/>
          <p:cNvSpPr/>
          <p:nvPr/>
        </p:nvSpPr>
        <p:spPr>
          <a:xfrm>
            <a:off x="3060028" y="5099396"/>
            <a:ext cx="2592092" cy="796173"/>
          </a:xfrm>
          <a:custGeom>
            <a:avLst/>
            <a:gdLst>
              <a:gd name="connsiteX0" fmla="*/ 0 w 2592092"/>
              <a:gd name="connsiteY0" fmla="*/ 79617 h 796173"/>
              <a:gd name="connsiteX1" fmla="*/ 79617 w 2592092"/>
              <a:gd name="connsiteY1" fmla="*/ 0 h 796173"/>
              <a:gd name="connsiteX2" fmla="*/ 2512475 w 2592092"/>
              <a:gd name="connsiteY2" fmla="*/ 0 h 796173"/>
              <a:gd name="connsiteX3" fmla="*/ 2592092 w 2592092"/>
              <a:gd name="connsiteY3" fmla="*/ 79617 h 796173"/>
              <a:gd name="connsiteX4" fmla="*/ 2592092 w 2592092"/>
              <a:gd name="connsiteY4" fmla="*/ 716556 h 796173"/>
              <a:gd name="connsiteX5" fmla="*/ 2512475 w 2592092"/>
              <a:gd name="connsiteY5" fmla="*/ 796173 h 796173"/>
              <a:gd name="connsiteX6" fmla="*/ 79617 w 2592092"/>
              <a:gd name="connsiteY6" fmla="*/ 796173 h 796173"/>
              <a:gd name="connsiteX7" fmla="*/ 0 w 2592092"/>
              <a:gd name="connsiteY7" fmla="*/ 716556 h 796173"/>
              <a:gd name="connsiteX8" fmla="*/ 0 w 2592092"/>
              <a:gd name="connsiteY8" fmla="*/ 79617 h 79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92092" h="796173">
                <a:moveTo>
                  <a:pt x="0" y="79617"/>
                </a:moveTo>
                <a:cubicBezTo>
                  <a:pt x="0" y="35646"/>
                  <a:pt x="35646" y="0"/>
                  <a:pt x="79617" y="0"/>
                </a:cubicBezTo>
                <a:lnTo>
                  <a:pt x="2512475" y="0"/>
                </a:lnTo>
                <a:cubicBezTo>
                  <a:pt x="2556446" y="0"/>
                  <a:pt x="2592092" y="35646"/>
                  <a:pt x="2592092" y="79617"/>
                </a:cubicBezTo>
                <a:lnTo>
                  <a:pt x="2592092" y="716556"/>
                </a:lnTo>
                <a:cubicBezTo>
                  <a:pt x="2592092" y="760527"/>
                  <a:pt x="2556446" y="796173"/>
                  <a:pt x="2512475" y="796173"/>
                </a:cubicBezTo>
                <a:lnTo>
                  <a:pt x="79617" y="796173"/>
                </a:lnTo>
                <a:cubicBezTo>
                  <a:pt x="35646" y="796173"/>
                  <a:pt x="0" y="760527"/>
                  <a:pt x="0" y="716556"/>
                </a:cubicBezTo>
                <a:lnTo>
                  <a:pt x="0" y="79617"/>
                </a:ln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899" tIns="91899" rIns="91899" bIns="91899" spcCol="1270" anchor="ctr"/>
          <a:lstStyle/>
          <a:p>
            <a:pPr defTabSz="8001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dirty="0" smtClean="0"/>
              <a:t>Спортивное самосовершенствование </a:t>
            </a:r>
            <a:endParaRPr lang="ru-RU" sz="1600" dirty="0"/>
          </a:p>
        </p:txBody>
      </p:sp>
      <p:sp>
        <p:nvSpPr>
          <p:cNvPr id="25" name="Номер слайда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C3E6EB-5642-453B-9921-407BACB0B194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6913041" y="4767456"/>
            <a:ext cx="358279" cy="298566"/>
          </a:xfrm>
          <a:custGeom>
            <a:avLst/>
            <a:gdLst>
              <a:gd name="connsiteX0" fmla="*/ 0 w 298565"/>
              <a:gd name="connsiteY0" fmla="*/ 71656 h 358278"/>
              <a:gd name="connsiteX1" fmla="*/ 149283 w 298565"/>
              <a:gd name="connsiteY1" fmla="*/ 71656 h 358278"/>
              <a:gd name="connsiteX2" fmla="*/ 149283 w 298565"/>
              <a:gd name="connsiteY2" fmla="*/ 0 h 358278"/>
              <a:gd name="connsiteX3" fmla="*/ 298565 w 298565"/>
              <a:gd name="connsiteY3" fmla="*/ 179139 h 358278"/>
              <a:gd name="connsiteX4" fmla="*/ 149283 w 298565"/>
              <a:gd name="connsiteY4" fmla="*/ 358278 h 358278"/>
              <a:gd name="connsiteX5" fmla="*/ 149283 w 298565"/>
              <a:gd name="connsiteY5" fmla="*/ 286622 h 358278"/>
              <a:gd name="connsiteX6" fmla="*/ 0 w 298565"/>
              <a:gd name="connsiteY6" fmla="*/ 286622 h 358278"/>
              <a:gd name="connsiteX7" fmla="*/ 0 w 298565"/>
              <a:gd name="connsiteY7" fmla="*/ 71656 h 358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8565" h="358278">
                <a:moveTo>
                  <a:pt x="238851" y="1"/>
                </a:moveTo>
                <a:lnTo>
                  <a:pt x="238851" y="179140"/>
                </a:lnTo>
                <a:lnTo>
                  <a:pt x="298565" y="179140"/>
                </a:lnTo>
                <a:lnTo>
                  <a:pt x="149283" y="358277"/>
                </a:lnTo>
                <a:lnTo>
                  <a:pt x="0" y="179140"/>
                </a:lnTo>
                <a:lnTo>
                  <a:pt x="59714" y="179140"/>
                </a:lnTo>
                <a:lnTo>
                  <a:pt x="59714" y="1"/>
                </a:lnTo>
                <a:lnTo>
                  <a:pt x="238851" y="1"/>
                </a:lnTo>
                <a:close/>
              </a:path>
            </a:pathLst>
          </a:cu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71657" tIns="1" rIns="71656" bIns="89569" spcCol="1270" anchor="ctr"/>
          <a:lstStyle/>
          <a:p>
            <a:pPr algn="ctr" defTabSz="622300">
              <a:lnSpc>
                <a:spcPct val="90000"/>
              </a:lnSpc>
              <a:spcAft>
                <a:spcPct val="35000"/>
              </a:spcAft>
              <a:defRPr/>
            </a:pPr>
            <a:endParaRPr lang="ru-RU" sz="1400"/>
          </a:p>
        </p:txBody>
      </p:sp>
      <p:sp>
        <p:nvSpPr>
          <p:cNvPr id="32" name="Полилиния 31"/>
          <p:cNvSpPr/>
          <p:nvPr/>
        </p:nvSpPr>
        <p:spPr>
          <a:xfrm>
            <a:off x="5796136" y="5081099"/>
            <a:ext cx="2592092" cy="796173"/>
          </a:xfrm>
          <a:custGeom>
            <a:avLst/>
            <a:gdLst>
              <a:gd name="connsiteX0" fmla="*/ 0 w 2592092"/>
              <a:gd name="connsiteY0" fmla="*/ 79617 h 796173"/>
              <a:gd name="connsiteX1" fmla="*/ 79617 w 2592092"/>
              <a:gd name="connsiteY1" fmla="*/ 0 h 796173"/>
              <a:gd name="connsiteX2" fmla="*/ 2512475 w 2592092"/>
              <a:gd name="connsiteY2" fmla="*/ 0 h 796173"/>
              <a:gd name="connsiteX3" fmla="*/ 2592092 w 2592092"/>
              <a:gd name="connsiteY3" fmla="*/ 79617 h 796173"/>
              <a:gd name="connsiteX4" fmla="*/ 2592092 w 2592092"/>
              <a:gd name="connsiteY4" fmla="*/ 716556 h 796173"/>
              <a:gd name="connsiteX5" fmla="*/ 2512475 w 2592092"/>
              <a:gd name="connsiteY5" fmla="*/ 796173 h 796173"/>
              <a:gd name="connsiteX6" fmla="*/ 79617 w 2592092"/>
              <a:gd name="connsiteY6" fmla="*/ 796173 h 796173"/>
              <a:gd name="connsiteX7" fmla="*/ 0 w 2592092"/>
              <a:gd name="connsiteY7" fmla="*/ 716556 h 796173"/>
              <a:gd name="connsiteX8" fmla="*/ 0 w 2592092"/>
              <a:gd name="connsiteY8" fmla="*/ 79617 h 79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92092" h="796173">
                <a:moveTo>
                  <a:pt x="0" y="79617"/>
                </a:moveTo>
                <a:cubicBezTo>
                  <a:pt x="0" y="35646"/>
                  <a:pt x="35646" y="0"/>
                  <a:pt x="79617" y="0"/>
                </a:cubicBezTo>
                <a:lnTo>
                  <a:pt x="2512475" y="0"/>
                </a:lnTo>
                <a:cubicBezTo>
                  <a:pt x="2556446" y="0"/>
                  <a:pt x="2592092" y="35646"/>
                  <a:pt x="2592092" y="79617"/>
                </a:cubicBezTo>
                <a:lnTo>
                  <a:pt x="2592092" y="716556"/>
                </a:lnTo>
                <a:cubicBezTo>
                  <a:pt x="2592092" y="760527"/>
                  <a:pt x="2556446" y="796173"/>
                  <a:pt x="2512475" y="796173"/>
                </a:cubicBezTo>
                <a:lnTo>
                  <a:pt x="79617" y="796173"/>
                </a:lnTo>
                <a:cubicBezTo>
                  <a:pt x="35646" y="796173"/>
                  <a:pt x="0" y="760527"/>
                  <a:pt x="0" y="716556"/>
                </a:cubicBezTo>
                <a:lnTo>
                  <a:pt x="0" y="79617"/>
                </a:lnTo>
                <a:close/>
              </a:path>
            </a:pathLst>
          </a:cu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91899" tIns="91899" rIns="91899" bIns="91899" spcCol="1270" anchor="ctr"/>
          <a:lstStyle/>
          <a:p>
            <a:pPr defTabSz="8001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dirty="0"/>
              <a:t>Волонтерское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движение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640053569"/>
              </p:ext>
            </p:extLst>
          </p:nvPr>
        </p:nvGraphicFramePr>
        <p:xfrm>
          <a:off x="428596" y="0"/>
          <a:ext cx="8358246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5510F1-9A38-4A82-A76A-865770AF35B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51520" y="260648"/>
            <a:ext cx="8640960" cy="1152128"/>
          </a:xfrm>
          <a:prstGeom prst="rect">
            <a:avLst/>
          </a:prstGeom>
        </p:spPr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 cap="all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ru-RU" altLang="ru-RU" sz="2400" dirty="0" smtClean="0">
                <a:solidFill>
                  <a:schemeClr val="tx1"/>
                </a:solidFill>
              </a:rPr>
              <a:t>возрастные </a:t>
            </a:r>
            <a:r>
              <a:rPr lang="ru-RU" altLang="ru-RU" sz="2400" dirty="0">
                <a:solidFill>
                  <a:schemeClr val="tx1"/>
                </a:solidFill>
              </a:rPr>
              <a:t>и </a:t>
            </a:r>
            <a:r>
              <a:rPr lang="ru-RU" altLang="ru-RU" sz="2400" dirty="0" smtClean="0">
                <a:solidFill>
                  <a:schemeClr val="tx1"/>
                </a:solidFill>
              </a:rPr>
              <a:t>социальные особенности </a:t>
            </a:r>
            <a:r>
              <a:rPr lang="ru-RU" altLang="ru-RU" sz="2400" dirty="0">
                <a:solidFill>
                  <a:schemeClr val="tx1"/>
                </a:solidFill>
              </a:rPr>
              <a:t>периода обучения в профессиональной образовательной организации</a:t>
            </a:r>
            <a:endParaRPr lang="ru-RU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лилиния 5"/>
          <p:cNvSpPr/>
          <p:nvPr/>
        </p:nvSpPr>
        <p:spPr bwMode="auto">
          <a:xfrm rot="17432278">
            <a:off x="1330325" y="2144713"/>
            <a:ext cx="1820863" cy="20637"/>
          </a:xfrm>
          <a:custGeom>
            <a:avLst/>
            <a:gdLst>
              <a:gd name="connsiteX0" fmla="*/ 0 w 1820624"/>
              <a:gd name="connsiteY0" fmla="*/ 10700 h 21401"/>
              <a:gd name="connsiteX1" fmla="*/ 1820624 w 1820624"/>
              <a:gd name="connsiteY1" fmla="*/ 10700 h 21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820624" h="21401">
                <a:moveTo>
                  <a:pt x="0" y="10700"/>
                </a:moveTo>
                <a:lnTo>
                  <a:pt x="1820624" y="10700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877496" tIns="-34815" rIns="877496" bIns="-34816" spcCol="1270" anchor="ctr"/>
          <a:lstStyle/>
          <a:p>
            <a:pPr algn="ctr" defTabSz="266700">
              <a:lnSpc>
                <a:spcPct val="90000"/>
              </a:lnSpc>
              <a:spcAft>
                <a:spcPct val="35000"/>
              </a:spcAft>
              <a:defRPr/>
            </a:pPr>
            <a:endParaRPr lang="ru-RU" sz="600"/>
          </a:p>
        </p:txBody>
      </p:sp>
      <p:sp>
        <p:nvSpPr>
          <p:cNvPr id="7" name="Полилиния 6"/>
          <p:cNvSpPr/>
          <p:nvPr/>
        </p:nvSpPr>
        <p:spPr bwMode="auto">
          <a:xfrm>
            <a:off x="2411760" y="617630"/>
            <a:ext cx="1745357" cy="1370236"/>
          </a:xfrm>
          <a:custGeom>
            <a:avLst/>
            <a:gdLst>
              <a:gd name="connsiteX0" fmla="*/ 0 w 1596814"/>
              <a:gd name="connsiteY0" fmla="*/ 137024 h 1370242"/>
              <a:gd name="connsiteX1" fmla="*/ 137024 w 1596814"/>
              <a:gd name="connsiteY1" fmla="*/ 0 h 1370242"/>
              <a:gd name="connsiteX2" fmla="*/ 1459790 w 1596814"/>
              <a:gd name="connsiteY2" fmla="*/ 0 h 1370242"/>
              <a:gd name="connsiteX3" fmla="*/ 1596814 w 1596814"/>
              <a:gd name="connsiteY3" fmla="*/ 137024 h 1370242"/>
              <a:gd name="connsiteX4" fmla="*/ 1596814 w 1596814"/>
              <a:gd name="connsiteY4" fmla="*/ 1233218 h 1370242"/>
              <a:gd name="connsiteX5" fmla="*/ 1459790 w 1596814"/>
              <a:gd name="connsiteY5" fmla="*/ 1370242 h 1370242"/>
              <a:gd name="connsiteX6" fmla="*/ 137024 w 1596814"/>
              <a:gd name="connsiteY6" fmla="*/ 1370242 h 1370242"/>
              <a:gd name="connsiteX7" fmla="*/ 0 w 1596814"/>
              <a:gd name="connsiteY7" fmla="*/ 1233218 h 1370242"/>
              <a:gd name="connsiteX8" fmla="*/ 0 w 1596814"/>
              <a:gd name="connsiteY8" fmla="*/ 137024 h 1370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96814" h="1370242">
                <a:moveTo>
                  <a:pt x="0" y="137024"/>
                </a:moveTo>
                <a:cubicBezTo>
                  <a:pt x="0" y="61348"/>
                  <a:pt x="61348" y="0"/>
                  <a:pt x="137024" y="0"/>
                </a:cubicBezTo>
                <a:lnTo>
                  <a:pt x="1459790" y="0"/>
                </a:lnTo>
                <a:cubicBezTo>
                  <a:pt x="1535466" y="0"/>
                  <a:pt x="1596814" y="61348"/>
                  <a:pt x="1596814" y="137024"/>
                </a:cubicBezTo>
                <a:lnTo>
                  <a:pt x="1596814" y="1233218"/>
                </a:lnTo>
                <a:cubicBezTo>
                  <a:pt x="1596814" y="1308894"/>
                  <a:pt x="1535466" y="1370242"/>
                  <a:pt x="1459790" y="1370242"/>
                </a:cubicBezTo>
                <a:lnTo>
                  <a:pt x="137024" y="1370242"/>
                </a:lnTo>
                <a:cubicBezTo>
                  <a:pt x="61348" y="1370242"/>
                  <a:pt x="0" y="1308894"/>
                  <a:pt x="0" y="1233218"/>
                </a:cubicBezTo>
                <a:lnTo>
                  <a:pt x="0" y="137024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16200000" scaled="0"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51563" tIns="51563" rIns="51563" bIns="51563" spcCol="1270" anchor="ctr"/>
          <a:lstStyle/>
          <a:p>
            <a:pPr algn="ctr" defTabSz="8001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dirty="0"/>
              <a:t>КРИТЕРИИ </a:t>
            </a:r>
            <a:r>
              <a:rPr lang="ru-RU" dirty="0" smtClean="0"/>
              <a:t>ФАКТА</a:t>
            </a:r>
          </a:p>
          <a:p>
            <a:pPr algn="ctr" defTabSz="8001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100" dirty="0" smtClean="0"/>
              <a:t>Наличие и </a:t>
            </a:r>
            <a:r>
              <a:rPr lang="ru-RU" sz="1100" dirty="0" err="1" smtClean="0"/>
              <a:t>функционирвание</a:t>
            </a:r>
            <a:endParaRPr lang="ru-RU" sz="1100" dirty="0"/>
          </a:p>
        </p:txBody>
      </p:sp>
      <p:sp>
        <p:nvSpPr>
          <p:cNvPr id="8" name="Полилиния 7"/>
          <p:cNvSpPr/>
          <p:nvPr/>
        </p:nvSpPr>
        <p:spPr bwMode="auto">
          <a:xfrm rot="18981646">
            <a:off x="4035425" y="987425"/>
            <a:ext cx="882650" cy="22225"/>
          </a:xfrm>
          <a:custGeom>
            <a:avLst/>
            <a:gdLst>
              <a:gd name="connsiteX0" fmla="*/ 0 w 882584"/>
              <a:gd name="connsiteY0" fmla="*/ 10700 h 21401"/>
              <a:gd name="connsiteX1" fmla="*/ 882584 w 882584"/>
              <a:gd name="connsiteY1" fmla="*/ 10700 h 21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82584" h="21401">
                <a:moveTo>
                  <a:pt x="0" y="10700"/>
                </a:moveTo>
                <a:lnTo>
                  <a:pt x="882584" y="10700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431927" tIns="-11364" rIns="431927" bIns="-11365" spcCol="1270" anchor="ctr"/>
          <a:lstStyle/>
          <a:p>
            <a:pPr algn="ctr" defTabSz="222250">
              <a:lnSpc>
                <a:spcPct val="90000"/>
              </a:lnSpc>
              <a:spcAft>
                <a:spcPct val="35000"/>
              </a:spcAft>
              <a:defRPr/>
            </a:pPr>
            <a:endParaRPr lang="ru-RU" sz="500"/>
          </a:p>
        </p:txBody>
      </p:sp>
      <p:sp>
        <p:nvSpPr>
          <p:cNvPr id="9" name="Полилиния 8"/>
          <p:cNvSpPr/>
          <p:nvPr/>
        </p:nvSpPr>
        <p:spPr bwMode="auto">
          <a:xfrm>
            <a:off x="4795892" y="144463"/>
            <a:ext cx="4024258" cy="980281"/>
          </a:xfrm>
          <a:custGeom>
            <a:avLst/>
            <a:gdLst>
              <a:gd name="connsiteX0" fmla="*/ 0 w 4023957"/>
              <a:gd name="connsiteY0" fmla="*/ 109841 h 1098409"/>
              <a:gd name="connsiteX1" fmla="*/ 109841 w 4023957"/>
              <a:gd name="connsiteY1" fmla="*/ 0 h 1098409"/>
              <a:gd name="connsiteX2" fmla="*/ 3914116 w 4023957"/>
              <a:gd name="connsiteY2" fmla="*/ 0 h 1098409"/>
              <a:gd name="connsiteX3" fmla="*/ 4023957 w 4023957"/>
              <a:gd name="connsiteY3" fmla="*/ 109841 h 1098409"/>
              <a:gd name="connsiteX4" fmla="*/ 4023957 w 4023957"/>
              <a:gd name="connsiteY4" fmla="*/ 988568 h 1098409"/>
              <a:gd name="connsiteX5" fmla="*/ 3914116 w 4023957"/>
              <a:gd name="connsiteY5" fmla="*/ 1098409 h 1098409"/>
              <a:gd name="connsiteX6" fmla="*/ 109841 w 4023957"/>
              <a:gd name="connsiteY6" fmla="*/ 1098409 h 1098409"/>
              <a:gd name="connsiteX7" fmla="*/ 0 w 4023957"/>
              <a:gd name="connsiteY7" fmla="*/ 988568 h 1098409"/>
              <a:gd name="connsiteX8" fmla="*/ 0 w 4023957"/>
              <a:gd name="connsiteY8" fmla="*/ 109841 h 109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23957" h="1098409">
                <a:moveTo>
                  <a:pt x="0" y="109841"/>
                </a:moveTo>
                <a:cubicBezTo>
                  <a:pt x="0" y="49177"/>
                  <a:pt x="49177" y="0"/>
                  <a:pt x="109841" y="0"/>
                </a:cubicBezTo>
                <a:lnTo>
                  <a:pt x="3914116" y="0"/>
                </a:lnTo>
                <a:cubicBezTo>
                  <a:pt x="3974780" y="0"/>
                  <a:pt x="4023957" y="49177"/>
                  <a:pt x="4023957" y="109841"/>
                </a:cubicBezTo>
                <a:lnTo>
                  <a:pt x="4023957" y="988568"/>
                </a:lnTo>
                <a:cubicBezTo>
                  <a:pt x="4023957" y="1049232"/>
                  <a:pt x="3974780" y="1098409"/>
                  <a:pt x="3914116" y="1098409"/>
                </a:cubicBezTo>
                <a:lnTo>
                  <a:pt x="109841" y="1098409"/>
                </a:lnTo>
                <a:cubicBezTo>
                  <a:pt x="49177" y="1098409"/>
                  <a:pt x="0" y="1049232"/>
                  <a:pt x="0" y="988568"/>
                </a:cubicBezTo>
                <a:lnTo>
                  <a:pt x="0" y="109841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16200000" scaled="0"/>
          </a:gra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43601" tIns="43601" rIns="43601" bIns="43601" spcCol="1270" anchor="ctr"/>
          <a:lstStyle/>
          <a:p>
            <a:pPr defTabSz="8001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dirty="0"/>
              <a:t>упорядоченность жизнедеятельности </a:t>
            </a:r>
            <a:r>
              <a:rPr lang="ru-RU" dirty="0" smtClean="0"/>
              <a:t>в </a:t>
            </a:r>
            <a:r>
              <a:rPr lang="ru-RU" dirty="0"/>
              <a:t>соответствии с разработанной П</a:t>
            </a:r>
            <a:r>
              <a:rPr lang="ru-RU" dirty="0" smtClean="0"/>
              <a:t>рограммой развития ПОО</a:t>
            </a:r>
            <a:endParaRPr lang="ru-RU" dirty="0"/>
          </a:p>
        </p:txBody>
      </p:sp>
      <p:sp>
        <p:nvSpPr>
          <p:cNvPr id="10" name="Полилиния 9"/>
          <p:cNvSpPr/>
          <p:nvPr/>
        </p:nvSpPr>
        <p:spPr bwMode="auto">
          <a:xfrm rot="2618354">
            <a:off x="4035425" y="1597025"/>
            <a:ext cx="882650" cy="20638"/>
          </a:xfrm>
          <a:custGeom>
            <a:avLst/>
            <a:gdLst>
              <a:gd name="connsiteX0" fmla="*/ 0 w 882584"/>
              <a:gd name="connsiteY0" fmla="*/ 10700 h 21401"/>
              <a:gd name="connsiteX1" fmla="*/ 882584 w 882584"/>
              <a:gd name="connsiteY1" fmla="*/ 10700 h 21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82584" h="21401">
                <a:moveTo>
                  <a:pt x="0" y="10700"/>
                </a:moveTo>
                <a:lnTo>
                  <a:pt x="882584" y="10700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431928" tIns="-11365" rIns="431926" bIns="-11364" spcCol="1270" anchor="ctr"/>
          <a:lstStyle/>
          <a:p>
            <a:pPr algn="ctr" defTabSz="222250">
              <a:lnSpc>
                <a:spcPct val="90000"/>
              </a:lnSpc>
              <a:spcAft>
                <a:spcPct val="35000"/>
              </a:spcAft>
              <a:defRPr/>
            </a:pPr>
            <a:endParaRPr lang="ru-RU" sz="500"/>
          </a:p>
        </p:txBody>
      </p:sp>
      <p:sp>
        <p:nvSpPr>
          <p:cNvPr id="11" name="Полилиния 10"/>
          <p:cNvSpPr/>
          <p:nvPr/>
        </p:nvSpPr>
        <p:spPr bwMode="auto">
          <a:xfrm>
            <a:off x="4795892" y="1250476"/>
            <a:ext cx="4024258" cy="1098404"/>
          </a:xfrm>
          <a:custGeom>
            <a:avLst/>
            <a:gdLst>
              <a:gd name="connsiteX0" fmla="*/ 0 w 4023957"/>
              <a:gd name="connsiteY0" fmla="*/ 109841 h 1098409"/>
              <a:gd name="connsiteX1" fmla="*/ 109841 w 4023957"/>
              <a:gd name="connsiteY1" fmla="*/ 0 h 1098409"/>
              <a:gd name="connsiteX2" fmla="*/ 3914116 w 4023957"/>
              <a:gd name="connsiteY2" fmla="*/ 0 h 1098409"/>
              <a:gd name="connsiteX3" fmla="*/ 4023957 w 4023957"/>
              <a:gd name="connsiteY3" fmla="*/ 109841 h 1098409"/>
              <a:gd name="connsiteX4" fmla="*/ 4023957 w 4023957"/>
              <a:gd name="connsiteY4" fmla="*/ 988568 h 1098409"/>
              <a:gd name="connsiteX5" fmla="*/ 3914116 w 4023957"/>
              <a:gd name="connsiteY5" fmla="*/ 1098409 h 1098409"/>
              <a:gd name="connsiteX6" fmla="*/ 109841 w 4023957"/>
              <a:gd name="connsiteY6" fmla="*/ 1098409 h 1098409"/>
              <a:gd name="connsiteX7" fmla="*/ 0 w 4023957"/>
              <a:gd name="connsiteY7" fmla="*/ 988568 h 1098409"/>
              <a:gd name="connsiteX8" fmla="*/ 0 w 4023957"/>
              <a:gd name="connsiteY8" fmla="*/ 109841 h 109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23957" h="1098409">
                <a:moveTo>
                  <a:pt x="0" y="109841"/>
                </a:moveTo>
                <a:cubicBezTo>
                  <a:pt x="0" y="49177"/>
                  <a:pt x="49177" y="0"/>
                  <a:pt x="109841" y="0"/>
                </a:cubicBezTo>
                <a:lnTo>
                  <a:pt x="3914116" y="0"/>
                </a:lnTo>
                <a:cubicBezTo>
                  <a:pt x="3974780" y="0"/>
                  <a:pt x="4023957" y="49177"/>
                  <a:pt x="4023957" y="109841"/>
                </a:cubicBezTo>
                <a:lnTo>
                  <a:pt x="4023957" y="988568"/>
                </a:lnTo>
                <a:cubicBezTo>
                  <a:pt x="4023957" y="1049232"/>
                  <a:pt x="3974780" y="1098409"/>
                  <a:pt x="3914116" y="1098409"/>
                </a:cubicBezTo>
                <a:lnTo>
                  <a:pt x="109841" y="1098409"/>
                </a:lnTo>
                <a:cubicBezTo>
                  <a:pt x="49177" y="1098409"/>
                  <a:pt x="0" y="1049232"/>
                  <a:pt x="0" y="988568"/>
                </a:cubicBezTo>
                <a:lnTo>
                  <a:pt x="0" y="109841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16200000" scaled="0"/>
          </a:gra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43601" tIns="43601" rIns="43601" bIns="43601" spcCol="1270" anchor="ctr"/>
          <a:lstStyle/>
          <a:p>
            <a:pPr defTabSz="8001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dirty="0"/>
              <a:t>наличие коллектива единомышленников, создание психолого-педагогических условий для </a:t>
            </a:r>
            <a:r>
              <a:rPr lang="ru-RU" dirty="0" smtClean="0"/>
              <a:t>развития личности </a:t>
            </a:r>
            <a:endParaRPr lang="ru-RU" dirty="0"/>
          </a:p>
        </p:txBody>
      </p:sp>
      <p:sp>
        <p:nvSpPr>
          <p:cNvPr id="12" name="Полилиния 11"/>
          <p:cNvSpPr/>
          <p:nvPr/>
        </p:nvSpPr>
        <p:spPr bwMode="auto">
          <a:xfrm rot="4079911">
            <a:off x="1331913" y="3870325"/>
            <a:ext cx="1885950" cy="22225"/>
          </a:xfrm>
          <a:custGeom>
            <a:avLst/>
            <a:gdLst>
              <a:gd name="connsiteX0" fmla="*/ 0 w 1885844"/>
              <a:gd name="connsiteY0" fmla="*/ 10700 h 21401"/>
              <a:gd name="connsiteX1" fmla="*/ 1885844 w 1885844"/>
              <a:gd name="connsiteY1" fmla="*/ 10700 h 21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885844" h="21401">
                <a:moveTo>
                  <a:pt x="0" y="10700"/>
                </a:moveTo>
                <a:lnTo>
                  <a:pt x="1885844" y="10700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908476" tIns="-36446" rIns="908475" bIns="-36446" spcCol="1270" anchor="ctr"/>
          <a:lstStyle/>
          <a:p>
            <a:pPr algn="ctr" defTabSz="266700">
              <a:lnSpc>
                <a:spcPct val="90000"/>
              </a:lnSpc>
              <a:spcAft>
                <a:spcPct val="35000"/>
              </a:spcAft>
              <a:defRPr/>
            </a:pPr>
            <a:endParaRPr lang="ru-RU" sz="600"/>
          </a:p>
        </p:txBody>
      </p:sp>
      <p:sp>
        <p:nvSpPr>
          <p:cNvPr id="13" name="Полилиния 12"/>
          <p:cNvSpPr/>
          <p:nvPr/>
        </p:nvSpPr>
        <p:spPr bwMode="auto">
          <a:xfrm>
            <a:off x="2411760" y="4077085"/>
            <a:ext cx="1813130" cy="1358117"/>
          </a:xfrm>
          <a:custGeom>
            <a:avLst/>
            <a:gdLst>
              <a:gd name="connsiteX0" fmla="*/ 0 w 1596814"/>
              <a:gd name="connsiteY0" fmla="*/ 135812 h 1358123"/>
              <a:gd name="connsiteX1" fmla="*/ 135812 w 1596814"/>
              <a:gd name="connsiteY1" fmla="*/ 0 h 1358123"/>
              <a:gd name="connsiteX2" fmla="*/ 1461002 w 1596814"/>
              <a:gd name="connsiteY2" fmla="*/ 0 h 1358123"/>
              <a:gd name="connsiteX3" fmla="*/ 1596814 w 1596814"/>
              <a:gd name="connsiteY3" fmla="*/ 135812 h 1358123"/>
              <a:gd name="connsiteX4" fmla="*/ 1596814 w 1596814"/>
              <a:gd name="connsiteY4" fmla="*/ 1222311 h 1358123"/>
              <a:gd name="connsiteX5" fmla="*/ 1461002 w 1596814"/>
              <a:gd name="connsiteY5" fmla="*/ 1358123 h 1358123"/>
              <a:gd name="connsiteX6" fmla="*/ 135812 w 1596814"/>
              <a:gd name="connsiteY6" fmla="*/ 1358123 h 1358123"/>
              <a:gd name="connsiteX7" fmla="*/ 0 w 1596814"/>
              <a:gd name="connsiteY7" fmla="*/ 1222311 h 1358123"/>
              <a:gd name="connsiteX8" fmla="*/ 0 w 1596814"/>
              <a:gd name="connsiteY8" fmla="*/ 135812 h 1358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96814" h="1358123">
                <a:moveTo>
                  <a:pt x="0" y="135812"/>
                </a:moveTo>
                <a:cubicBezTo>
                  <a:pt x="0" y="60805"/>
                  <a:pt x="60805" y="0"/>
                  <a:pt x="135812" y="0"/>
                </a:cubicBezTo>
                <a:lnTo>
                  <a:pt x="1461002" y="0"/>
                </a:lnTo>
                <a:cubicBezTo>
                  <a:pt x="1536009" y="0"/>
                  <a:pt x="1596814" y="60805"/>
                  <a:pt x="1596814" y="135812"/>
                </a:cubicBezTo>
                <a:lnTo>
                  <a:pt x="1596814" y="1222311"/>
                </a:lnTo>
                <a:cubicBezTo>
                  <a:pt x="1596814" y="1297318"/>
                  <a:pt x="1536009" y="1358123"/>
                  <a:pt x="1461002" y="1358123"/>
                </a:cubicBezTo>
                <a:lnTo>
                  <a:pt x="135812" y="1358123"/>
                </a:lnTo>
                <a:cubicBezTo>
                  <a:pt x="60805" y="1358123"/>
                  <a:pt x="0" y="1297318"/>
                  <a:pt x="0" y="1222311"/>
                </a:cubicBezTo>
                <a:lnTo>
                  <a:pt x="0" y="135812"/>
                </a:lnTo>
                <a:close/>
              </a:path>
            </a:pathLst>
          </a:custGeom>
          <a:gradFill>
            <a:gsLst>
              <a:gs pos="15000">
                <a:srgbClr val="B41286"/>
              </a:gs>
              <a:gs pos="77917">
                <a:srgbClr val="CB2ADC"/>
              </a:gs>
              <a:gs pos="60000">
                <a:srgbClr val="E62091"/>
              </a:gs>
            </a:gsLst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51208" tIns="51208" rIns="51208" bIns="51208" spcCol="1270" anchor="ctr"/>
          <a:lstStyle/>
          <a:p>
            <a:pPr algn="ctr" defTabSz="8001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КРИТЕРИИ </a:t>
            </a:r>
            <a:r>
              <a:rPr lang="ru-RU" dirty="0" smtClean="0">
                <a:solidFill>
                  <a:schemeClr val="tx1"/>
                </a:solidFill>
              </a:rPr>
              <a:t>КАЧЕСТВА</a:t>
            </a:r>
          </a:p>
          <a:p>
            <a:pPr algn="ctr" defTabSz="8001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100" dirty="0" smtClean="0">
                <a:solidFill>
                  <a:schemeClr val="tx1"/>
                </a:solidFill>
              </a:rPr>
              <a:t>Соответствие заявленным требованиям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14" name="Полилиния 13"/>
          <p:cNvSpPr/>
          <p:nvPr/>
        </p:nvSpPr>
        <p:spPr bwMode="auto">
          <a:xfrm rot="17360796">
            <a:off x="3648075" y="3932238"/>
            <a:ext cx="1724025" cy="22225"/>
          </a:xfrm>
          <a:custGeom>
            <a:avLst/>
            <a:gdLst>
              <a:gd name="connsiteX0" fmla="*/ 0 w 1723478"/>
              <a:gd name="connsiteY0" fmla="*/ 10700 h 21401"/>
              <a:gd name="connsiteX1" fmla="*/ 1723478 w 1723478"/>
              <a:gd name="connsiteY1" fmla="*/ 10700 h 21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723478" h="21401">
                <a:moveTo>
                  <a:pt x="0" y="10700"/>
                </a:moveTo>
                <a:lnTo>
                  <a:pt x="1723478" y="10700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831351" tIns="-32387" rIns="831353" bIns="-32386" spcCol="1270" anchor="ctr"/>
          <a:lstStyle/>
          <a:p>
            <a:pPr algn="ctr" defTabSz="266700">
              <a:lnSpc>
                <a:spcPct val="90000"/>
              </a:lnSpc>
              <a:spcAft>
                <a:spcPct val="35000"/>
              </a:spcAft>
              <a:defRPr/>
            </a:pPr>
            <a:endParaRPr lang="ru-RU" sz="600"/>
          </a:p>
        </p:txBody>
      </p:sp>
      <p:sp>
        <p:nvSpPr>
          <p:cNvPr id="15" name="Полилиния 14"/>
          <p:cNvSpPr/>
          <p:nvPr/>
        </p:nvSpPr>
        <p:spPr bwMode="auto">
          <a:xfrm>
            <a:off x="4795892" y="2852935"/>
            <a:ext cx="4024258" cy="826261"/>
          </a:xfrm>
          <a:custGeom>
            <a:avLst/>
            <a:gdLst>
              <a:gd name="connsiteX0" fmla="*/ 0 w 4023957"/>
              <a:gd name="connsiteY0" fmla="*/ 109841 h 1098409"/>
              <a:gd name="connsiteX1" fmla="*/ 109841 w 4023957"/>
              <a:gd name="connsiteY1" fmla="*/ 0 h 1098409"/>
              <a:gd name="connsiteX2" fmla="*/ 3914116 w 4023957"/>
              <a:gd name="connsiteY2" fmla="*/ 0 h 1098409"/>
              <a:gd name="connsiteX3" fmla="*/ 4023957 w 4023957"/>
              <a:gd name="connsiteY3" fmla="*/ 109841 h 1098409"/>
              <a:gd name="connsiteX4" fmla="*/ 4023957 w 4023957"/>
              <a:gd name="connsiteY4" fmla="*/ 988568 h 1098409"/>
              <a:gd name="connsiteX5" fmla="*/ 3914116 w 4023957"/>
              <a:gd name="connsiteY5" fmla="*/ 1098409 h 1098409"/>
              <a:gd name="connsiteX6" fmla="*/ 109841 w 4023957"/>
              <a:gd name="connsiteY6" fmla="*/ 1098409 h 1098409"/>
              <a:gd name="connsiteX7" fmla="*/ 0 w 4023957"/>
              <a:gd name="connsiteY7" fmla="*/ 988568 h 1098409"/>
              <a:gd name="connsiteX8" fmla="*/ 0 w 4023957"/>
              <a:gd name="connsiteY8" fmla="*/ 109841 h 109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23957" h="1098409">
                <a:moveTo>
                  <a:pt x="0" y="109841"/>
                </a:moveTo>
                <a:cubicBezTo>
                  <a:pt x="0" y="49177"/>
                  <a:pt x="49177" y="0"/>
                  <a:pt x="109841" y="0"/>
                </a:cubicBezTo>
                <a:lnTo>
                  <a:pt x="3914116" y="0"/>
                </a:lnTo>
                <a:cubicBezTo>
                  <a:pt x="3974780" y="0"/>
                  <a:pt x="4023957" y="49177"/>
                  <a:pt x="4023957" y="109841"/>
                </a:cubicBezTo>
                <a:lnTo>
                  <a:pt x="4023957" y="988568"/>
                </a:lnTo>
                <a:cubicBezTo>
                  <a:pt x="4023957" y="1049232"/>
                  <a:pt x="3974780" y="1098409"/>
                  <a:pt x="3914116" y="1098409"/>
                </a:cubicBezTo>
                <a:lnTo>
                  <a:pt x="109841" y="1098409"/>
                </a:lnTo>
                <a:cubicBezTo>
                  <a:pt x="49177" y="1098409"/>
                  <a:pt x="0" y="1049232"/>
                  <a:pt x="0" y="988568"/>
                </a:cubicBezTo>
                <a:lnTo>
                  <a:pt x="0" y="109841"/>
                </a:lnTo>
                <a:close/>
              </a:path>
            </a:pathLst>
          </a:custGeom>
          <a:gradFill>
            <a:gsLst>
              <a:gs pos="15000">
                <a:srgbClr val="B41286"/>
              </a:gs>
              <a:gs pos="77917">
                <a:srgbClr val="CB2ADC"/>
              </a:gs>
              <a:gs pos="60000">
                <a:srgbClr val="E62091"/>
              </a:gs>
            </a:gsLst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51208" tIns="51208" rIns="51208" bIns="51208" spcCol="1270" anchor="ctr"/>
          <a:lstStyle/>
          <a:p>
            <a:pPr algn="ctr" defTabSz="800100">
              <a:lnSpc>
                <a:spcPct val="90000"/>
              </a:lnSpc>
              <a:spcAft>
                <a:spcPct val="35000"/>
              </a:spcAft>
            </a:pPr>
            <a:r>
              <a:rPr lang="ru-RU" dirty="0">
                <a:solidFill>
                  <a:schemeClr val="tx1"/>
                </a:solidFill>
              </a:rPr>
              <a:t>степень соответствия воспитательной системы поставленным целям; </a:t>
            </a:r>
          </a:p>
        </p:txBody>
      </p:sp>
      <p:sp>
        <p:nvSpPr>
          <p:cNvPr id="16" name="Полилиния 15"/>
          <p:cNvSpPr/>
          <p:nvPr/>
        </p:nvSpPr>
        <p:spPr bwMode="auto">
          <a:xfrm rot="19467103">
            <a:off x="4159250" y="4541838"/>
            <a:ext cx="701675" cy="20637"/>
          </a:xfrm>
          <a:custGeom>
            <a:avLst/>
            <a:gdLst>
              <a:gd name="connsiteX0" fmla="*/ 0 w 701744"/>
              <a:gd name="connsiteY0" fmla="*/ 10700 h 21401"/>
              <a:gd name="connsiteX1" fmla="*/ 701744 w 701744"/>
              <a:gd name="connsiteY1" fmla="*/ 10700 h 21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01744" h="21401">
                <a:moveTo>
                  <a:pt x="0" y="10700"/>
                </a:moveTo>
                <a:lnTo>
                  <a:pt x="701744" y="10700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346027" tIns="-6844" rIns="346029" bIns="-6843" spcCol="1270" anchor="ctr"/>
          <a:lstStyle/>
          <a:p>
            <a:pPr algn="ctr" defTabSz="222250">
              <a:lnSpc>
                <a:spcPct val="90000"/>
              </a:lnSpc>
              <a:spcAft>
                <a:spcPct val="35000"/>
              </a:spcAft>
              <a:defRPr/>
            </a:pPr>
            <a:endParaRPr lang="ru-RU" sz="500"/>
          </a:p>
        </p:txBody>
      </p:sp>
      <p:sp>
        <p:nvSpPr>
          <p:cNvPr id="17" name="Полилиния 16"/>
          <p:cNvSpPr/>
          <p:nvPr/>
        </p:nvSpPr>
        <p:spPr bwMode="auto">
          <a:xfrm>
            <a:off x="4795892" y="3861048"/>
            <a:ext cx="4024258" cy="961411"/>
          </a:xfrm>
          <a:custGeom>
            <a:avLst/>
            <a:gdLst>
              <a:gd name="connsiteX0" fmla="*/ 0 w 4023957"/>
              <a:gd name="connsiteY0" fmla="*/ 109841 h 1098409"/>
              <a:gd name="connsiteX1" fmla="*/ 109841 w 4023957"/>
              <a:gd name="connsiteY1" fmla="*/ 0 h 1098409"/>
              <a:gd name="connsiteX2" fmla="*/ 3914116 w 4023957"/>
              <a:gd name="connsiteY2" fmla="*/ 0 h 1098409"/>
              <a:gd name="connsiteX3" fmla="*/ 4023957 w 4023957"/>
              <a:gd name="connsiteY3" fmla="*/ 109841 h 1098409"/>
              <a:gd name="connsiteX4" fmla="*/ 4023957 w 4023957"/>
              <a:gd name="connsiteY4" fmla="*/ 988568 h 1098409"/>
              <a:gd name="connsiteX5" fmla="*/ 3914116 w 4023957"/>
              <a:gd name="connsiteY5" fmla="*/ 1098409 h 1098409"/>
              <a:gd name="connsiteX6" fmla="*/ 109841 w 4023957"/>
              <a:gd name="connsiteY6" fmla="*/ 1098409 h 1098409"/>
              <a:gd name="connsiteX7" fmla="*/ 0 w 4023957"/>
              <a:gd name="connsiteY7" fmla="*/ 988568 h 1098409"/>
              <a:gd name="connsiteX8" fmla="*/ 0 w 4023957"/>
              <a:gd name="connsiteY8" fmla="*/ 109841 h 109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23957" h="1098409">
                <a:moveTo>
                  <a:pt x="0" y="109841"/>
                </a:moveTo>
                <a:cubicBezTo>
                  <a:pt x="0" y="49177"/>
                  <a:pt x="49177" y="0"/>
                  <a:pt x="109841" y="0"/>
                </a:cubicBezTo>
                <a:lnTo>
                  <a:pt x="3914116" y="0"/>
                </a:lnTo>
                <a:cubicBezTo>
                  <a:pt x="3974780" y="0"/>
                  <a:pt x="4023957" y="49177"/>
                  <a:pt x="4023957" y="109841"/>
                </a:cubicBezTo>
                <a:lnTo>
                  <a:pt x="4023957" y="988568"/>
                </a:lnTo>
                <a:cubicBezTo>
                  <a:pt x="4023957" y="1049232"/>
                  <a:pt x="3974780" y="1098409"/>
                  <a:pt x="3914116" y="1098409"/>
                </a:cubicBezTo>
                <a:lnTo>
                  <a:pt x="109841" y="1098409"/>
                </a:lnTo>
                <a:cubicBezTo>
                  <a:pt x="49177" y="1098409"/>
                  <a:pt x="0" y="1049232"/>
                  <a:pt x="0" y="988568"/>
                </a:cubicBezTo>
                <a:lnTo>
                  <a:pt x="0" y="109841"/>
                </a:lnTo>
                <a:close/>
              </a:path>
            </a:pathLst>
          </a:custGeom>
          <a:gradFill>
            <a:gsLst>
              <a:gs pos="15000">
                <a:srgbClr val="B41286"/>
              </a:gs>
              <a:gs pos="77917">
                <a:srgbClr val="CB2ADC"/>
              </a:gs>
              <a:gs pos="60000">
                <a:srgbClr val="E62091"/>
              </a:gs>
            </a:gsLst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51208" tIns="51208" rIns="51208" bIns="51208" spcCol="1270" anchor="ctr"/>
          <a:lstStyle/>
          <a:p>
            <a:pPr algn="ctr" defTabSz="800100">
              <a:lnSpc>
                <a:spcPct val="90000"/>
              </a:lnSpc>
              <a:spcAft>
                <a:spcPct val="35000"/>
              </a:spcAft>
            </a:pPr>
            <a:r>
              <a:rPr lang="ru-RU" dirty="0">
                <a:solidFill>
                  <a:schemeClr val="tx1"/>
                </a:solidFill>
              </a:rPr>
              <a:t>реализация педагогической концепции на основе принципов сотрудничества и сотворчества; </a:t>
            </a:r>
          </a:p>
        </p:txBody>
      </p:sp>
      <p:sp>
        <p:nvSpPr>
          <p:cNvPr id="18" name="Полилиния 17"/>
          <p:cNvSpPr/>
          <p:nvPr/>
        </p:nvSpPr>
        <p:spPr bwMode="auto">
          <a:xfrm rot="3851484">
            <a:off x="3854450" y="5335588"/>
            <a:ext cx="1311275" cy="22225"/>
          </a:xfrm>
          <a:custGeom>
            <a:avLst/>
            <a:gdLst>
              <a:gd name="connsiteX0" fmla="*/ 0 w 1311440"/>
              <a:gd name="connsiteY0" fmla="*/ 10700 h 21401"/>
              <a:gd name="connsiteX1" fmla="*/ 1311440 w 1311440"/>
              <a:gd name="connsiteY1" fmla="*/ 10700 h 21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11440" h="21401">
                <a:moveTo>
                  <a:pt x="0" y="10700"/>
                </a:moveTo>
                <a:lnTo>
                  <a:pt x="1311440" y="10700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635634" tIns="-22087" rIns="635634" bIns="-22085" spcCol="1270" anchor="ctr"/>
          <a:lstStyle/>
          <a:p>
            <a:pPr algn="ctr" defTabSz="222250">
              <a:lnSpc>
                <a:spcPct val="90000"/>
              </a:lnSpc>
              <a:spcAft>
                <a:spcPct val="35000"/>
              </a:spcAft>
              <a:defRPr/>
            </a:pPr>
            <a:endParaRPr lang="ru-RU" sz="500"/>
          </a:p>
        </p:txBody>
      </p:sp>
      <p:sp>
        <p:nvSpPr>
          <p:cNvPr id="19" name="Полилиния 18"/>
          <p:cNvSpPr/>
          <p:nvPr/>
        </p:nvSpPr>
        <p:spPr bwMode="auto">
          <a:xfrm>
            <a:off x="4806142" y="5017121"/>
            <a:ext cx="4024258" cy="1839291"/>
          </a:xfrm>
          <a:custGeom>
            <a:avLst/>
            <a:gdLst>
              <a:gd name="connsiteX0" fmla="*/ 0 w 4023957"/>
              <a:gd name="connsiteY0" fmla="*/ 183930 h 1839299"/>
              <a:gd name="connsiteX1" fmla="*/ 183930 w 4023957"/>
              <a:gd name="connsiteY1" fmla="*/ 0 h 1839299"/>
              <a:gd name="connsiteX2" fmla="*/ 3840027 w 4023957"/>
              <a:gd name="connsiteY2" fmla="*/ 0 h 1839299"/>
              <a:gd name="connsiteX3" fmla="*/ 4023957 w 4023957"/>
              <a:gd name="connsiteY3" fmla="*/ 183930 h 1839299"/>
              <a:gd name="connsiteX4" fmla="*/ 4023957 w 4023957"/>
              <a:gd name="connsiteY4" fmla="*/ 1655369 h 1839299"/>
              <a:gd name="connsiteX5" fmla="*/ 3840027 w 4023957"/>
              <a:gd name="connsiteY5" fmla="*/ 1839299 h 1839299"/>
              <a:gd name="connsiteX6" fmla="*/ 183930 w 4023957"/>
              <a:gd name="connsiteY6" fmla="*/ 1839299 h 1839299"/>
              <a:gd name="connsiteX7" fmla="*/ 0 w 4023957"/>
              <a:gd name="connsiteY7" fmla="*/ 1655369 h 1839299"/>
              <a:gd name="connsiteX8" fmla="*/ 0 w 4023957"/>
              <a:gd name="connsiteY8" fmla="*/ 183930 h 1839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23957" h="1839299">
                <a:moveTo>
                  <a:pt x="0" y="183930"/>
                </a:moveTo>
                <a:cubicBezTo>
                  <a:pt x="0" y="82348"/>
                  <a:pt x="82348" y="0"/>
                  <a:pt x="183930" y="0"/>
                </a:cubicBezTo>
                <a:lnTo>
                  <a:pt x="3840027" y="0"/>
                </a:lnTo>
                <a:cubicBezTo>
                  <a:pt x="3941609" y="0"/>
                  <a:pt x="4023957" y="82348"/>
                  <a:pt x="4023957" y="183930"/>
                </a:cubicBezTo>
                <a:lnTo>
                  <a:pt x="4023957" y="1655369"/>
                </a:lnTo>
                <a:cubicBezTo>
                  <a:pt x="4023957" y="1756951"/>
                  <a:pt x="3941609" y="1839299"/>
                  <a:pt x="3840027" y="1839299"/>
                </a:cubicBezTo>
                <a:lnTo>
                  <a:pt x="183930" y="1839299"/>
                </a:lnTo>
                <a:cubicBezTo>
                  <a:pt x="82348" y="1839299"/>
                  <a:pt x="0" y="1756951"/>
                  <a:pt x="0" y="1655369"/>
                </a:cubicBezTo>
                <a:lnTo>
                  <a:pt x="0" y="183930"/>
                </a:lnTo>
                <a:close/>
              </a:path>
            </a:pathLst>
          </a:custGeom>
          <a:gradFill>
            <a:gsLst>
              <a:gs pos="15000">
                <a:srgbClr val="B41286"/>
              </a:gs>
              <a:gs pos="77917">
                <a:srgbClr val="CB2ADC"/>
              </a:gs>
              <a:gs pos="60000">
                <a:srgbClr val="E62091"/>
              </a:gs>
            </a:gsLst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51208" tIns="51208" rIns="51208" bIns="51208" spcCol="1270" anchor="ctr"/>
          <a:lstStyle/>
          <a:p>
            <a:pPr algn="ctr" defTabSz="800100">
              <a:lnSpc>
                <a:spcPct val="90000"/>
              </a:lnSpc>
              <a:spcAft>
                <a:spcPct val="35000"/>
              </a:spcAft>
            </a:pPr>
            <a:r>
              <a:rPr lang="ru-RU" dirty="0">
                <a:solidFill>
                  <a:schemeClr val="tx1"/>
                </a:solidFill>
              </a:rPr>
              <a:t>благоприятный психолого-педагогический климат, гуманистические отношения, демократический стиль общения, социальная защищенность преподавателей и учащихся, профессионализм преподавателей.</a:t>
            </a:r>
          </a:p>
        </p:txBody>
      </p:sp>
      <p:sp>
        <p:nvSpPr>
          <p:cNvPr id="5" name="Полилиния 4"/>
          <p:cNvSpPr/>
          <p:nvPr/>
        </p:nvSpPr>
        <p:spPr bwMode="auto">
          <a:xfrm>
            <a:off x="271463" y="1799677"/>
            <a:ext cx="1950208" cy="2081759"/>
          </a:xfrm>
          <a:custGeom>
            <a:avLst/>
            <a:gdLst>
              <a:gd name="connsiteX0" fmla="*/ 0 w 1596814"/>
              <a:gd name="connsiteY0" fmla="*/ 159681 h 3262261"/>
              <a:gd name="connsiteX1" fmla="*/ 159681 w 1596814"/>
              <a:gd name="connsiteY1" fmla="*/ 0 h 3262261"/>
              <a:gd name="connsiteX2" fmla="*/ 1437133 w 1596814"/>
              <a:gd name="connsiteY2" fmla="*/ 0 h 3262261"/>
              <a:gd name="connsiteX3" fmla="*/ 1596814 w 1596814"/>
              <a:gd name="connsiteY3" fmla="*/ 159681 h 3262261"/>
              <a:gd name="connsiteX4" fmla="*/ 1596814 w 1596814"/>
              <a:gd name="connsiteY4" fmla="*/ 3102580 h 3262261"/>
              <a:gd name="connsiteX5" fmla="*/ 1437133 w 1596814"/>
              <a:gd name="connsiteY5" fmla="*/ 3262261 h 3262261"/>
              <a:gd name="connsiteX6" fmla="*/ 159681 w 1596814"/>
              <a:gd name="connsiteY6" fmla="*/ 3262261 h 3262261"/>
              <a:gd name="connsiteX7" fmla="*/ 0 w 1596814"/>
              <a:gd name="connsiteY7" fmla="*/ 3102580 h 3262261"/>
              <a:gd name="connsiteX8" fmla="*/ 0 w 1596814"/>
              <a:gd name="connsiteY8" fmla="*/ 159681 h 3262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96814" h="3262261">
                <a:moveTo>
                  <a:pt x="0" y="159681"/>
                </a:moveTo>
                <a:cubicBezTo>
                  <a:pt x="0" y="71492"/>
                  <a:pt x="71492" y="0"/>
                  <a:pt x="159681" y="0"/>
                </a:cubicBezTo>
                <a:lnTo>
                  <a:pt x="1437133" y="0"/>
                </a:lnTo>
                <a:cubicBezTo>
                  <a:pt x="1525322" y="0"/>
                  <a:pt x="1596814" y="71492"/>
                  <a:pt x="1596814" y="159681"/>
                </a:cubicBezTo>
                <a:lnTo>
                  <a:pt x="1596814" y="3102580"/>
                </a:lnTo>
                <a:cubicBezTo>
                  <a:pt x="1596814" y="3190769"/>
                  <a:pt x="1525322" y="3262261"/>
                  <a:pt x="1437133" y="3262261"/>
                </a:cubicBezTo>
                <a:lnTo>
                  <a:pt x="159681" y="3262261"/>
                </a:lnTo>
                <a:cubicBezTo>
                  <a:pt x="71492" y="3262261"/>
                  <a:pt x="0" y="3190769"/>
                  <a:pt x="0" y="3102580"/>
                </a:cubicBezTo>
                <a:lnTo>
                  <a:pt x="0" y="159681"/>
                </a:lnTo>
                <a:close/>
              </a:path>
            </a:pathLst>
          </a:cu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  <a:tileRect r="-100000" b="-100000"/>
          </a:gra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58199" tIns="58199" rIns="58199" bIns="58199" spcCol="1270" anchor="ctr"/>
          <a:lstStyle/>
          <a:p>
            <a:pPr algn="ctr" defTabSz="8001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800" dirty="0"/>
              <a:t>Условия</a:t>
            </a:r>
            <a:r>
              <a:rPr lang="ru-RU" dirty="0"/>
              <a:t>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социализации и самореализации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520259"/>
            <a:ext cx="2133600" cy="365125"/>
          </a:xfrm>
        </p:spPr>
        <p:txBody>
          <a:bodyPr/>
          <a:lstStyle/>
          <a:p>
            <a:pPr>
              <a:defRPr/>
            </a:pPr>
            <a:fld id="{5A600558-C9D0-4079-A0CF-932E1FAD98C3}" type="slidenum">
              <a:rPr lang="ru-RU" sz="2000" smtClean="0">
                <a:solidFill>
                  <a:schemeClr val="tx1"/>
                </a:solidFill>
              </a:rPr>
              <a:pPr>
                <a:defRPr/>
              </a:pPr>
              <a:t>4</a:t>
            </a:fld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8784976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tx1"/>
                </a:solidFill>
                <a:effectLst/>
              </a:rPr>
              <a:t>образовательная среда колледжа</a:t>
            </a:r>
            <a:endParaRPr lang="ru-RU" sz="3200" dirty="0"/>
          </a:p>
        </p:txBody>
      </p:sp>
      <p:grpSp>
        <p:nvGrpSpPr>
          <p:cNvPr id="10243" name="Группа 3"/>
          <p:cNvGrpSpPr>
            <a:grpSpLocks/>
          </p:cNvGrpSpPr>
          <p:nvPr/>
        </p:nvGrpSpPr>
        <p:grpSpPr bwMode="auto">
          <a:xfrm>
            <a:off x="481013" y="1152525"/>
            <a:ext cx="8275637" cy="3068638"/>
            <a:chOff x="539551" y="1152175"/>
            <a:chExt cx="8276240" cy="3068913"/>
          </a:xfrm>
        </p:grpSpPr>
        <p:sp>
          <p:nvSpPr>
            <p:cNvPr id="5" name="Полилиния 4"/>
            <p:cNvSpPr/>
            <p:nvPr/>
          </p:nvSpPr>
          <p:spPr>
            <a:xfrm>
              <a:off x="550880" y="1152175"/>
              <a:ext cx="1682250" cy="632707"/>
            </a:xfrm>
            <a:custGeom>
              <a:avLst/>
              <a:gdLst>
                <a:gd name="connsiteX0" fmla="*/ 0 w 1265414"/>
                <a:gd name="connsiteY0" fmla="*/ 63271 h 632707"/>
                <a:gd name="connsiteX1" fmla="*/ 63271 w 1265414"/>
                <a:gd name="connsiteY1" fmla="*/ 0 h 632707"/>
                <a:gd name="connsiteX2" fmla="*/ 1202143 w 1265414"/>
                <a:gd name="connsiteY2" fmla="*/ 0 h 632707"/>
                <a:gd name="connsiteX3" fmla="*/ 1265414 w 1265414"/>
                <a:gd name="connsiteY3" fmla="*/ 63271 h 632707"/>
                <a:gd name="connsiteX4" fmla="*/ 1265414 w 1265414"/>
                <a:gd name="connsiteY4" fmla="*/ 569436 h 632707"/>
                <a:gd name="connsiteX5" fmla="*/ 1202143 w 1265414"/>
                <a:gd name="connsiteY5" fmla="*/ 632707 h 632707"/>
                <a:gd name="connsiteX6" fmla="*/ 63271 w 1265414"/>
                <a:gd name="connsiteY6" fmla="*/ 632707 h 632707"/>
                <a:gd name="connsiteX7" fmla="*/ 0 w 1265414"/>
                <a:gd name="connsiteY7" fmla="*/ 569436 h 632707"/>
                <a:gd name="connsiteX8" fmla="*/ 0 w 1265414"/>
                <a:gd name="connsiteY8" fmla="*/ 63271 h 632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65414" h="632707">
                  <a:moveTo>
                    <a:pt x="0" y="63271"/>
                  </a:moveTo>
                  <a:cubicBezTo>
                    <a:pt x="0" y="28327"/>
                    <a:pt x="28327" y="0"/>
                    <a:pt x="63271" y="0"/>
                  </a:cubicBezTo>
                  <a:lnTo>
                    <a:pt x="1202143" y="0"/>
                  </a:lnTo>
                  <a:cubicBezTo>
                    <a:pt x="1237087" y="0"/>
                    <a:pt x="1265414" y="28327"/>
                    <a:pt x="1265414" y="63271"/>
                  </a:cubicBezTo>
                  <a:lnTo>
                    <a:pt x="1265414" y="569436"/>
                  </a:lnTo>
                  <a:cubicBezTo>
                    <a:pt x="1265414" y="604380"/>
                    <a:pt x="1237087" y="632707"/>
                    <a:pt x="1202143" y="632707"/>
                  </a:cubicBezTo>
                  <a:lnTo>
                    <a:pt x="63271" y="632707"/>
                  </a:lnTo>
                  <a:cubicBezTo>
                    <a:pt x="28327" y="632707"/>
                    <a:pt x="0" y="604380"/>
                    <a:pt x="0" y="569436"/>
                  </a:cubicBezTo>
                  <a:lnTo>
                    <a:pt x="0" y="63271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45201" tIns="36311" rIns="45201" bIns="36311" spcCol="1270" anchor="ctr"/>
            <a:lstStyle/>
            <a:p>
              <a:pPr algn="ctr" defTabSz="6223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dirty="0"/>
                <a:t>нормативно-правовая база</a:t>
              </a:r>
            </a:p>
          </p:txBody>
        </p:sp>
        <p:sp>
          <p:nvSpPr>
            <p:cNvPr id="7" name="Полилиния 6"/>
            <p:cNvSpPr/>
            <p:nvPr/>
          </p:nvSpPr>
          <p:spPr>
            <a:xfrm>
              <a:off x="539551" y="1916833"/>
              <a:ext cx="1693579" cy="632707"/>
            </a:xfrm>
            <a:custGeom>
              <a:avLst/>
              <a:gdLst>
                <a:gd name="connsiteX0" fmla="*/ 0 w 1693579"/>
                <a:gd name="connsiteY0" fmla="*/ 63271 h 632707"/>
                <a:gd name="connsiteX1" fmla="*/ 63271 w 1693579"/>
                <a:gd name="connsiteY1" fmla="*/ 0 h 632707"/>
                <a:gd name="connsiteX2" fmla="*/ 1630308 w 1693579"/>
                <a:gd name="connsiteY2" fmla="*/ 0 h 632707"/>
                <a:gd name="connsiteX3" fmla="*/ 1693579 w 1693579"/>
                <a:gd name="connsiteY3" fmla="*/ 63271 h 632707"/>
                <a:gd name="connsiteX4" fmla="*/ 1693579 w 1693579"/>
                <a:gd name="connsiteY4" fmla="*/ 569436 h 632707"/>
                <a:gd name="connsiteX5" fmla="*/ 1630308 w 1693579"/>
                <a:gd name="connsiteY5" fmla="*/ 632707 h 632707"/>
                <a:gd name="connsiteX6" fmla="*/ 63271 w 1693579"/>
                <a:gd name="connsiteY6" fmla="*/ 632707 h 632707"/>
                <a:gd name="connsiteX7" fmla="*/ 0 w 1693579"/>
                <a:gd name="connsiteY7" fmla="*/ 569436 h 632707"/>
                <a:gd name="connsiteX8" fmla="*/ 0 w 1693579"/>
                <a:gd name="connsiteY8" fmla="*/ 63271 h 632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3579" h="632707">
                  <a:moveTo>
                    <a:pt x="0" y="63271"/>
                  </a:moveTo>
                  <a:cubicBezTo>
                    <a:pt x="0" y="28327"/>
                    <a:pt x="28327" y="0"/>
                    <a:pt x="63271" y="0"/>
                  </a:cubicBezTo>
                  <a:lnTo>
                    <a:pt x="1630308" y="0"/>
                  </a:lnTo>
                  <a:cubicBezTo>
                    <a:pt x="1665252" y="0"/>
                    <a:pt x="1693579" y="28327"/>
                    <a:pt x="1693579" y="63271"/>
                  </a:cubicBezTo>
                  <a:lnTo>
                    <a:pt x="1693579" y="569436"/>
                  </a:lnTo>
                  <a:cubicBezTo>
                    <a:pt x="1693579" y="604380"/>
                    <a:pt x="1665252" y="632707"/>
                    <a:pt x="1630308" y="632707"/>
                  </a:cubicBezTo>
                  <a:lnTo>
                    <a:pt x="63271" y="632707"/>
                  </a:lnTo>
                  <a:cubicBezTo>
                    <a:pt x="28327" y="632707"/>
                    <a:pt x="0" y="604380"/>
                    <a:pt x="0" y="569436"/>
                  </a:cubicBezTo>
                  <a:lnTo>
                    <a:pt x="0" y="63271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z="-190500" extrusionH="12700" prstMaterial="plastic">
              <a:bevelT w="50800" h="50800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45201" tIns="36311" rIns="45201" bIns="36311" spcCol="1270" anchor="ctr"/>
            <a:lstStyle/>
            <a:p>
              <a:pPr defTabSz="6223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dirty="0"/>
                <a:t>ФЗ «Об образовании в РФ», федеральные программы</a:t>
              </a:r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550880" y="2780928"/>
              <a:ext cx="1693579" cy="741865"/>
            </a:xfrm>
            <a:custGeom>
              <a:avLst/>
              <a:gdLst>
                <a:gd name="connsiteX0" fmla="*/ 0 w 1693579"/>
                <a:gd name="connsiteY0" fmla="*/ 140727 h 1407273"/>
                <a:gd name="connsiteX1" fmla="*/ 140727 w 1693579"/>
                <a:gd name="connsiteY1" fmla="*/ 0 h 1407273"/>
                <a:gd name="connsiteX2" fmla="*/ 1552852 w 1693579"/>
                <a:gd name="connsiteY2" fmla="*/ 0 h 1407273"/>
                <a:gd name="connsiteX3" fmla="*/ 1693579 w 1693579"/>
                <a:gd name="connsiteY3" fmla="*/ 140727 h 1407273"/>
                <a:gd name="connsiteX4" fmla="*/ 1693579 w 1693579"/>
                <a:gd name="connsiteY4" fmla="*/ 1266546 h 1407273"/>
                <a:gd name="connsiteX5" fmla="*/ 1552852 w 1693579"/>
                <a:gd name="connsiteY5" fmla="*/ 1407273 h 1407273"/>
                <a:gd name="connsiteX6" fmla="*/ 140727 w 1693579"/>
                <a:gd name="connsiteY6" fmla="*/ 1407273 h 1407273"/>
                <a:gd name="connsiteX7" fmla="*/ 0 w 1693579"/>
                <a:gd name="connsiteY7" fmla="*/ 1266546 h 1407273"/>
                <a:gd name="connsiteX8" fmla="*/ 0 w 1693579"/>
                <a:gd name="connsiteY8" fmla="*/ 140727 h 1407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3579" h="1407273">
                  <a:moveTo>
                    <a:pt x="0" y="140727"/>
                  </a:moveTo>
                  <a:cubicBezTo>
                    <a:pt x="0" y="63006"/>
                    <a:pt x="63006" y="0"/>
                    <a:pt x="140727" y="0"/>
                  </a:cubicBezTo>
                  <a:lnTo>
                    <a:pt x="1552852" y="0"/>
                  </a:lnTo>
                  <a:cubicBezTo>
                    <a:pt x="1630573" y="0"/>
                    <a:pt x="1693579" y="63006"/>
                    <a:pt x="1693579" y="140727"/>
                  </a:cubicBezTo>
                  <a:lnTo>
                    <a:pt x="1693579" y="1266546"/>
                  </a:lnTo>
                  <a:cubicBezTo>
                    <a:pt x="1693579" y="1344267"/>
                    <a:pt x="1630573" y="1407273"/>
                    <a:pt x="1552852" y="1407273"/>
                  </a:cubicBezTo>
                  <a:lnTo>
                    <a:pt x="140727" y="1407273"/>
                  </a:lnTo>
                  <a:cubicBezTo>
                    <a:pt x="63006" y="1407273"/>
                    <a:pt x="0" y="1344267"/>
                    <a:pt x="0" y="1266546"/>
                  </a:cubicBezTo>
                  <a:lnTo>
                    <a:pt x="0" y="140727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z="-190500" extrusionH="12700" prstMaterial="plastic">
              <a:bevelT w="50800" h="50800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67888" tIns="58998" rIns="67888" bIns="58998" spcCol="1270" anchor="ctr"/>
            <a:lstStyle/>
            <a:p>
              <a:pPr algn="ctr" defTabSz="6223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dirty="0"/>
                <a:t>Стратегия развития системы подготовки рабочих кадров</a:t>
              </a:r>
            </a:p>
          </p:txBody>
        </p:sp>
        <p:sp>
          <p:nvSpPr>
            <p:cNvPr id="13" name="Полилиния 12"/>
            <p:cNvSpPr/>
            <p:nvPr/>
          </p:nvSpPr>
          <p:spPr>
            <a:xfrm>
              <a:off x="539551" y="3717032"/>
              <a:ext cx="1693579" cy="504056"/>
            </a:xfrm>
            <a:custGeom>
              <a:avLst/>
              <a:gdLst>
                <a:gd name="connsiteX0" fmla="*/ 0 w 1693579"/>
                <a:gd name="connsiteY0" fmla="*/ 63271 h 632707"/>
                <a:gd name="connsiteX1" fmla="*/ 63271 w 1693579"/>
                <a:gd name="connsiteY1" fmla="*/ 0 h 632707"/>
                <a:gd name="connsiteX2" fmla="*/ 1630308 w 1693579"/>
                <a:gd name="connsiteY2" fmla="*/ 0 h 632707"/>
                <a:gd name="connsiteX3" fmla="*/ 1693579 w 1693579"/>
                <a:gd name="connsiteY3" fmla="*/ 63271 h 632707"/>
                <a:gd name="connsiteX4" fmla="*/ 1693579 w 1693579"/>
                <a:gd name="connsiteY4" fmla="*/ 569436 h 632707"/>
                <a:gd name="connsiteX5" fmla="*/ 1630308 w 1693579"/>
                <a:gd name="connsiteY5" fmla="*/ 632707 h 632707"/>
                <a:gd name="connsiteX6" fmla="*/ 63271 w 1693579"/>
                <a:gd name="connsiteY6" fmla="*/ 632707 h 632707"/>
                <a:gd name="connsiteX7" fmla="*/ 0 w 1693579"/>
                <a:gd name="connsiteY7" fmla="*/ 569436 h 632707"/>
                <a:gd name="connsiteX8" fmla="*/ 0 w 1693579"/>
                <a:gd name="connsiteY8" fmla="*/ 63271 h 632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3579" h="632707">
                  <a:moveTo>
                    <a:pt x="0" y="63271"/>
                  </a:moveTo>
                  <a:cubicBezTo>
                    <a:pt x="0" y="28327"/>
                    <a:pt x="28327" y="0"/>
                    <a:pt x="63271" y="0"/>
                  </a:cubicBezTo>
                  <a:lnTo>
                    <a:pt x="1630308" y="0"/>
                  </a:lnTo>
                  <a:cubicBezTo>
                    <a:pt x="1665252" y="0"/>
                    <a:pt x="1693579" y="28327"/>
                    <a:pt x="1693579" y="63271"/>
                  </a:cubicBezTo>
                  <a:lnTo>
                    <a:pt x="1693579" y="569436"/>
                  </a:lnTo>
                  <a:cubicBezTo>
                    <a:pt x="1693579" y="604380"/>
                    <a:pt x="1665252" y="632707"/>
                    <a:pt x="1630308" y="632707"/>
                  </a:cubicBezTo>
                  <a:lnTo>
                    <a:pt x="63271" y="632707"/>
                  </a:lnTo>
                  <a:cubicBezTo>
                    <a:pt x="28327" y="632707"/>
                    <a:pt x="0" y="604380"/>
                    <a:pt x="0" y="569436"/>
                  </a:cubicBezTo>
                  <a:lnTo>
                    <a:pt x="0" y="63271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z="-190500" extrusionH="12700" prstMaterial="plastic">
              <a:bevelT w="50800" h="50800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45201" tIns="36311" rIns="45201" bIns="36311" spcCol="1270" anchor="ctr"/>
            <a:lstStyle/>
            <a:p>
              <a:pPr defTabSz="6223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dirty="0"/>
                <a:t>Приказы, письма МОН</a:t>
              </a:r>
            </a:p>
          </p:txBody>
        </p:sp>
        <p:sp>
          <p:nvSpPr>
            <p:cNvPr id="14" name="Полилиния 13"/>
            <p:cNvSpPr/>
            <p:nvPr/>
          </p:nvSpPr>
          <p:spPr>
            <a:xfrm>
              <a:off x="2591223" y="1152175"/>
              <a:ext cx="1693579" cy="632707"/>
            </a:xfrm>
            <a:custGeom>
              <a:avLst/>
              <a:gdLst>
                <a:gd name="connsiteX0" fmla="*/ 0 w 1733819"/>
                <a:gd name="connsiteY0" fmla="*/ 63271 h 632707"/>
                <a:gd name="connsiteX1" fmla="*/ 63271 w 1733819"/>
                <a:gd name="connsiteY1" fmla="*/ 0 h 632707"/>
                <a:gd name="connsiteX2" fmla="*/ 1670548 w 1733819"/>
                <a:gd name="connsiteY2" fmla="*/ 0 h 632707"/>
                <a:gd name="connsiteX3" fmla="*/ 1733819 w 1733819"/>
                <a:gd name="connsiteY3" fmla="*/ 63271 h 632707"/>
                <a:gd name="connsiteX4" fmla="*/ 1733819 w 1733819"/>
                <a:gd name="connsiteY4" fmla="*/ 569436 h 632707"/>
                <a:gd name="connsiteX5" fmla="*/ 1670548 w 1733819"/>
                <a:gd name="connsiteY5" fmla="*/ 632707 h 632707"/>
                <a:gd name="connsiteX6" fmla="*/ 63271 w 1733819"/>
                <a:gd name="connsiteY6" fmla="*/ 632707 h 632707"/>
                <a:gd name="connsiteX7" fmla="*/ 0 w 1733819"/>
                <a:gd name="connsiteY7" fmla="*/ 569436 h 632707"/>
                <a:gd name="connsiteX8" fmla="*/ 0 w 1733819"/>
                <a:gd name="connsiteY8" fmla="*/ 63271 h 632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3819" h="632707">
                  <a:moveTo>
                    <a:pt x="0" y="63271"/>
                  </a:moveTo>
                  <a:cubicBezTo>
                    <a:pt x="0" y="28327"/>
                    <a:pt x="28327" y="0"/>
                    <a:pt x="63271" y="0"/>
                  </a:cubicBezTo>
                  <a:lnTo>
                    <a:pt x="1670548" y="0"/>
                  </a:lnTo>
                  <a:cubicBezTo>
                    <a:pt x="1705492" y="0"/>
                    <a:pt x="1733819" y="28327"/>
                    <a:pt x="1733819" y="63271"/>
                  </a:cubicBezTo>
                  <a:lnTo>
                    <a:pt x="1733819" y="569436"/>
                  </a:lnTo>
                  <a:cubicBezTo>
                    <a:pt x="1733819" y="604380"/>
                    <a:pt x="1705492" y="632707"/>
                    <a:pt x="1670548" y="632707"/>
                  </a:cubicBezTo>
                  <a:lnTo>
                    <a:pt x="63271" y="632707"/>
                  </a:lnTo>
                  <a:cubicBezTo>
                    <a:pt x="28327" y="632707"/>
                    <a:pt x="0" y="604380"/>
                    <a:pt x="0" y="569436"/>
                  </a:cubicBezTo>
                  <a:lnTo>
                    <a:pt x="0" y="63271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45201" tIns="36311" rIns="45201" bIns="36311" spcCol="1270" anchor="ctr"/>
            <a:lstStyle/>
            <a:p>
              <a:pPr algn="ctr" defTabSz="6223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dirty="0"/>
                <a:t>организационно-управленческий механизм</a:t>
              </a:r>
            </a:p>
          </p:txBody>
        </p:sp>
        <p:sp>
          <p:nvSpPr>
            <p:cNvPr id="16" name="Полилиния 15"/>
            <p:cNvSpPr/>
            <p:nvPr/>
          </p:nvSpPr>
          <p:spPr>
            <a:xfrm>
              <a:off x="2591223" y="1943058"/>
              <a:ext cx="1693579" cy="790884"/>
            </a:xfrm>
            <a:custGeom>
              <a:avLst/>
              <a:gdLst>
                <a:gd name="connsiteX0" fmla="*/ 0 w 1693579"/>
                <a:gd name="connsiteY0" fmla="*/ 63271 h 632707"/>
                <a:gd name="connsiteX1" fmla="*/ 63271 w 1693579"/>
                <a:gd name="connsiteY1" fmla="*/ 0 h 632707"/>
                <a:gd name="connsiteX2" fmla="*/ 1630308 w 1693579"/>
                <a:gd name="connsiteY2" fmla="*/ 0 h 632707"/>
                <a:gd name="connsiteX3" fmla="*/ 1693579 w 1693579"/>
                <a:gd name="connsiteY3" fmla="*/ 63271 h 632707"/>
                <a:gd name="connsiteX4" fmla="*/ 1693579 w 1693579"/>
                <a:gd name="connsiteY4" fmla="*/ 569436 h 632707"/>
                <a:gd name="connsiteX5" fmla="*/ 1630308 w 1693579"/>
                <a:gd name="connsiteY5" fmla="*/ 632707 h 632707"/>
                <a:gd name="connsiteX6" fmla="*/ 63271 w 1693579"/>
                <a:gd name="connsiteY6" fmla="*/ 632707 h 632707"/>
                <a:gd name="connsiteX7" fmla="*/ 0 w 1693579"/>
                <a:gd name="connsiteY7" fmla="*/ 569436 h 632707"/>
                <a:gd name="connsiteX8" fmla="*/ 0 w 1693579"/>
                <a:gd name="connsiteY8" fmla="*/ 63271 h 632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3579" h="632707">
                  <a:moveTo>
                    <a:pt x="0" y="63271"/>
                  </a:moveTo>
                  <a:cubicBezTo>
                    <a:pt x="0" y="28327"/>
                    <a:pt x="28327" y="0"/>
                    <a:pt x="63271" y="0"/>
                  </a:cubicBezTo>
                  <a:lnTo>
                    <a:pt x="1630308" y="0"/>
                  </a:lnTo>
                  <a:cubicBezTo>
                    <a:pt x="1665252" y="0"/>
                    <a:pt x="1693579" y="28327"/>
                    <a:pt x="1693579" y="63271"/>
                  </a:cubicBezTo>
                  <a:lnTo>
                    <a:pt x="1693579" y="569436"/>
                  </a:lnTo>
                  <a:cubicBezTo>
                    <a:pt x="1693579" y="604380"/>
                    <a:pt x="1665252" y="632707"/>
                    <a:pt x="1630308" y="632707"/>
                  </a:cubicBezTo>
                  <a:lnTo>
                    <a:pt x="63271" y="632707"/>
                  </a:lnTo>
                  <a:cubicBezTo>
                    <a:pt x="28327" y="632707"/>
                    <a:pt x="0" y="604380"/>
                    <a:pt x="0" y="569436"/>
                  </a:cubicBezTo>
                  <a:lnTo>
                    <a:pt x="0" y="63271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z="-190500" extrusionH="12700" prstMaterial="plastic">
              <a:bevelT w="50800" h="50800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45201" tIns="36311" rIns="45201" bIns="36311" spcCol="1270" anchor="ctr"/>
            <a:lstStyle/>
            <a:p>
              <a:pPr algn="ctr" defTabSz="6223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dirty="0"/>
                <a:t>Создает условия для развития образовательной среды</a:t>
              </a:r>
            </a:p>
          </p:txBody>
        </p:sp>
        <p:sp>
          <p:nvSpPr>
            <p:cNvPr id="18" name="Полилиния 17"/>
            <p:cNvSpPr/>
            <p:nvPr/>
          </p:nvSpPr>
          <p:spPr>
            <a:xfrm>
              <a:off x="2606657" y="2927554"/>
              <a:ext cx="1693579" cy="429438"/>
            </a:xfrm>
            <a:custGeom>
              <a:avLst/>
              <a:gdLst>
                <a:gd name="connsiteX0" fmla="*/ 0 w 1693579"/>
                <a:gd name="connsiteY0" fmla="*/ 136254 h 1362540"/>
                <a:gd name="connsiteX1" fmla="*/ 136254 w 1693579"/>
                <a:gd name="connsiteY1" fmla="*/ 0 h 1362540"/>
                <a:gd name="connsiteX2" fmla="*/ 1557325 w 1693579"/>
                <a:gd name="connsiteY2" fmla="*/ 0 h 1362540"/>
                <a:gd name="connsiteX3" fmla="*/ 1693579 w 1693579"/>
                <a:gd name="connsiteY3" fmla="*/ 136254 h 1362540"/>
                <a:gd name="connsiteX4" fmla="*/ 1693579 w 1693579"/>
                <a:gd name="connsiteY4" fmla="*/ 1226286 h 1362540"/>
                <a:gd name="connsiteX5" fmla="*/ 1557325 w 1693579"/>
                <a:gd name="connsiteY5" fmla="*/ 1362540 h 1362540"/>
                <a:gd name="connsiteX6" fmla="*/ 136254 w 1693579"/>
                <a:gd name="connsiteY6" fmla="*/ 1362540 h 1362540"/>
                <a:gd name="connsiteX7" fmla="*/ 0 w 1693579"/>
                <a:gd name="connsiteY7" fmla="*/ 1226286 h 1362540"/>
                <a:gd name="connsiteX8" fmla="*/ 0 w 1693579"/>
                <a:gd name="connsiteY8" fmla="*/ 136254 h 136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3579" h="1362540">
                  <a:moveTo>
                    <a:pt x="0" y="136254"/>
                  </a:moveTo>
                  <a:cubicBezTo>
                    <a:pt x="0" y="61003"/>
                    <a:pt x="61003" y="0"/>
                    <a:pt x="136254" y="0"/>
                  </a:cubicBezTo>
                  <a:lnTo>
                    <a:pt x="1557325" y="0"/>
                  </a:lnTo>
                  <a:cubicBezTo>
                    <a:pt x="1632576" y="0"/>
                    <a:pt x="1693579" y="61003"/>
                    <a:pt x="1693579" y="136254"/>
                  </a:cubicBezTo>
                  <a:lnTo>
                    <a:pt x="1693579" y="1226286"/>
                  </a:lnTo>
                  <a:cubicBezTo>
                    <a:pt x="1693579" y="1301537"/>
                    <a:pt x="1632576" y="1362540"/>
                    <a:pt x="1557325" y="1362540"/>
                  </a:cubicBezTo>
                  <a:lnTo>
                    <a:pt x="136254" y="1362540"/>
                  </a:lnTo>
                  <a:cubicBezTo>
                    <a:pt x="61003" y="1362540"/>
                    <a:pt x="0" y="1301537"/>
                    <a:pt x="0" y="1226286"/>
                  </a:cubicBezTo>
                  <a:lnTo>
                    <a:pt x="0" y="136254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z="-190500" extrusionH="12700" prstMaterial="plastic">
              <a:bevelT w="50800" h="50800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66577" tIns="57687" rIns="66577" bIns="57687" spcCol="1270" anchor="ctr"/>
            <a:lstStyle/>
            <a:p>
              <a:pPr algn="ctr" defTabSz="6223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dirty="0"/>
                <a:t>Материальная база</a:t>
              </a:r>
            </a:p>
          </p:txBody>
        </p:sp>
        <p:sp>
          <p:nvSpPr>
            <p:cNvPr id="19" name="Полилиния 18"/>
            <p:cNvSpPr/>
            <p:nvPr/>
          </p:nvSpPr>
          <p:spPr>
            <a:xfrm>
              <a:off x="4644835" y="1152175"/>
              <a:ext cx="1660046" cy="632707"/>
            </a:xfrm>
            <a:custGeom>
              <a:avLst/>
              <a:gdLst>
                <a:gd name="connsiteX0" fmla="*/ 0 w 1583349"/>
                <a:gd name="connsiteY0" fmla="*/ 63271 h 632707"/>
                <a:gd name="connsiteX1" fmla="*/ 63271 w 1583349"/>
                <a:gd name="connsiteY1" fmla="*/ 0 h 632707"/>
                <a:gd name="connsiteX2" fmla="*/ 1520078 w 1583349"/>
                <a:gd name="connsiteY2" fmla="*/ 0 h 632707"/>
                <a:gd name="connsiteX3" fmla="*/ 1583349 w 1583349"/>
                <a:gd name="connsiteY3" fmla="*/ 63271 h 632707"/>
                <a:gd name="connsiteX4" fmla="*/ 1583349 w 1583349"/>
                <a:gd name="connsiteY4" fmla="*/ 569436 h 632707"/>
                <a:gd name="connsiteX5" fmla="*/ 1520078 w 1583349"/>
                <a:gd name="connsiteY5" fmla="*/ 632707 h 632707"/>
                <a:gd name="connsiteX6" fmla="*/ 63271 w 1583349"/>
                <a:gd name="connsiteY6" fmla="*/ 632707 h 632707"/>
                <a:gd name="connsiteX7" fmla="*/ 0 w 1583349"/>
                <a:gd name="connsiteY7" fmla="*/ 569436 h 632707"/>
                <a:gd name="connsiteX8" fmla="*/ 0 w 1583349"/>
                <a:gd name="connsiteY8" fmla="*/ 63271 h 632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83349" h="632707">
                  <a:moveTo>
                    <a:pt x="0" y="63271"/>
                  </a:moveTo>
                  <a:cubicBezTo>
                    <a:pt x="0" y="28327"/>
                    <a:pt x="28327" y="0"/>
                    <a:pt x="63271" y="0"/>
                  </a:cubicBezTo>
                  <a:lnTo>
                    <a:pt x="1520078" y="0"/>
                  </a:lnTo>
                  <a:cubicBezTo>
                    <a:pt x="1555022" y="0"/>
                    <a:pt x="1583349" y="28327"/>
                    <a:pt x="1583349" y="63271"/>
                  </a:cubicBezTo>
                  <a:lnTo>
                    <a:pt x="1583349" y="569436"/>
                  </a:lnTo>
                  <a:cubicBezTo>
                    <a:pt x="1583349" y="604380"/>
                    <a:pt x="1555022" y="632707"/>
                    <a:pt x="1520078" y="632707"/>
                  </a:cubicBezTo>
                  <a:lnTo>
                    <a:pt x="63271" y="632707"/>
                  </a:lnTo>
                  <a:cubicBezTo>
                    <a:pt x="28327" y="632707"/>
                    <a:pt x="0" y="604380"/>
                    <a:pt x="0" y="569436"/>
                  </a:cubicBezTo>
                  <a:lnTo>
                    <a:pt x="0" y="63271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45201" tIns="36311" rIns="45201" bIns="36311" spcCol="1270" anchor="ctr"/>
            <a:lstStyle/>
            <a:p>
              <a:pPr algn="ctr" defTabSz="6223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dirty="0"/>
                <a:t>сетевое, межведомственное взаимодействие</a:t>
              </a:r>
            </a:p>
          </p:txBody>
        </p:sp>
        <p:sp>
          <p:nvSpPr>
            <p:cNvPr id="21" name="Полилиния 20"/>
            <p:cNvSpPr/>
            <p:nvPr/>
          </p:nvSpPr>
          <p:spPr>
            <a:xfrm>
              <a:off x="4611302" y="1943058"/>
              <a:ext cx="1693579" cy="909878"/>
            </a:xfrm>
            <a:custGeom>
              <a:avLst/>
              <a:gdLst>
                <a:gd name="connsiteX0" fmla="*/ 0 w 1693579"/>
                <a:gd name="connsiteY0" fmla="*/ 108169 h 1081688"/>
                <a:gd name="connsiteX1" fmla="*/ 108169 w 1693579"/>
                <a:gd name="connsiteY1" fmla="*/ 0 h 1081688"/>
                <a:gd name="connsiteX2" fmla="*/ 1585410 w 1693579"/>
                <a:gd name="connsiteY2" fmla="*/ 0 h 1081688"/>
                <a:gd name="connsiteX3" fmla="*/ 1693579 w 1693579"/>
                <a:gd name="connsiteY3" fmla="*/ 108169 h 1081688"/>
                <a:gd name="connsiteX4" fmla="*/ 1693579 w 1693579"/>
                <a:gd name="connsiteY4" fmla="*/ 973519 h 1081688"/>
                <a:gd name="connsiteX5" fmla="*/ 1585410 w 1693579"/>
                <a:gd name="connsiteY5" fmla="*/ 1081688 h 1081688"/>
                <a:gd name="connsiteX6" fmla="*/ 108169 w 1693579"/>
                <a:gd name="connsiteY6" fmla="*/ 1081688 h 1081688"/>
                <a:gd name="connsiteX7" fmla="*/ 0 w 1693579"/>
                <a:gd name="connsiteY7" fmla="*/ 973519 h 1081688"/>
                <a:gd name="connsiteX8" fmla="*/ 0 w 1693579"/>
                <a:gd name="connsiteY8" fmla="*/ 108169 h 1081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3579" h="1081688">
                  <a:moveTo>
                    <a:pt x="0" y="108169"/>
                  </a:moveTo>
                  <a:cubicBezTo>
                    <a:pt x="0" y="48429"/>
                    <a:pt x="48429" y="0"/>
                    <a:pt x="108169" y="0"/>
                  </a:cubicBezTo>
                  <a:lnTo>
                    <a:pt x="1585410" y="0"/>
                  </a:lnTo>
                  <a:cubicBezTo>
                    <a:pt x="1645150" y="0"/>
                    <a:pt x="1693579" y="48429"/>
                    <a:pt x="1693579" y="108169"/>
                  </a:cubicBezTo>
                  <a:lnTo>
                    <a:pt x="1693579" y="973519"/>
                  </a:lnTo>
                  <a:cubicBezTo>
                    <a:pt x="1693579" y="1033259"/>
                    <a:pt x="1645150" y="1081688"/>
                    <a:pt x="1585410" y="1081688"/>
                  </a:cubicBezTo>
                  <a:lnTo>
                    <a:pt x="108169" y="1081688"/>
                  </a:lnTo>
                  <a:cubicBezTo>
                    <a:pt x="48429" y="1081688"/>
                    <a:pt x="0" y="1033259"/>
                    <a:pt x="0" y="973519"/>
                  </a:cubicBezTo>
                  <a:lnTo>
                    <a:pt x="0" y="108169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z="-190500" extrusionH="12700" prstMaterial="plastic">
              <a:bevelT w="50800" h="50800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8352" tIns="49462" rIns="58352" bIns="49462" spcCol="1270" anchor="ctr"/>
            <a:lstStyle/>
            <a:p>
              <a:pPr algn="ctr" defTabSz="6223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dirty="0"/>
                <a:t>системы профессионального и дополнительного образования</a:t>
              </a:r>
            </a:p>
          </p:txBody>
        </p:sp>
        <p:sp>
          <p:nvSpPr>
            <p:cNvPr id="22" name="Полилиния 21"/>
            <p:cNvSpPr/>
            <p:nvPr/>
          </p:nvSpPr>
          <p:spPr>
            <a:xfrm>
              <a:off x="6638965" y="1152175"/>
              <a:ext cx="2176825" cy="759621"/>
            </a:xfrm>
            <a:custGeom>
              <a:avLst/>
              <a:gdLst>
                <a:gd name="connsiteX0" fmla="*/ 0 w 2223155"/>
                <a:gd name="connsiteY0" fmla="*/ 75962 h 759621"/>
                <a:gd name="connsiteX1" fmla="*/ 75962 w 2223155"/>
                <a:gd name="connsiteY1" fmla="*/ 0 h 759621"/>
                <a:gd name="connsiteX2" fmla="*/ 2147193 w 2223155"/>
                <a:gd name="connsiteY2" fmla="*/ 0 h 759621"/>
                <a:gd name="connsiteX3" fmla="*/ 2223155 w 2223155"/>
                <a:gd name="connsiteY3" fmla="*/ 75962 h 759621"/>
                <a:gd name="connsiteX4" fmla="*/ 2223155 w 2223155"/>
                <a:gd name="connsiteY4" fmla="*/ 683659 h 759621"/>
                <a:gd name="connsiteX5" fmla="*/ 2147193 w 2223155"/>
                <a:gd name="connsiteY5" fmla="*/ 759621 h 759621"/>
                <a:gd name="connsiteX6" fmla="*/ 75962 w 2223155"/>
                <a:gd name="connsiteY6" fmla="*/ 759621 h 759621"/>
                <a:gd name="connsiteX7" fmla="*/ 0 w 2223155"/>
                <a:gd name="connsiteY7" fmla="*/ 683659 h 759621"/>
                <a:gd name="connsiteX8" fmla="*/ 0 w 2223155"/>
                <a:gd name="connsiteY8" fmla="*/ 75962 h 759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3155" h="759621">
                  <a:moveTo>
                    <a:pt x="0" y="75962"/>
                  </a:moveTo>
                  <a:cubicBezTo>
                    <a:pt x="0" y="34009"/>
                    <a:pt x="34009" y="0"/>
                    <a:pt x="75962" y="0"/>
                  </a:cubicBezTo>
                  <a:lnTo>
                    <a:pt x="2147193" y="0"/>
                  </a:lnTo>
                  <a:cubicBezTo>
                    <a:pt x="2189146" y="0"/>
                    <a:pt x="2223155" y="34009"/>
                    <a:pt x="2223155" y="75962"/>
                  </a:cubicBezTo>
                  <a:lnTo>
                    <a:pt x="2223155" y="683659"/>
                  </a:lnTo>
                  <a:cubicBezTo>
                    <a:pt x="2223155" y="725612"/>
                    <a:pt x="2189146" y="759621"/>
                    <a:pt x="2147193" y="759621"/>
                  </a:cubicBezTo>
                  <a:lnTo>
                    <a:pt x="75962" y="759621"/>
                  </a:lnTo>
                  <a:cubicBezTo>
                    <a:pt x="34009" y="759621"/>
                    <a:pt x="0" y="725612"/>
                    <a:pt x="0" y="683659"/>
                  </a:cubicBezTo>
                  <a:lnTo>
                    <a:pt x="0" y="75962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48919" tIns="40029" rIns="48919" bIns="40029" spcCol="1270" anchor="ctr"/>
            <a:lstStyle/>
            <a:p>
              <a:pPr algn="ctr" defTabSz="6223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dirty="0"/>
                <a:t>общественные организации, социальные партнеры, </a:t>
              </a:r>
              <a:r>
                <a:rPr lang="ru-RU" sz="1400" dirty="0" err="1"/>
                <a:t>внеучебная</a:t>
              </a:r>
              <a:r>
                <a:rPr lang="ru-RU" sz="1400" dirty="0"/>
                <a:t> деятельность</a:t>
              </a:r>
            </a:p>
          </p:txBody>
        </p:sp>
        <p:sp>
          <p:nvSpPr>
            <p:cNvPr id="24" name="Полилиния 23"/>
            <p:cNvSpPr/>
            <p:nvPr/>
          </p:nvSpPr>
          <p:spPr>
            <a:xfrm>
              <a:off x="6638966" y="2069973"/>
              <a:ext cx="2176825" cy="566939"/>
            </a:xfrm>
            <a:custGeom>
              <a:avLst/>
              <a:gdLst>
                <a:gd name="connsiteX0" fmla="*/ 0 w 2176825"/>
                <a:gd name="connsiteY0" fmla="*/ 91257 h 912565"/>
                <a:gd name="connsiteX1" fmla="*/ 91257 w 2176825"/>
                <a:gd name="connsiteY1" fmla="*/ 0 h 912565"/>
                <a:gd name="connsiteX2" fmla="*/ 2085569 w 2176825"/>
                <a:gd name="connsiteY2" fmla="*/ 0 h 912565"/>
                <a:gd name="connsiteX3" fmla="*/ 2176826 w 2176825"/>
                <a:gd name="connsiteY3" fmla="*/ 91257 h 912565"/>
                <a:gd name="connsiteX4" fmla="*/ 2176825 w 2176825"/>
                <a:gd name="connsiteY4" fmla="*/ 821309 h 912565"/>
                <a:gd name="connsiteX5" fmla="*/ 2085568 w 2176825"/>
                <a:gd name="connsiteY5" fmla="*/ 912566 h 912565"/>
                <a:gd name="connsiteX6" fmla="*/ 91257 w 2176825"/>
                <a:gd name="connsiteY6" fmla="*/ 912565 h 912565"/>
                <a:gd name="connsiteX7" fmla="*/ 0 w 2176825"/>
                <a:gd name="connsiteY7" fmla="*/ 821308 h 912565"/>
                <a:gd name="connsiteX8" fmla="*/ 0 w 2176825"/>
                <a:gd name="connsiteY8" fmla="*/ 91257 h 912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76825" h="912565">
                  <a:moveTo>
                    <a:pt x="0" y="91257"/>
                  </a:moveTo>
                  <a:cubicBezTo>
                    <a:pt x="0" y="40857"/>
                    <a:pt x="40857" y="0"/>
                    <a:pt x="91257" y="0"/>
                  </a:cubicBezTo>
                  <a:lnTo>
                    <a:pt x="2085569" y="0"/>
                  </a:lnTo>
                  <a:cubicBezTo>
                    <a:pt x="2135969" y="0"/>
                    <a:pt x="2176826" y="40857"/>
                    <a:pt x="2176826" y="91257"/>
                  </a:cubicBezTo>
                  <a:cubicBezTo>
                    <a:pt x="2176826" y="334608"/>
                    <a:pt x="2176825" y="577958"/>
                    <a:pt x="2176825" y="821309"/>
                  </a:cubicBezTo>
                  <a:cubicBezTo>
                    <a:pt x="2176825" y="871709"/>
                    <a:pt x="2135968" y="912566"/>
                    <a:pt x="2085568" y="912566"/>
                  </a:cubicBezTo>
                  <a:lnTo>
                    <a:pt x="91257" y="912565"/>
                  </a:lnTo>
                  <a:cubicBezTo>
                    <a:pt x="40857" y="912565"/>
                    <a:pt x="0" y="871708"/>
                    <a:pt x="0" y="821308"/>
                  </a:cubicBezTo>
                  <a:lnTo>
                    <a:pt x="0" y="91257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z="-190500" extrusionH="12700" prstMaterial="plastic">
              <a:bevelT w="50800" h="50800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3398" tIns="44508" rIns="53398" bIns="44508" spcCol="1270" anchor="ctr"/>
            <a:lstStyle/>
            <a:p>
              <a:pPr algn="ctr" defTabSz="6223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dirty="0"/>
                <a:t>Студенческое самоуправление</a:t>
              </a:r>
            </a:p>
          </p:txBody>
        </p:sp>
      </p:grpSp>
      <p:sp>
        <p:nvSpPr>
          <p:cNvPr id="34" name="Полилиния 33"/>
          <p:cNvSpPr/>
          <p:nvPr/>
        </p:nvSpPr>
        <p:spPr>
          <a:xfrm>
            <a:off x="467544" y="4365104"/>
            <a:ext cx="1693579" cy="632707"/>
          </a:xfrm>
          <a:custGeom>
            <a:avLst/>
            <a:gdLst>
              <a:gd name="connsiteX0" fmla="*/ 0 w 1693579"/>
              <a:gd name="connsiteY0" fmla="*/ 63271 h 632707"/>
              <a:gd name="connsiteX1" fmla="*/ 63271 w 1693579"/>
              <a:gd name="connsiteY1" fmla="*/ 0 h 632707"/>
              <a:gd name="connsiteX2" fmla="*/ 1630308 w 1693579"/>
              <a:gd name="connsiteY2" fmla="*/ 0 h 632707"/>
              <a:gd name="connsiteX3" fmla="*/ 1693579 w 1693579"/>
              <a:gd name="connsiteY3" fmla="*/ 63271 h 632707"/>
              <a:gd name="connsiteX4" fmla="*/ 1693579 w 1693579"/>
              <a:gd name="connsiteY4" fmla="*/ 569436 h 632707"/>
              <a:gd name="connsiteX5" fmla="*/ 1630308 w 1693579"/>
              <a:gd name="connsiteY5" fmla="*/ 632707 h 632707"/>
              <a:gd name="connsiteX6" fmla="*/ 63271 w 1693579"/>
              <a:gd name="connsiteY6" fmla="*/ 632707 h 632707"/>
              <a:gd name="connsiteX7" fmla="*/ 0 w 1693579"/>
              <a:gd name="connsiteY7" fmla="*/ 569436 h 632707"/>
              <a:gd name="connsiteX8" fmla="*/ 0 w 1693579"/>
              <a:gd name="connsiteY8" fmla="*/ 63271 h 632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93579" h="632707">
                <a:moveTo>
                  <a:pt x="0" y="63271"/>
                </a:moveTo>
                <a:cubicBezTo>
                  <a:pt x="0" y="28327"/>
                  <a:pt x="28327" y="0"/>
                  <a:pt x="63271" y="0"/>
                </a:cubicBezTo>
                <a:lnTo>
                  <a:pt x="1630308" y="0"/>
                </a:lnTo>
                <a:cubicBezTo>
                  <a:pt x="1665252" y="0"/>
                  <a:pt x="1693579" y="28327"/>
                  <a:pt x="1693579" y="63271"/>
                </a:cubicBezTo>
                <a:lnTo>
                  <a:pt x="1693579" y="569436"/>
                </a:lnTo>
                <a:cubicBezTo>
                  <a:pt x="1693579" y="604380"/>
                  <a:pt x="1665252" y="632707"/>
                  <a:pt x="1630308" y="632707"/>
                </a:cubicBezTo>
                <a:lnTo>
                  <a:pt x="63271" y="632707"/>
                </a:lnTo>
                <a:cubicBezTo>
                  <a:pt x="28327" y="632707"/>
                  <a:pt x="0" y="604380"/>
                  <a:pt x="0" y="569436"/>
                </a:cubicBezTo>
                <a:lnTo>
                  <a:pt x="0" y="63271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z="-190500" extrusionH="12700" prstMaterial="plastic">
            <a:bevelT w="50800" h="50800"/>
          </a:sp3d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45201" tIns="36311" rIns="45201" bIns="36311" spcCol="1270" anchor="ctr"/>
          <a:lstStyle/>
          <a:p>
            <a:pPr defTabSz="6223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dirty="0"/>
              <a:t>Устав, локальные акты ПОО и др.</a:t>
            </a:r>
          </a:p>
        </p:txBody>
      </p:sp>
      <p:sp>
        <p:nvSpPr>
          <p:cNvPr id="35" name="Полилиния 34"/>
          <p:cNvSpPr/>
          <p:nvPr/>
        </p:nvSpPr>
        <p:spPr>
          <a:xfrm>
            <a:off x="2555776" y="3575626"/>
            <a:ext cx="1693579" cy="429438"/>
          </a:xfrm>
          <a:custGeom>
            <a:avLst/>
            <a:gdLst>
              <a:gd name="connsiteX0" fmla="*/ 0 w 1693579"/>
              <a:gd name="connsiteY0" fmla="*/ 136254 h 1362540"/>
              <a:gd name="connsiteX1" fmla="*/ 136254 w 1693579"/>
              <a:gd name="connsiteY1" fmla="*/ 0 h 1362540"/>
              <a:gd name="connsiteX2" fmla="*/ 1557325 w 1693579"/>
              <a:gd name="connsiteY2" fmla="*/ 0 h 1362540"/>
              <a:gd name="connsiteX3" fmla="*/ 1693579 w 1693579"/>
              <a:gd name="connsiteY3" fmla="*/ 136254 h 1362540"/>
              <a:gd name="connsiteX4" fmla="*/ 1693579 w 1693579"/>
              <a:gd name="connsiteY4" fmla="*/ 1226286 h 1362540"/>
              <a:gd name="connsiteX5" fmla="*/ 1557325 w 1693579"/>
              <a:gd name="connsiteY5" fmla="*/ 1362540 h 1362540"/>
              <a:gd name="connsiteX6" fmla="*/ 136254 w 1693579"/>
              <a:gd name="connsiteY6" fmla="*/ 1362540 h 1362540"/>
              <a:gd name="connsiteX7" fmla="*/ 0 w 1693579"/>
              <a:gd name="connsiteY7" fmla="*/ 1226286 h 1362540"/>
              <a:gd name="connsiteX8" fmla="*/ 0 w 1693579"/>
              <a:gd name="connsiteY8" fmla="*/ 136254 h 136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93579" h="1362540">
                <a:moveTo>
                  <a:pt x="0" y="136254"/>
                </a:moveTo>
                <a:cubicBezTo>
                  <a:pt x="0" y="61003"/>
                  <a:pt x="61003" y="0"/>
                  <a:pt x="136254" y="0"/>
                </a:cubicBezTo>
                <a:lnTo>
                  <a:pt x="1557325" y="0"/>
                </a:lnTo>
                <a:cubicBezTo>
                  <a:pt x="1632576" y="0"/>
                  <a:pt x="1693579" y="61003"/>
                  <a:pt x="1693579" y="136254"/>
                </a:cubicBezTo>
                <a:lnTo>
                  <a:pt x="1693579" y="1226286"/>
                </a:lnTo>
                <a:cubicBezTo>
                  <a:pt x="1693579" y="1301537"/>
                  <a:pt x="1632576" y="1362540"/>
                  <a:pt x="1557325" y="1362540"/>
                </a:cubicBezTo>
                <a:lnTo>
                  <a:pt x="136254" y="1362540"/>
                </a:lnTo>
                <a:cubicBezTo>
                  <a:pt x="61003" y="1362540"/>
                  <a:pt x="0" y="1301537"/>
                  <a:pt x="0" y="1226286"/>
                </a:cubicBezTo>
                <a:lnTo>
                  <a:pt x="0" y="136254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z="-190500" extrusionH="12700" prstMaterial="plastic">
            <a:bevelT w="50800" h="50800"/>
          </a:sp3d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66577" tIns="57687" rIns="66577" bIns="57687" spcCol="1270" anchor="ctr"/>
          <a:lstStyle/>
          <a:p>
            <a:pPr algn="ctr" defTabSz="6223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dirty="0"/>
              <a:t>Информационное обеспечение</a:t>
            </a:r>
          </a:p>
        </p:txBody>
      </p:sp>
      <p:sp>
        <p:nvSpPr>
          <p:cNvPr id="37" name="Полилиния 36"/>
          <p:cNvSpPr/>
          <p:nvPr/>
        </p:nvSpPr>
        <p:spPr>
          <a:xfrm>
            <a:off x="6603567" y="2852936"/>
            <a:ext cx="2176825" cy="566939"/>
          </a:xfrm>
          <a:custGeom>
            <a:avLst/>
            <a:gdLst>
              <a:gd name="connsiteX0" fmla="*/ 0 w 2176825"/>
              <a:gd name="connsiteY0" fmla="*/ 91257 h 912565"/>
              <a:gd name="connsiteX1" fmla="*/ 91257 w 2176825"/>
              <a:gd name="connsiteY1" fmla="*/ 0 h 912565"/>
              <a:gd name="connsiteX2" fmla="*/ 2085569 w 2176825"/>
              <a:gd name="connsiteY2" fmla="*/ 0 h 912565"/>
              <a:gd name="connsiteX3" fmla="*/ 2176826 w 2176825"/>
              <a:gd name="connsiteY3" fmla="*/ 91257 h 912565"/>
              <a:gd name="connsiteX4" fmla="*/ 2176825 w 2176825"/>
              <a:gd name="connsiteY4" fmla="*/ 821309 h 912565"/>
              <a:gd name="connsiteX5" fmla="*/ 2085568 w 2176825"/>
              <a:gd name="connsiteY5" fmla="*/ 912566 h 912565"/>
              <a:gd name="connsiteX6" fmla="*/ 91257 w 2176825"/>
              <a:gd name="connsiteY6" fmla="*/ 912565 h 912565"/>
              <a:gd name="connsiteX7" fmla="*/ 0 w 2176825"/>
              <a:gd name="connsiteY7" fmla="*/ 821308 h 912565"/>
              <a:gd name="connsiteX8" fmla="*/ 0 w 2176825"/>
              <a:gd name="connsiteY8" fmla="*/ 91257 h 912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76825" h="912565">
                <a:moveTo>
                  <a:pt x="0" y="91257"/>
                </a:moveTo>
                <a:cubicBezTo>
                  <a:pt x="0" y="40857"/>
                  <a:pt x="40857" y="0"/>
                  <a:pt x="91257" y="0"/>
                </a:cubicBezTo>
                <a:lnTo>
                  <a:pt x="2085569" y="0"/>
                </a:lnTo>
                <a:cubicBezTo>
                  <a:pt x="2135969" y="0"/>
                  <a:pt x="2176826" y="40857"/>
                  <a:pt x="2176826" y="91257"/>
                </a:cubicBezTo>
                <a:cubicBezTo>
                  <a:pt x="2176826" y="334608"/>
                  <a:pt x="2176825" y="577958"/>
                  <a:pt x="2176825" y="821309"/>
                </a:cubicBezTo>
                <a:cubicBezTo>
                  <a:pt x="2176825" y="871709"/>
                  <a:pt x="2135968" y="912566"/>
                  <a:pt x="2085568" y="912566"/>
                </a:cubicBezTo>
                <a:lnTo>
                  <a:pt x="91257" y="912565"/>
                </a:lnTo>
                <a:cubicBezTo>
                  <a:pt x="40857" y="912565"/>
                  <a:pt x="0" y="871708"/>
                  <a:pt x="0" y="821308"/>
                </a:cubicBezTo>
                <a:lnTo>
                  <a:pt x="0" y="91257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z="-190500" extrusionH="12700" prstMaterial="plastic">
            <a:bevelT w="50800" h="50800"/>
          </a:sp3d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53398" tIns="44508" rIns="53398" bIns="44508" spcCol="1270" anchor="ctr"/>
          <a:lstStyle/>
          <a:p>
            <a:pPr algn="ctr" defTabSz="6223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dirty="0"/>
              <a:t>Совет общежития</a:t>
            </a:r>
          </a:p>
        </p:txBody>
      </p:sp>
      <p:sp>
        <p:nvSpPr>
          <p:cNvPr id="38" name="Полилиния 37"/>
          <p:cNvSpPr/>
          <p:nvPr/>
        </p:nvSpPr>
        <p:spPr>
          <a:xfrm>
            <a:off x="6588224" y="3582141"/>
            <a:ext cx="2176825" cy="566939"/>
          </a:xfrm>
          <a:custGeom>
            <a:avLst/>
            <a:gdLst>
              <a:gd name="connsiteX0" fmla="*/ 0 w 2176825"/>
              <a:gd name="connsiteY0" fmla="*/ 91257 h 912565"/>
              <a:gd name="connsiteX1" fmla="*/ 91257 w 2176825"/>
              <a:gd name="connsiteY1" fmla="*/ 0 h 912565"/>
              <a:gd name="connsiteX2" fmla="*/ 2085569 w 2176825"/>
              <a:gd name="connsiteY2" fmla="*/ 0 h 912565"/>
              <a:gd name="connsiteX3" fmla="*/ 2176826 w 2176825"/>
              <a:gd name="connsiteY3" fmla="*/ 91257 h 912565"/>
              <a:gd name="connsiteX4" fmla="*/ 2176825 w 2176825"/>
              <a:gd name="connsiteY4" fmla="*/ 821309 h 912565"/>
              <a:gd name="connsiteX5" fmla="*/ 2085568 w 2176825"/>
              <a:gd name="connsiteY5" fmla="*/ 912566 h 912565"/>
              <a:gd name="connsiteX6" fmla="*/ 91257 w 2176825"/>
              <a:gd name="connsiteY6" fmla="*/ 912565 h 912565"/>
              <a:gd name="connsiteX7" fmla="*/ 0 w 2176825"/>
              <a:gd name="connsiteY7" fmla="*/ 821308 h 912565"/>
              <a:gd name="connsiteX8" fmla="*/ 0 w 2176825"/>
              <a:gd name="connsiteY8" fmla="*/ 91257 h 912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76825" h="912565">
                <a:moveTo>
                  <a:pt x="0" y="91257"/>
                </a:moveTo>
                <a:cubicBezTo>
                  <a:pt x="0" y="40857"/>
                  <a:pt x="40857" y="0"/>
                  <a:pt x="91257" y="0"/>
                </a:cubicBezTo>
                <a:lnTo>
                  <a:pt x="2085569" y="0"/>
                </a:lnTo>
                <a:cubicBezTo>
                  <a:pt x="2135969" y="0"/>
                  <a:pt x="2176826" y="40857"/>
                  <a:pt x="2176826" y="91257"/>
                </a:cubicBezTo>
                <a:cubicBezTo>
                  <a:pt x="2176826" y="334608"/>
                  <a:pt x="2176825" y="577958"/>
                  <a:pt x="2176825" y="821309"/>
                </a:cubicBezTo>
                <a:cubicBezTo>
                  <a:pt x="2176825" y="871709"/>
                  <a:pt x="2135968" y="912566"/>
                  <a:pt x="2085568" y="912566"/>
                </a:cubicBezTo>
                <a:lnTo>
                  <a:pt x="91257" y="912565"/>
                </a:lnTo>
                <a:cubicBezTo>
                  <a:pt x="40857" y="912565"/>
                  <a:pt x="0" y="871708"/>
                  <a:pt x="0" y="821308"/>
                </a:cubicBezTo>
                <a:lnTo>
                  <a:pt x="0" y="91257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z="-190500" extrusionH="12700" prstMaterial="plastic">
            <a:bevelT w="50800" h="50800"/>
          </a:sp3d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53398" tIns="44508" rIns="53398" bIns="44508" spcCol="1270" anchor="ctr"/>
          <a:lstStyle/>
          <a:p>
            <a:pPr algn="ctr" defTabSz="6223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dirty="0"/>
              <a:t>Творческие объединения</a:t>
            </a:r>
          </a:p>
        </p:txBody>
      </p:sp>
      <p:sp>
        <p:nvSpPr>
          <p:cNvPr id="39" name="Полилиния 38"/>
          <p:cNvSpPr/>
          <p:nvPr/>
        </p:nvSpPr>
        <p:spPr>
          <a:xfrm>
            <a:off x="6588224" y="4374229"/>
            <a:ext cx="2176825" cy="566939"/>
          </a:xfrm>
          <a:custGeom>
            <a:avLst/>
            <a:gdLst>
              <a:gd name="connsiteX0" fmla="*/ 0 w 2176825"/>
              <a:gd name="connsiteY0" fmla="*/ 91257 h 912565"/>
              <a:gd name="connsiteX1" fmla="*/ 91257 w 2176825"/>
              <a:gd name="connsiteY1" fmla="*/ 0 h 912565"/>
              <a:gd name="connsiteX2" fmla="*/ 2085569 w 2176825"/>
              <a:gd name="connsiteY2" fmla="*/ 0 h 912565"/>
              <a:gd name="connsiteX3" fmla="*/ 2176826 w 2176825"/>
              <a:gd name="connsiteY3" fmla="*/ 91257 h 912565"/>
              <a:gd name="connsiteX4" fmla="*/ 2176825 w 2176825"/>
              <a:gd name="connsiteY4" fmla="*/ 821309 h 912565"/>
              <a:gd name="connsiteX5" fmla="*/ 2085568 w 2176825"/>
              <a:gd name="connsiteY5" fmla="*/ 912566 h 912565"/>
              <a:gd name="connsiteX6" fmla="*/ 91257 w 2176825"/>
              <a:gd name="connsiteY6" fmla="*/ 912565 h 912565"/>
              <a:gd name="connsiteX7" fmla="*/ 0 w 2176825"/>
              <a:gd name="connsiteY7" fmla="*/ 821308 h 912565"/>
              <a:gd name="connsiteX8" fmla="*/ 0 w 2176825"/>
              <a:gd name="connsiteY8" fmla="*/ 91257 h 912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76825" h="912565">
                <a:moveTo>
                  <a:pt x="0" y="91257"/>
                </a:moveTo>
                <a:cubicBezTo>
                  <a:pt x="0" y="40857"/>
                  <a:pt x="40857" y="0"/>
                  <a:pt x="91257" y="0"/>
                </a:cubicBezTo>
                <a:lnTo>
                  <a:pt x="2085569" y="0"/>
                </a:lnTo>
                <a:cubicBezTo>
                  <a:pt x="2135969" y="0"/>
                  <a:pt x="2176826" y="40857"/>
                  <a:pt x="2176826" y="91257"/>
                </a:cubicBezTo>
                <a:cubicBezTo>
                  <a:pt x="2176826" y="334608"/>
                  <a:pt x="2176825" y="577958"/>
                  <a:pt x="2176825" y="821309"/>
                </a:cubicBezTo>
                <a:cubicBezTo>
                  <a:pt x="2176825" y="871709"/>
                  <a:pt x="2135968" y="912566"/>
                  <a:pt x="2085568" y="912566"/>
                </a:cubicBezTo>
                <a:lnTo>
                  <a:pt x="91257" y="912565"/>
                </a:lnTo>
                <a:cubicBezTo>
                  <a:pt x="40857" y="912565"/>
                  <a:pt x="0" y="871708"/>
                  <a:pt x="0" y="821308"/>
                </a:cubicBezTo>
                <a:lnTo>
                  <a:pt x="0" y="91257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z="-190500" extrusionH="12700" prstMaterial="plastic">
            <a:bevelT w="50800" h="50800"/>
          </a:sp3d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53398" tIns="44508" rIns="53398" bIns="44508" spcCol="1270" anchor="ctr"/>
          <a:lstStyle/>
          <a:p>
            <a:pPr algn="ctr" defTabSz="6223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dirty="0"/>
              <a:t>Студенческое научное общество</a:t>
            </a:r>
          </a:p>
        </p:txBody>
      </p:sp>
      <p:sp>
        <p:nvSpPr>
          <p:cNvPr id="40" name="Полилиния 39"/>
          <p:cNvSpPr/>
          <p:nvPr/>
        </p:nvSpPr>
        <p:spPr>
          <a:xfrm>
            <a:off x="4572001" y="3006077"/>
            <a:ext cx="1674238" cy="566939"/>
          </a:xfrm>
          <a:custGeom>
            <a:avLst/>
            <a:gdLst>
              <a:gd name="connsiteX0" fmla="*/ 0 w 2176825"/>
              <a:gd name="connsiteY0" fmla="*/ 91257 h 912565"/>
              <a:gd name="connsiteX1" fmla="*/ 91257 w 2176825"/>
              <a:gd name="connsiteY1" fmla="*/ 0 h 912565"/>
              <a:gd name="connsiteX2" fmla="*/ 2085569 w 2176825"/>
              <a:gd name="connsiteY2" fmla="*/ 0 h 912565"/>
              <a:gd name="connsiteX3" fmla="*/ 2176826 w 2176825"/>
              <a:gd name="connsiteY3" fmla="*/ 91257 h 912565"/>
              <a:gd name="connsiteX4" fmla="*/ 2176825 w 2176825"/>
              <a:gd name="connsiteY4" fmla="*/ 821309 h 912565"/>
              <a:gd name="connsiteX5" fmla="*/ 2085568 w 2176825"/>
              <a:gd name="connsiteY5" fmla="*/ 912566 h 912565"/>
              <a:gd name="connsiteX6" fmla="*/ 91257 w 2176825"/>
              <a:gd name="connsiteY6" fmla="*/ 912565 h 912565"/>
              <a:gd name="connsiteX7" fmla="*/ 0 w 2176825"/>
              <a:gd name="connsiteY7" fmla="*/ 821308 h 912565"/>
              <a:gd name="connsiteX8" fmla="*/ 0 w 2176825"/>
              <a:gd name="connsiteY8" fmla="*/ 91257 h 912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76825" h="912565">
                <a:moveTo>
                  <a:pt x="0" y="91257"/>
                </a:moveTo>
                <a:cubicBezTo>
                  <a:pt x="0" y="40857"/>
                  <a:pt x="40857" y="0"/>
                  <a:pt x="91257" y="0"/>
                </a:cubicBezTo>
                <a:lnTo>
                  <a:pt x="2085569" y="0"/>
                </a:lnTo>
                <a:cubicBezTo>
                  <a:pt x="2135969" y="0"/>
                  <a:pt x="2176826" y="40857"/>
                  <a:pt x="2176826" y="91257"/>
                </a:cubicBezTo>
                <a:cubicBezTo>
                  <a:pt x="2176826" y="334608"/>
                  <a:pt x="2176825" y="577958"/>
                  <a:pt x="2176825" y="821309"/>
                </a:cubicBezTo>
                <a:cubicBezTo>
                  <a:pt x="2176825" y="871709"/>
                  <a:pt x="2135968" y="912566"/>
                  <a:pt x="2085568" y="912566"/>
                </a:cubicBezTo>
                <a:lnTo>
                  <a:pt x="91257" y="912565"/>
                </a:lnTo>
                <a:cubicBezTo>
                  <a:pt x="40857" y="912565"/>
                  <a:pt x="0" y="871708"/>
                  <a:pt x="0" y="821308"/>
                </a:cubicBezTo>
                <a:lnTo>
                  <a:pt x="0" y="91257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z="-190500" extrusionH="12700" prstMaterial="plastic">
            <a:bevelT w="50800" h="50800"/>
          </a:sp3d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53398" tIns="44508" rIns="53398" bIns="44508" spcCol="1270" anchor="ctr"/>
          <a:lstStyle/>
          <a:p>
            <a:pPr algn="ctr" defTabSz="6223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dirty="0"/>
              <a:t>социальные партнеры</a:t>
            </a:r>
          </a:p>
        </p:txBody>
      </p:sp>
      <p:sp>
        <p:nvSpPr>
          <p:cNvPr id="41" name="Полилиния 40"/>
          <p:cNvSpPr/>
          <p:nvPr/>
        </p:nvSpPr>
        <p:spPr>
          <a:xfrm>
            <a:off x="4572000" y="3798165"/>
            <a:ext cx="1674239" cy="1143003"/>
          </a:xfrm>
          <a:custGeom>
            <a:avLst/>
            <a:gdLst>
              <a:gd name="connsiteX0" fmla="*/ 0 w 2176825"/>
              <a:gd name="connsiteY0" fmla="*/ 91257 h 912565"/>
              <a:gd name="connsiteX1" fmla="*/ 91257 w 2176825"/>
              <a:gd name="connsiteY1" fmla="*/ 0 h 912565"/>
              <a:gd name="connsiteX2" fmla="*/ 2085569 w 2176825"/>
              <a:gd name="connsiteY2" fmla="*/ 0 h 912565"/>
              <a:gd name="connsiteX3" fmla="*/ 2176826 w 2176825"/>
              <a:gd name="connsiteY3" fmla="*/ 91257 h 912565"/>
              <a:gd name="connsiteX4" fmla="*/ 2176825 w 2176825"/>
              <a:gd name="connsiteY4" fmla="*/ 821309 h 912565"/>
              <a:gd name="connsiteX5" fmla="*/ 2085568 w 2176825"/>
              <a:gd name="connsiteY5" fmla="*/ 912566 h 912565"/>
              <a:gd name="connsiteX6" fmla="*/ 91257 w 2176825"/>
              <a:gd name="connsiteY6" fmla="*/ 912565 h 912565"/>
              <a:gd name="connsiteX7" fmla="*/ 0 w 2176825"/>
              <a:gd name="connsiteY7" fmla="*/ 821308 h 912565"/>
              <a:gd name="connsiteX8" fmla="*/ 0 w 2176825"/>
              <a:gd name="connsiteY8" fmla="*/ 91257 h 912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76825" h="912565">
                <a:moveTo>
                  <a:pt x="0" y="91257"/>
                </a:moveTo>
                <a:cubicBezTo>
                  <a:pt x="0" y="40857"/>
                  <a:pt x="40857" y="0"/>
                  <a:pt x="91257" y="0"/>
                </a:cubicBezTo>
                <a:lnTo>
                  <a:pt x="2085569" y="0"/>
                </a:lnTo>
                <a:cubicBezTo>
                  <a:pt x="2135969" y="0"/>
                  <a:pt x="2176826" y="40857"/>
                  <a:pt x="2176826" y="91257"/>
                </a:cubicBezTo>
                <a:cubicBezTo>
                  <a:pt x="2176826" y="334608"/>
                  <a:pt x="2176825" y="577958"/>
                  <a:pt x="2176825" y="821309"/>
                </a:cubicBezTo>
                <a:cubicBezTo>
                  <a:pt x="2176825" y="871709"/>
                  <a:pt x="2135968" y="912566"/>
                  <a:pt x="2085568" y="912566"/>
                </a:cubicBezTo>
                <a:lnTo>
                  <a:pt x="91257" y="912565"/>
                </a:lnTo>
                <a:cubicBezTo>
                  <a:pt x="40857" y="912565"/>
                  <a:pt x="0" y="871708"/>
                  <a:pt x="0" y="821308"/>
                </a:cubicBezTo>
                <a:lnTo>
                  <a:pt x="0" y="91257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z="-190500" extrusionH="12700" prstMaterial="plastic">
            <a:bevelT w="50800" h="50800"/>
          </a:sp3d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53398" tIns="44508" rIns="53398" bIns="44508" spcCol="1270" anchor="ctr"/>
          <a:lstStyle/>
          <a:p>
            <a:pPr algn="ctr" defTabSz="6223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dirty="0"/>
              <a:t>организации и учреждения, занимающимися воспитанием подростков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67296" y="6017015"/>
            <a:ext cx="8281168" cy="724353"/>
          </a:xfrm>
          <a:prstGeom prst="rect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45201" tIns="36311" rIns="45201" bIns="36311" spcCol="1270" anchor="ctr"/>
          <a:lstStyle>
            <a:defPPr>
              <a:defRPr lang="ru-RU"/>
            </a:defPPr>
            <a:lvl1pPr lvl="0" algn="ctr" defTabSz="622300">
              <a:lnSpc>
                <a:spcPct val="90000"/>
              </a:lnSpc>
              <a:spcAft>
                <a:spcPct val="35000"/>
              </a:spcAft>
              <a:defRPr sz="1400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мониторинг эффективности функционирования образовательной среды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1979712" y="5229201"/>
            <a:ext cx="5136154" cy="576064"/>
          </a:xfrm>
          <a:prstGeom prst="rect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45201" tIns="36311" rIns="45201" bIns="36311" spcCol="1270" anchor="ctr"/>
          <a:lstStyle>
            <a:defPPr>
              <a:defRPr lang="ru-RU"/>
            </a:defPPr>
            <a:lvl1pPr lvl="0" algn="ctr" defTabSz="622300">
              <a:lnSpc>
                <a:spcPct val="90000"/>
              </a:lnSpc>
              <a:spcAft>
                <a:spcPct val="35000"/>
              </a:spcAft>
              <a:defRPr sz="1400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defRPr/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Учебно-воспитательный процесс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8" name="Полилиния 57"/>
          <p:cNvSpPr/>
          <p:nvPr/>
        </p:nvSpPr>
        <p:spPr>
          <a:xfrm>
            <a:off x="2555776" y="4295706"/>
            <a:ext cx="1693579" cy="429438"/>
          </a:xfrm>
          <a:custGeom>
            <a:avLst/>
            <a:gdLst>
              <a:gd name="connsiteX0" fmla="*/ 0 w 1693579"/>
              <a:gd name="connsiteY0" fmla="*/ 136254 h 1362540"/>
              <a:gd name="connsiteX1" fmla="*/ 136254 w 1693579"/>
              <a:gd name="connsiteY1" fmla="*/ 0 h 1362540"/>
              <a:gd name="connsiteX2" fmla="*/ 1557325 w 1693579"/>
              <a:gd name="connsiteY2" fmla="*/ 0 h 1362540"/>
              <a:gd name="connsiteX3" fmla="*/ 1693579 w 1693579"/>
              <a:gd name="connsiteY3" fmla="*/ 136254 h 1362540"/>
              <a:gd name="connsiteX4" fmla="*/ 1693579 w 1693579"/>
              <a:gd name="connsiteY4" fmla="*/ 1226286 h 1362540"/>
              <a:gd name="connsiteX5" fmla="*/ 1557325 w 1693579"/>
              <a:gd name="connsiteY5" fmla="*/ 1362540 h 1362540"/>
              <a:gd name="connsiteX6" fmla="*/ 136254 w 1693579"/>
              <a:gd name="connsiteY6" fmla="*/ 1362540 h 1362540"/>
              <a:gd name="connsiteX7" fmla="*/ 0 w 1693579"/>
              <a:gd name="connsiteY7" fmla="*/ 1226286 h 1362540"/>
              <a:gd name="connsiteX8" fmla="*/ 0 w 1693579"/>
              <a:gd name="connsiteY8" fmla="*/ 136254 h 136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93579" h="1362540">
                <a:moveTo>
                  <a:pt x="0" y="136254"/>
                </a:moveTo>
                <a:cubicBezTo>
                  <a:pt x="0" y="61003"/>
                  <a:pt x="61003" y="0"/>
                  <a:pt x="136254" y="0"/>
                </a:cubicBezTo>
                <a:lnTo>
                  <a:pt x="1557325" y="0"/>
                </a:lnTo>
                <a:cubicBezTo>
                  <a:pt x="1632576" y="0"/>
                  <a:pt x="1693579" y="61003"/>
                  <a:pt x="1693579" y="136254"/>
                </a:cubicBezTo>
                <a:lnTo>
                  <a:pt x="1693579" y="1226286"/>
                </a:lnTo>
                <a:cubicBezTo>
                  <a:pt x="1693579" y="1301537"/>
                  <a:pt x="1632576" y="1362540"/>
                  <a:pt x="1557325" y="1362540"/>
                </a:cubicBezTo>
                <a:lnTo>
                  <a:pt x="136254" y="1362540"/>
                </a:lnTo>
                <a:cubicBezTo>
                  <a:pt x="61003" y="1362540"/>
                  <a:pt x="0" y="1301537"/>
                  <a:pt x="0" y="1226286"/>
                </a:cubicBezTo>
                <a:lnTo>
                  <a:pt x="0" y="136254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z="-190500" extrusionH="12700" prstMaterial="plastic">
            <a:bevelT w="50800" h="50800"/>
          </a:sp3d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66577" tIns="57687" rIns="66577" bIns="57687" spcCol="1270" anchor="ctr"/>
          <a:lstStyle/>
          <a:p>
            <a:pPr algn="ctr" defTabSz="6223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dirty="0"/>
              <a:t>система поощрений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340A18-FC75-478D-B67E-966C97BC22E3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лилиния 7"/>
          <p:cNvSpPr/>
          <p:nvPr/>
        </p:nvSpPr>
        <p:spPr>
          <a:xfrm>
            <a:off x="323850" y="1196975"/>
            <a:ext cx="8496300" cy="5646738"/>
          </a:xfrm>
          <a:custGeom>
            <a:avLst/>
            <a:gdLst>
              <a:gd name="connsiteX0" fmla="*/ 0 w 8496944"/>
              <a:gd name="connsiteY0" fmla="*/ 0 h 5509350"/>
              <a:gd name="connsiteX1" fmla="*/ 8496944 w 8496944"/>
              <a:gd name="connsiteY1" fmla="*/ 0 h 5509350"/>
              <a:gd name="connsiteX2" fmla="*/ 8496944 w 8496944"/>
              <a:gd name="connsiteY2" fmla="*/ 5509350 h 5509350"/>
              <a:gd name="connsiteX3" fmla="*/ 0 w 8496944"/>
              <a:gd name="connsiteY3" fmla="*/ 5509350 h 5509350"/>
              <a:gd name="connsiteX4" fmla="*/ 0 w 8496944"/>
              <a:gd name="connsiteY4" fmla="*/ 0 h 5509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96944" h="5509350">
                <a:moveTo>
                  <a:pt x="0" y="0"/>
                </a:moveTo>
                <a:lnTo>
                  <a:pt x="8496944" y="0"/>
                </a:lnTo>
                <a:lnTo>
                  <a:pt x="8496944" y="5509350"/>
                </a:lnTo>
                <a:lnTo>
                  <a:pt x="0" y="550935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4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659457" tIns="687324" rIns="659457" bIns="120904" spcCol="1270"/>
          <a:lstStyle/>
          <a:p>
            <a:pPr marL="171450" lvl="1" indent="-171450" defTabSz="755650">
              <a:lnSpc>
                <a:spcPct val="90000"/>
              </a:lnSpc>
              <a:spcAft>
                <a:spcPct val="15000"/>
              </a:spcAft>
              <a:buFontTx/>
              <a:buChar char="••"/>
              <a:defRPr/>
            </a:pPr>
            <a:r>
              <a:rPr lang="ru-RU" sz="1600" dirty="0"/>
              <a:t>успеваемость, показатели общественной и </a:t>
            </a:r>
            <a:r>
              <a:rPr lang="ru-RU" sz="1600" dirty="0" smtClean="0"/>
              <a:t>учебной </a:t>
            </a:r>
            <a:r>
              <a:rPr lang="ru-RU" sz="1600" dirty="0"/>
              <a:t>активности, показатели общей и профессиональной направленности </a:t>
            </a:r>
            <a:r>
              <a:rPr lang="ru-RU" sz="1600" dirty="0" smtClean="0"/>
              <a:t>, </a:t>
            </a:r>
            <a:r>
              <a:rPr lang="ru-RU" sz="1600" dirty="0"/>
              <a:t>стабилизация свойств внимания, памяти, мышления;</a:t>
            </a:r>
          </a:p>
          <a:p>
            <a:pPr marL="171450" lvl="1" indent="-171450" defTabSz="755650">
              <a:lnSpc>
                <a:spcPct val="90000"/>
              </a:lnSpc>
              <a:spcAft>
                <a:spcPct val="15000"/>
              </a:spcAft>
              <a:buFontTx/>
              <a:buChar char="••"/>
              <a:defRPr/>
            </a:pPr>
            <a:r>
              <a:rPr lang="ru-RU" sz="1700" dirty="0" smtClean="0"/>
              <a:t>общекультурный </a:t>
            </a:r>
            <a:r>
              <a:rPr lang="ru-RU" sz="1700" dirty="0"/>
              <a:t>уровень обучающегося;</a:t>
            </a:r>
          </a:p>
          <a:p>
            <a:pPr marL="171450" lvl="1" indent="-171450" defTabSz="755650">
              <a:lnSpc>
                <a:spcPct val="90000"/>
              </a:lnSpc>
              <a:spcAft>
                <a:spcPct val="15000"/>
              </a:spcAft>
              <a:buFontTx/>
              <a:buChar char="••"/>
              <a:defRPr/>
            </a:pPr>
            <a:r>
              <a:rPr lang="ru-RU" sz="1700" dirty="0"/>
              <a:t> выполнение технических требований к работе, соответствие ее показателям и нормативам, получение устойчивых положительных результатов;</a:t>
            </a:r>
          </a:p>
          <a:p>
            <a:pPr marL="171450" lvl="1" indent="-171450" defTabSz="755650">
              <a:lnSpc>
                <a:spcPct val="90000"/>
              </a:lnSpc>
              <a:spcAft>
                <a:spcPct val="15000"/>
              </a:spcAft>
              <a:buFontTx/>
              <a:buChar char="••"/>
              <a:defRPr/>
            </a:pPr>
            <a:r>
              <a:rPr lang="ru-RU" sz="1700" dirty="0"/>
              <a:t> проявление обучающимся творческой активности (участие в конкурсах по профессии и др.);</a:t>
            </a:r>
          </a:p>
          <a:p>
            <a:pPr marL="171450" lvl="1" indent="-171450" defTabSz="755650">
              <a:lnSpc>
                <a:spcPct val="90000"/>
              </a:lnSpc>
              <a:spcAft>
                <a:spcPct val="15000"/>
              </a:spcAft>
              <a:buFontTx/>
              <a:buChar char="••"/>
              <a:defRPr/>
            </a:pPr>
            <a:r>
              <a:rPr lang="ru-RU" sz="1700" dirty="0"/>
              <a:t>наличие у обучающегося планов построения профессиональной карьеры после окончания колледжа, цели в жизни;</a:t>
            </a:r>
          </a:p>
          <a:p>
            <a:pPr marL="171450" lvl="1" indent="-171450" defTabSz="755650">
              <a:lnSpc>
                <a:spcPct val="90000"/>
              </a:lnSpc>
              <a:spcAft>
                <a:spcPct val="15000"/>
              </a:spcAft>
              <a:buFontTx/>
              <a:buChar char="••"/>
              <a:defRPr/>
            </a:pPr>
            <a:r>
              <a:rPr lang="ru-RU" sz="1700" dirty="0"/>
              <a:t>уровень готовности к самостоятельной жизни, стремление к самосовершенствованию;</a:t>
            </a:r>
          </a:p>
          <a:p>
            <a:pPr marL="171450" lvl="1" indent="-171450" defTabSz="755650">
              <a:lnSpc>
                <a:spcPct val="90000"/>
              </a:lnSpc>
              <a:spcAft>
                <a:spcPct val="15000"/>
              </a:spcAft>
              <a:buFontTx/>
              <a:buChar char="••"/>
              <a:defRPr/>
            </a:pPr>
            <a:r>
              <a:rPr lang="ru-RU" sz="1700" dirty="0"/>
              <a:t>характер взаимоотношений обучающегося с </a:t>
            </a:r>
            <a:r>
              <a:rPr lang="ru-RU" sz="1700" dirty="0" err="1"/>
              <a:t>одногруппниками</a:t>
            </a:r>
            <a:r>
              <a:rPr lang="ru-RU" sz="1700" dirty="0"/>
              <a:t>, классным руководителем, мастером производственного обучения и администрацией колледжа;</a:t>
            </a:r>
          </a:p>
          <a:p>
            <a:pPr marL="171450" lvl="1" indent="-171450" defTabSz="755650">
              <a:lnSpc>
                <a:spcPct val="90000"/>
              </a:lnSpc>
              <a:spcAft>
                <a:spcPct val="15000"/>
              </a:spcAft>
              <a:buFontTx/>
              <a:buChar char="••"/>
              <a:defRPr/>
            </a:pPr>
            <a:r>
              <a:rPr lang="ru-RU" sz="1700" dirty="0"/>
              <a:t>наличие положительных увлечений;</a:t>
            </a:r>
          </a:p>
          <a:p>
            <a:pPr marL="171450" lvl="1" indent="-171450" defTabSz="755650">
              <a:lnSpc>
                <a:spcPct val="90000"/>
              </a:lnSpc>
              <a:spcAft>
                <a:spcPct val="15000"/>
              </a:spcAft>
              <a:buFontTx/>
              <a:buChar char="••"/>
              <a:defRPr/>
            </a:pPr>
            <a:r>
              <a:rPr lang="ru-RU" sz="1600" dirty="0">
                <a:solidFill>
                  <a:schemeClr val="tx1"/>
                </a:solidFill>
              </a:rPr>
              <a:t>участие в студенческом самоуправлении, научно-исследовательской, спортивной и физкультурно-оздоровительной, творческой и общественной деятельности</a:t>
            </a:r>
            <a:endParaRPr lang="ru-RU" sz="1600" dirty="0"/>
          </a:p>
          <a:p>
            <a:pPr marL="0" lvl="1" defTabSz="755650">
              <a:lnSpc>
                <a:spcPct val="90000"/>
              </a:lnSpc>
              <a:spcAft>
                <a:spcPct val="15000"/>
              </a:spcAft>
              <a:defRPr/>
            </a:pPr>
            <a:endParaRPr lang="ru-RU" sz="1700" dirty="0"/>
          </a:p>
        </p:txBody>
      </p:sp>
      <p:sp>
        <p:nvSpPr>
          <p:cNvPr id="6" name="Скругленный прямоугольник 4"/>
          <p:cNvSpPr/>
          <p:nvPr/>
        </p:nvSpPr>
        <p:spPr>
          <a:xfrm>
            <a:off x="1898650" y="3863975"/>
            <a:ext cx="5865813" cy="71437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224815" tIns="0" rIns="224815" bIns="0" spcCol="1270" anchor="ctr"/>
          <a:lstStyle/>
          <a:p>
            <a:pPr defTabSz="889000">
              <a:lnSpc>
                <a:spcPct val="90000"/>
              </a:lnSpc>
              <a:spcAft>
                <a:spcPct val="35000"/>
              </a:spcAft>
              <a:defRPr/>
            </a:pPr>
            <a:endParaRPr lang="ru-RU" sz="2000" dirty="0"/>
          </a:p>
        </p:txBody>
      </p:sp>
      <p:grpSp>
        <p:nvGrpSpPr>
          <p:cNvPr id="11269" name="Группа 11"/>
          <p:cNvGrpSpPr>
            <a:grpSpLocks/>
          </p:cNvGrpSpPr>
          <p:nvPr/>
        </p:nvGrpSpPr>
        <p:grpSpPr bwMode="auto">
          <a:xfrm>
            <a:off x="790575" y="333400"/>
            <a:ext cx="7813675" cy="1295400"/>
            <a:chOff x="790188" y="477377"/>
            <a:chExt cx="7814260" cy="1295561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2662396" y="477377"/>
              <a:ext cx="5942052" cy="791505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3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Скругленный прямоугольник 4"/>
            <p:cNvSpPr/>
            <p:nvPr/>
          </p:nvSpPr>
          <p:spPr>
            <a:xfrm>
              <a:off x="1654284" y="621393"/>
              <a:ext cx="5942052" cy="791505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3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Полилиния 8"/>
            <p:cNvSpPr/>
            <p:nvPr/>
          </p:nvSpPr>
          <p:spPr>
            <a:xfrm>
              <a:off x="790188" y="798778"/>
              <a:ext cx="5947860" cy="974160"/>
            </a:xfrm>
            <a:custGeom>
              <a:avLst/>
              <a:gdLst>
                <a:gd name="connsiteX0" fmla="*/ 0 w 5947860"/>
                <a:gd name="connsiteY0" fmla="*/ 162363 h 974160"/>
                <a:gd name="connsiteX1" fmla="*/ 162363 w 5947860"/>
                <a:gd name="connsiteY1" fmla="*/ 0 h 974160"/>
                <a:gd name="connsiteX2" fmla="*/ 5785497 w 5947860"/>
                <a:gd name="connsiteY2" fmla="*/ 0 h 974160"/>
                <a:gd name="connsiteX3" fmla="*/ 5947860 w 5947860"/>
                <a:gd name="connsiteY3" fmla="*/ 162363 h 974160"/>
                <a:gd name="connsiteX4" fmla="*/ 5947860 w 5947860"/>
                <a:gd name="connsiteY4" fmla="*/ 811797 h 974160"/>
                <a:gd name="connsiteX5" fmla="*/ 5785497 w 5947860"/>
                <a:gd name="connsiteY5" fmla="*/ 974160 h 974160"/>
                <a:gd name="connsiteX6" fmla="*/ 162363 w 5947860"/>
                <a:gd name="connsiteY6" fmla="*/ 974160 h 974160"/>
                <a:gd name="connsiteX7" fmla="*/ 0 w 5947860"/>
                <a:gd name="connsiteY7" fmla="*/ 811797 h 974160"/>
                <a:gd name="connsiteX8" fmla="*/ 0 w 5947860"/>
                <a:gd name="connsiteY8" fmla="*/ 162363 h 97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47860" h="974160">
                  <a:moveTo>
                    <a:pt x="0" y="162363"/>
                  </a:moveTo>
                  <a:cubicBezTo>
                    <a:pt x="0" y="72692"/>
                    <a:pt x="72692" y="0"/>
                    <a:pt x="162363" y="0"/>
                  </a:cubicBezTo>
                  <a:lnTo>
                    <a:pt x="5785497" y="0"/>
                  </a:lnTo>
                  <a:cubicBezTo>
                    <a:pt x="5875168" y="0"/>
                    <a:pt x="5947860" y="72692"/>
                    <a:pt x="5947860" y="162363"/>
                  </a:cubicBezTo>
                  <a:lnTo>
                    <a:pt x="5947860" y="811797"/>
                  </a:lnTo>
                  <a:cubicBezTo>
                    <a:pt x="5947860" y="901468"/>
                    <a:pt x="5875168" y="974160"/>
                    <a:pt x="5785497" y="974160"/>
                  </a:cubicBezTo>
                  <a:lnTo>
                    <a:pt x="162363" y="974160"/>
                  </a:lnTo>
                  <a:cubicBezTo>
                    <a:pt x="72692" y="974160"/>
                    <a:pt x="0" y="901468"/>
                    <a:pt x="0" y="811797"/>
                  </a:cubicBezTo>
                  <a:lnTo>
                    <a:pt x="0" y="162363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3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72370" tIns="47555" rIns="272370" bIns="47555" spcCol="1270" anchor="ctr"/>
            <a:lstStyle/>
            <a:p>
              <a:pPr defTabSz="7556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Формирование общих и профессиональных компетенций</a:t>
              </a:r>
            </a:p>
          </p:txBody>
        </p:sp>
      </p:grp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340A18-FC75-478D-B67E-966C97BC22E3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6D9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63538" y="1628775"/>
            <a:ext cx="8569325" cy="4608513"/>
          </a:xfrm>
          <a:prstGeom prst="roundRect">
            <a:avLst/>
          </a:prstGeom>
          <a:gradFill>
            <a:gsLst>
              <a:gs pos="0">
                <a:schemeClr val="accent2">
                  <a:hueOff val="0"/>
                  <a:satOff val="0"/>
                  <a:lumOff val="0"/>
                  <a:alphaOff val="0"/>
                  <a:shade val="51000"/>
                  <a:satMod val="130000"/>
                </a:schemeClr>
              </a:gs>
              <a:gs pos="80000">
                <a:schemeClr val="accent2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accent2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- </a:t>
            </a:r>
            <a:r>
              <a:rPr lang="ru-RU" sz="2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студенческий </a:t>
            </a:r>
            <a:r>
              <a:rPr lang="ru-RU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Совет;</a:t>
            </a:r>
            <a:endParaRPr lang="ru-RU" sz="28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-совет общежития;</a:t>
            </a:r>
          </a:p>
          <a:p>
            <a:pPr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- волонтерский </a:t>
            </a:r>
            <a:r>
              <a:rPr lang="ru-RU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отряд;</a:t>
            </a:r>
            <a:endParaRPr lang="ru-RU" sz="28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- </a:t>
            </a:r>
            <a:r>
              <a:rPr lang="ru-RU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Студенческий пресс-центр</a:t>
            </a:r>
            <a:r>
              <a:rPr lang="ru-RU" sz="2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;</a:t>
            </a:r>
          </a:p>
          <a:p>
            <a:pPr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- редакция </a:t>
            </a:r>
            <a:r>
              <a:rPr lang="ru-RU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студенческой газеты , </a:t>
            </a:r>
            <a:br>
              <a:rPr lang="ru-RU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</a:br>
            <a:r>
              <a:rPr lang="ru-RU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сайт </a:t>
            </a:r>
            <a:r>
              <a:rPr lang="ru-RU" sz="2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колледжа;</a:t>
            </a:r>
          </a:p>
          <a:p>
            <a:pPr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- летний студенческий </a:t>
            </a:r>
            <a:r>
              <a:rPr lang="ru-RU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отряд;</a:t>
            </a:r>
            <a:endParaRPr lang="ru-RU" sz="28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- </a:t>
            </a:r>
            <a:r>
              <a:rPr lang="ru-RU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творческие объединения и др.</a:t>
            </a:r>
            <a:endParaRPr lang="ru-RU" sz="2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ctr">
              <a:defRPr/>
            </a:pPr>
            <a:endParaRPr lang="ru-RU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340A18-FC75-478D-B67E-966C97BC22E3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396000" y="116632"/>
            <a:ext cx="8229600" cy="8367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effectLst/>
              </a:rPr>
              <a:t>Гражданское и патриотическое воспитание</a:t>
            </a:r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51520" y="764704"/>
            <a:ext cx="8640960" cy="576064"/>
          </a:xfrm>
          <a:prstGeom prst="rect">
            <a:avLst/>
          </a:prstGeom>
        </p:spPr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 cap="all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ru-RU" altLang="ru-RU" sz="2400" dirty="0" smtClean="0">
                <a:solidFill>
                  <a:schemeClr val="tx1"/>
                </a:solidFill>
              </a:rPr>
              <a:t>Студенческое самоуправление</a:t>
            </a:r>
            <a:endParaRPr lang="ru-RU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qSi9fMBGdb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7594" y="862709"/>
            <a:ext cx="2819545" cy="18772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 descr="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1228" y="4797152"/>
            <a:ext cx="2645911" cy="18698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1268" y="2850295"/>
            <a:ext cx="2717919" cy="18470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539552" y="1052736"/>
            <a:ext cx="7920880" cy="11521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prstMaterial="dk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10813810"/>
              </p:ext>
            </p:extLst>
          </p:nvPr>
        </p:nvGraphicFramePr>
        <p:xfrm>
          <a:off x="287524" y="476672"/>
          <a:ext cx="8424936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3707904" y="1952836"/>
            <a:ext cx="2232248" cy="504056"/>
          </a:xfrm>
          <a:prstGeom prst="roundRect">
            <a:avLst/>
          </a:prstGeom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этническое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9184" y="4157900"/>
            <a:ext cx="4021835" cy="26642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2120" y="4122096"/>
            <a:ext cx="1823936" cy="27359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69"/>
          <a:stretch/>
        </p:blipFill>
        <p:spPr bwMode="auto">
          <a:xfrm>
            <a:off x="323528" y="4250729"/>
            <a:ext cx="3024336" cy="26072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0279" y="1938574"/>
            <a:ext cx="3240740" cy="21602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340A18-FC75-478D-B67E-966C97BC22E3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pic>
        <p:nvPicPr>
          <p:cNvPr id="11" name="Рисунок 10" descr="http://yal-med.ru/images/m2.JPG"/>
          <p:cNvPicPr/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73149"/>
            <a:ext cx="2718435" cy="20345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937642-2B0B-48C7-970A-9AAD2F02FC2C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84213" y="333375"/>
            <a:ext cx="7559675" cy="9350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Всероссийский творческий фестиваль студенческой молодежи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95288" y="1412776"/>
            <a:ext cx="4321175" cy="57551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400" dirty="0">
                <a:solidFill>
                  <a:schemeClr val="tx1"/>
                </a:solidFill>
              </a:rPr>
              <a:t>«Музыкальный калейдоскоп»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59358" y="4293097"/>
            <a:ext cx="4184650" cy="50405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ru-RU" sz="2400" dirty="0">
                <a:solidFill>
                  <a:schemeClr val="tx1"/>
                </a:solidFill>
              </a:rPr>
              <a:t>«Человек. Земля. Вселенная»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395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703" y="1430672"/>
            <a:ext cx="4139952" cy="27596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6" name="Picture 1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353" y="2133057"/>
            <a:ext cx="3024583" cy="20161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7" name="Picture 1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63" r="3980" b="16492"/>
          <a:stretch/>
        </p:blipFill>
        <p:spPr bwMode="auto">
          <a:xfrm>
            <a:off x="251520" y="4797152"/>
            <a:ext cx="5185082" cy="20608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8" name="Picture 1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04"/>
          <a:stretch/>
        </p:blipFill>
        <p:spPr bwMode="auto">
          <a:xfrm>
            <a:off x="5292005" y="4365340"/>
            <a:ext cx="3415267" cy="24480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1871</TotalTime>
  <Words>2338</Words>
  <Application>Microsoft Office PowerPoint</Application>
  <PresentationFormat>Экран (4:3)</PresentationFormat>
  <Paragraphs>265</Paragraphs>
  <Slides>14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Создание условий для успешной  социализации и эффективной самореализации обучающихся</vt:lpstr>
      <vt:lpstr>Презентация PowerPoint</vt:lpstr>
      <vt:lpstr>Презентация PowerPoint</vt:lpstr>
      <vt:lpstr>Презентация PowerPoint</vt:lpstr>
      <vt:lpstr>образовательная среда колледжа</vt:lpstr>
      <vt:lpstr>Презентация PowerPoint</vt:lpstr>
      <vt:lpstr>Гражданское и патриотическое воспитание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Формирование ценности здорового образа жизни</vt:lpstr>
      <vt:lpstr>Адаптивные  ресурсы выпускников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«новые» ФГОС</dc:title>
  <dc:creator>Admin</dc:creator>
  <cp:lastModifiedBy>Alasjavichus</cp:lastModifiedBy>
  <cp:revision>171</cp:revision>
  <cp:lastPrinted>2014-10-06T04:48:49Z</cp:lastPrinted>
  <dcterms:created xsi:type="dcterms:W3CDTF">2013-11-07T03:09:49Z</dcterms:created>
  <dcterms:modified xsi:type="dcterms:W3CDTF">2014-10-06T07:25:39Z</dcterms:modified>
</cp:coreProperties>
</file>