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1" r:id="rId3"/>
    <p:sldId id="286" r:id="rId4"/>
    <p:sldId id="289" r:id="rId5"/>
    <p:sldId id="283" r:id="rId6"/>
    <p:sldId id="272" r:id="rId7"/>
    <p:sldId id="265" r:id="rId8"/>
    <p:sldId id="268" r:id="rId9"/>
    <p:sldId id="273" r:id="rId10"/>
    <p:sldId id="269" r:id="rId11"/>
    <p:sldId id="288" r:id="rId12"/>
    <p:sldId id="276" r:id="rId13"/>
    <p:sldId id="264" r:id="rId14"/>
    <p:sldId id="284" r:id="rId15"/>
    <p:sldId id="279" r:id="rId16"/>
    <p:sldId id="285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4B76B-9BA8-43A8-B505-CC2D4DA58EB4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3A3B4-1610-47F8-A1C1-ECB981BB53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endParaRPr lang="ru-RU" altLang="ru-RU" sz="1100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D9A1B9-BA2F-4E84-A4A9-32130BC44DE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endParaRPr lang="ru-RU" altLang="ru-RU" sz="1100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D9A1B9-BA2F-4E84-A4A9-32130BC44DE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endParaRPr lang="ru-RU" altLang="ru-RU" sz="1100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D9A1B9-BA2F-4E84-A4A9-32130BC44DE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endParaRPr lang="ru-RU" altLang="ru-RU" sz="1100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D9A1B9-BA2F-4E84-A4A9-32130BC44DE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endParaRPr lang="ru-RU" altLang="ru-RU" sz="1100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D9A1B9-BA2F-4E84-A4A9-32130BC44DE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47253-25B2-44AA-9510-303CA3E10BDB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D3C25-4827-485A-AAEC-7AB9D4ECE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agpc@yandex.ru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  <a:gradFill flip="none" rotWithShape="1">
            <a:gsLst>
              <a:gs pos="25000">
                <a:srgbClr val="FFCC00"/>
              </a:gs>
              <a:gs pos="100000">
                <a:schemeClr val="accent3">
                  <a:tint val="29000"/>
                  <a:satMod val="400000"/>
                </a:schemeClr>
              </a:gs>
            </a:gsLst>
            <a:lin ang="0" scaled="1"/>
            <a:tileRect/>
          </a:gradFill>
          <a:ln>
            <a:solidFill>
              <a:srgbClr val="FFFF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b="1" cap="all" dirty="0" smtClean="0"/>
              <a:t/>
            </a:r>
            <a:br>
              <a:rPr lang="ru-RU" sz="1800" b="1" cap="all" dirty="0" smtClean="0"/>
            </a:br>
            <a:r>
              <a:rPr lang="ru-RU" sz="1800" b="1" cap="all" dirty="0"/>
              <a:t/>
            </a:r>
            <a:br>
              <a:rPr lang="ru-RU" sz="1800" b="1" cap="all" dirty="0"/>
            </a:br>
            <a:r>
              <a:rPr lang="ru-RU" sz="1800" b="1" cap="all" dirty="0" smtClean="0"/>
              <a:t/>
            </a:r>
            <a:br>
              <a:rPr lang="ru-RU" sz="1800" b="1" cap="all" dirty="0" smtClean="0"/>
            </a:br>
            <a:r>
              <a:rPr lang="ru-RU" sz="1800" b="1" cap="all" dirty="0"/>
              <a:t/>
            </a:r>
            <a:br>
              <a:rPr lang="ru-RU" sz="1800" b="1" cap="all" dirty="0"/>
            </a:br>
            <a:r>
              <a:rPr lang="ru-RU" sz="1800" b="1" cap="all" dirty="0" smtClean="0">
                <a:solidFill>
                  <a:schemeClr val="tx2"/>
                </a:solidFill>
              </a:rPr>
              <a:t>ДЕПАРТАМЕНТ ОБРАЗОВАНИЯ И НАУКИ ТЮМЕНСКОЙ ОБЛАСТИ</a:t>
            </a:r>
            <a:br>
              <a:rPr lang="ru-RU" sz="1800" b="1" cap="all" dirty="0" smtClean="0">
                <a:solidFill>
                  <a:schemeClr val="tx2"/>
                </a:solidFill>
              </a:rPr>
            </a:br>
            <a:r>
              <a:rPr lang="ru-RU" sz="1800" b="1" cap="all" dirty="0" smtClean="0">
                <a:solidFill>
                  <a:schemeClr val="tx2"/>
                </a:solidFill>
              </a:rPr>
              <a:t>ГОСУДАРСТВЕННОЕ АВТОНОМНОЕ ПРОФЕССИОНАЛЬНОЕ ОБРАЗОВАТЕЛЬНОЕ УЧРЕЖДЕНИЕ </a:t>
            </a:r>
            <a:br>
              <a:rPr lang="ru-RU" sz="1800" b="1" cap="all" dirty="0" smtClean="0">
                <a:solidFill>
                  <a:schemeClr val="tx2"/>
                </a:solidFill>
              </a:rPr>
            </a:br>
            <a:r>
              <a:rPr lang="ru-RU" sz="1800" b="1" cap="all" dirty="0" smtClean="0">
                <a:solidFill>
                  <a:schemeClr val="tx2"/>
                </a:solidFill>
              </a:rPr>
              <a:t>ТЮМЕНСКОЙ ОБЛАСТИ «ГОЛЫШМАНОВСКИЙ АГРОПЕДАГОГИЧЕСКИЙ КОЛЛЕДЖ»</a:t>
            </a:r>
            <a:r>
              <a:rPr lang="ru-RU" sz="3200" dirty="0" smtClean="0">
                <a:solidFill>
                  <a:schemeClr val="tx2"/>
                </a:solidFill>
                <a:effectLst/>
              </a:rPr>
              <a:t/>
            </a:r>
            <a:br>
              <a:rPr lang="ru-RU" sz="3200" dirty="0" smtClean="0">
                <a:solidFill>
                  <a:schemeClr val="tx2"/>
                </a:solidFill>
                <a:effectLst/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908720"/>
            <a:ext cx="9144000" cy="5949280"/>
          </a:xfrm>
          <a:gradFill flip="none" rotWithShape="1">
            <a:gsLst>
              <a:gs pos="25000">
                <a:srgbClr val="FFCC00"/>
              </a:gs>
              <a:gs pos="100000">
                <a:schemeClr val="accent3">
                  <a:tint val="29000"/>
                  <a:satMod val="400000"/>
                </a:schemeClr>
              </a:gs>
            </a:gsLst>
            <a:lin ang="10800000" scaled="1"/>
            <a:tileRect/>
          </a:gradFill>
        </p:spPr>
        <p:txBody>
          <a:bodyPr>
            <a:normAutofit lnSpcReduction="10000"/>
          </a:bodyPr>
          <a:lstStyle/>
          <a:p>
            <a:endParaRPr lang="ru-RU" b="1" cap="all" dirty="0" smtClean="0">
              <a:solidFill>
                <a:schemeClr val="tx2"/>
              </a:solidFill>
            </a:endParaRPr>
          </a:p>
          <a:p>
            <a:endParaRPr lang="ru-RU" b="1" cap="all" dirty="0" smtClean="0">
              <a:solidFill>
                <a:schemeClr val="tx2"/>
              </a:solidFill>
            </a:endParaRPr>
          </a:p>
          <a:p>
            <a:r>
              <a:rPr lang="ru-RU" b="1" cap="all" dirty="0" err="1" smtClean="0">
                <a:solidFill>
                  <a:srgbClr val="C00000"/>
                </a:solidFill>
              </a:rPr>
              <a:t>сисТЕМА</a:t>
            </a:r>
            <a:r>
              <a:rPr lang="ru-RU" b="1" cap="all" dirty="0" smtClean="0">
                <a:solidFill>
                  <a:srgbClr val="C00000"/>
                </a:solidFill>
              </a:rPr>
              <a:t> МЕНЕДЖМЕНТА КАЧЕСТВА </a:t>
            </a:r>
            <a:br>
              <a:rPr lang="ru-RU" b="1" cap="all" dirty="0" smtClean="0">
                <a:solidFill>
                  <a:srgbClr val="C00000"/>
                </a:solidFill>
              </a:rPr>
            </a:br>
            <a:r>
              <a:rPr lang="ru-RU" b="1" cap="all" dirty="0" smtClean="0">
                <a:solidFill>
                  <a:srgbClr val="C00000"/>
                </a:solidFill>
              </a:rPr>
              <a:t>КАК УСЛОВИЕ ЭФФЕКТИВНОСТИ УПРАВЛЕНИЯ ПРОФЕССИОНАЛЬНОЙ ОБРАЗОВАТЕЛЬНОЙ ОРГАНИЗАЦИЕЙ</a:t>
            </a:r>
            <a:endParaRPr lang="ru-RU" sz="1600" b="1" cap="all" dirty="0">
              <a:solidFill>
                <a:srgbClr val="C00000"/>
              </a:solidFill>
            </a:endParaRPr>
          </a:p>
          <a:p>
            <a:pPr algn="r"/>
            <a:endParaRPr lang="ru-RU" sz="2100" b="1" cap="all" dirty="0" smtClean="0">
              <a:solidFill>
                <a:schemeClr val="tx2"/>
              </a:solidFill>
            </a:endParaRPr>
          </a:p>
          <a:p>
            <a:pPr algn="r"/>
            <a:endParaRPr lang="ru-RU" sz="2100" b="1" cap="all" dirty="0" smtClean="0">
              <a:solidFill>
                <a:schemeClr val="tx2"/>
              </a:solidFill>
            </a:endParaRPr>
          </a:p>
          <a:p>
            <a:pPr algn="r"/>
            <a:endParaRPr lang="ru-RU" sz="2100" b="1" cap="all" dirty="0" smtClean="0">
              <a:solidFill>
                <a:schemeClr val="tx2"/>
              </a:solidFill>
            </a:endParaRPr>
          </a:p>
          <a:p>
            <a:pPr algn="r"/>
            <a:endParaRPr lang="ru-RU" sz="2100" b="1" cap="all" dirty="0" smtClean="0">
              <a:solidFill>
                <a:schemeClr val="tx2"/>
              </a:solidFill>
            </a:endParaRPr>
          </a:p>
          <a:p>
            <a:pPr algn="r"/>
            <a:endParaRPr lang="ru-RU" sz="2100" b="1" cap="all" dirty="0" smtClean="0">
              <a:solidFill>
                <a:schemeClr val="tx2"/>
              </a:solidFill>
            </a:endParaRPr>
          </a:p>
          <a:p>
            <a:pPr algn="r"/>
            <a:endParaRPr lang="ru-RU" sz="2100" b="1" cap="all" dirty="0" smtClean="0">
              <a:solidFill>
                <a:schemeClr val="tx2"/>
              </a:solidFill>
            </a:endParaRPr>
          </a:p>
          <a:p>
            <a:pPr algn="r"/>
            <a:r>
              <a:rPr lang="ru-RU" sz="2100" b="1" cap="all" dirty="0" err="1" smtClean="0">
                <a:solidFill>
                  <a:schemeClr val="tx2"/>
                </a:solidFill>
              </a:rPr>
              <a:t>дОКЛАДЧИК</a:t>
            </a:r>
            <a:r>
              <a:rPr lang="ru-RU" sz="2100" b="1" cap="all" dirty="0" smtClean="0">
                <a:solidFill>
                  <a:schemeClr val="tx2"/>
                </a:solidFill>
              </a:rPr>
              <a:t>: Прейс  Галина Владимировна,</a:t>
            </a:r>
          </a:p>
          <a:p>
            <a:pPr algn="r"/>
            <a:r>
              <a:rPr lang="ru-RU" sz="2100" b="1" cap="all" dirty="0" smtClean="0">
                <a:solidFill>
                  <a:schemeClr val="tx2"/>
                </a:solidFill>
              </a:rPr>
              <a:t>ДИРЕКТОР КОЛЛЕДЖА</a:t>
            </a:r>
            <a:endParaRPr lang="ru-RU" sz="2100" b="1" cap="all" dirty="0">
              <a:solidFill>
                <a:schemeClr val="tx2"/>
              </a:solidFill>
            </a:endParaRPr>
          </a:p>
          <a:p>
            <a:pPr algn="r"/>
            <a:endParaRPr lang="ru-RU" sz="2100" b="1" cap="all" dirty="0">
              <a:solidFill>
                <a:schemeClr val="tx2"/>
              </a:solidFill>
            </a:endParaRPr>
          </a:p>
          <a:p>
            <a:pPr algn="l"/>
            <a:endParaRPr lang="ru-RU" sz="1400" b="1" dirty="0">
              <a:solidFill>
                <a:srgbClr val="072FDB"/>
              </a:solidFill>
            </a:endParaRPr>
          </a:p>
        </p:txBody>
      </p:sp>
      <p:pic>
        <p:nvPicPr>
          <p:cNvPr id="12289" name="Picture 1" descr="E:\эмблема ГАПОУ ТО Голышмановский агропедколледж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573016"/>
            <a:ext cx="2448272" cy="2059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395536" y="620688"/>
          <a:ext cx="8496944" cy="6266829"/>
        </p:xfrm>
        <a:graphic>
          <a:graphicData uri="http://schemas.openxmlformats.org/presentationml/2006/ole">
            <p:oleObj spid="_x0000_s29697" name="Picture" r:id="rId3" imgW="6088691" imgH="6152375" progId="Word.Picture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Функциональная структура Системы менеджмента качества ГАОУ СПО ТО «</a:t>
            </a:r>
            <a:r>
              <a:rPr lang="ru-RU" b="1" dirty="0" err="1" smtClean="0">
                <a:solidFill>
                  <a:srgbClr val="C00000"/>
                </a:solidFill>
              </a:rPr>
              <a:t>Голышмановский</a:t>
            </a:r>
            <a:r>
              <a:rPr lang="ru-RU" b="1" dirty="0" smtClean="0">
                <a:solidFill>
                  <a:srgbClr val="C00000"/>
                </a:solidFill>
              </a:rPr>
              <a:t> агропедагогический колледж»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User\YandexDisk\Скриншоты\2014-09-21 23-25-11 Приложение_24(2) [Режим ограниченной функциональности] - Microsoft Wor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65" y="0"/>
            <a:ext cx="9102635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66"/>
            </a:gs>
            <a:gs pos="80000">
              <a:schemeClr val="bg2"/>
            </a:gs>
            <a:gs pos="100000">
              <a:srgbClr val="FFFF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56992"/>
            <a:ext cx="3024335" cy="792088"/>
          </a:xfrm>
          <a:gradFill>
            <a:gsLst>
              <a:gs pos="0">
                <a:srgbClr val="FFFF99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Процессы менеджмента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0"/>
            <a:ext cx="3600400" cy="414908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стратегическое </a:t>
            </a:r>
            <a:r>
              <a:rPr lang="ru-RU" sz="1800" b="1" dirty="0" smtClean="0"/>
              <a:t>планирование;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управление </a:t>
            </a:r>
            <a:r>
              <a:rPr lang="ru-RU" sz="1800" b="1" dirty="0" smtClean="0"/>
              <a:t>документацией;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управление </a:t>
            </a:r>
            <a:r>
              <a:rPr lang="ru-RU" sz="1800" b="1" dirty="0" smtClean="0"/>
              <a:t>записями;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внутренний </a:t>
            </a:r>
            <a:r>
              <a:rPr lang="ru-RU" sz="1800" b="1" dirty="0" smtClean="0"/>
              <a:t>аудит;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управление </a:t>
            </a:r>
            <a:r>
              <a:rPr lang="ru-RU" sz="1800" b="1" dirty="0" smtClean="0"/>
              <a:t>несоответствиями;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корректирующие, предупреждающие </a:t>
            </a:r>
            <a:r>
              <a:rPr lang="ru-RU" sz="1800" b="1" dirty="0" smtClean="0"/>
              <a:t>действия;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процесс анализа СМК высшим </a:t>
            </a:r>
            <a:r>
              <a:rPr lang="ru-RU" sz="1800" b="1" dirty="0" smtClean="0"/>
              <a:t>руководством;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мониторинг и измерение </a:t>
            </a:r>
            <a:r>
              <a:rPr lang="ru-RU" sz="1800" b="1" dirty="0" smtClean="0"/>
              <a:t>процессов.</a:t>
            </a:r>
            <a:endParaRPr lang="ru-RU" sz="1800" b="1" dirty="0"/>
          </a:p>
        </p:txBody>
      </p:sp>
      <p:sp>
        <p:nvSpPr>
          <p:cNvPr id="4" name="Объект 4"/>
          <p:cNvSpPr>
            <a:spLocks noGrp="1"/>
          </p:cNvSpPr>
          <p:nvPr>
            <p:ph sz="quarter" idx="4294967295"/>
          </p:nvPr>
        </p:nvSpPr>
        <p:spPr>
          <a:xfrm>
            <a:off x="3923928" y="0"/>
            <a:ext cx="4860032" cy="4797152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/>
              <a:t>маркетинг;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/>
              <a:t>прием студентов;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содействие трудоустройству </a:t>
            </a:r>
            <a:r>
              <a:rPr lang="ru-RU" sz="1800" b="1" dirty="0" smtClean="0"/>
              <a:t>выпускников;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проектирование и разработка образовательных </a:t>
            </a:r>
            <a:r>
              <a:rPr lang="ru-RU" sz="1800" b="1" dirty="0" smtClean="0"/>
              <a:t>программ;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разработка учебных </a:t>
            </a:r>
            <a:r>
              <a:rPr lang="ru-RU" sz="1800" b="1" dirty="0" smtClean="0"/>
              <a:t>планов;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реализация основных образовательных </a:t>
            </a:r>
            <a:r>
              <a:rPr lang="ru-RU" sz="1800" b="1" dirty="0" smtClean="0"/>
              <a:t>программ;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проектирование и реализация программ дополнительного профессионального </a:t>
            </a:r>
            <a:r>
              <a:rPr lang="ru-RU" sz="1800" b="1" dirty="0" smtClean="0"/>
              <a:t>образования;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учебно-методическая </a:t>
            </a:r>
            <a:r>
              <a:rPr lang="ru-RU" sz="1800" b="1" dirty="0" smtClean="0"/>
              <a:t>работа;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разработка плана воспитательной </a:t>
            </a:r>
            <a:r>
              <a:rPr lang="ru-RU" sz="1800" b="1" dirty="0" smtClean="0"/>
              <a:t>работы;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 smtClean="0"/>
              <a:t>воспитательная и </a:t>
            </a:r>
            <a:r>
              <a:rPr lang="ru-RU" sz="1800" b="1" dirty="0" err="1" smtClean="0"/>
              <a:t>внеучебная</a:t>
            </a:r>
            <a:r>
              <a:rPr lang="ru-RU" sz="1800" b="1" dirty="0" smtClean="0"/>
              <a:t> деятельность.</a:t>
            </a:r>
            <a:endParaRPr lang="ru-RU" sz="1800" b="1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6228184" y="0"/>
            <a:ext cx="2915816" cy="641008"/>
          </a:xfrm>
          <a:prstGeom prst="rect">
            <a:avLst/>
          </a:prstGeom>
          <a:gradFill>
            <a:gsLst>
              <a:gs pos="0">
                <a:srgbClr val="FFFF99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</a:gradFill>
          <a:ln w="28575">
            <a:solidFill>
              <a:schemeClr val="tx2">
                <a:lumMod val="7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Процессы жизненного цикла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sz="quarter" idx="4294967295"/>
          </p:nvPr>
        </p:nvSpPr>
        <p:spPr>
          <a:xfrm>
            <a:off x="0" y="4221088"/>
            <a:ext cx="3851920" cy="2636912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библиотечное и информационное </a:t>
            </a:r>
            <a:r>
              <a:rPr lang="ru-RU" sz="1800" b="1" dirty="0" smtClean="0"/>
              <a:t>обслуживание;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управление охраной труда и пожарной </a:t>
            </a:r>
            <a:r>
              <a:rPr lang="ru-RU" sz="1800" b="1" dirty="0" smtClean="0"/>
              <a:t>безопасностью;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управление </a:t>
            </a:r>
            <a:r>
              <a:rPr lang="ru-RU" sz="1800" b="1" dirty="0" smtClean="0"/>
              <a:t>персоналом;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управление материальными </a:t>
            </a:r>
            <a:r>
              <a:rPr lang="ru-RU" sz="1800" b="1" dirty="0" smtClean="0"/>
              <a:t>ресурсами;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800" b="1" dirty="0"/>
              <a:t>управление </a:t>
            </a:r>
            <a:r>
              <a:rPr lang="ru-RU" sz="1800" b="1" dirty="0" smtClean="0"/>
              <a:t>инфраструктурой.</a:t>
            </a:r>
            <a:endParaRPr lang="ru-RU" sz="18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347864" y="5013176"/>
            <a:ext cx="3056127" cy="1001048"/>
          </a:xfrm>
          <a:prstGeom prst="rect">
            <a:avLst/>
          </a:prstGeom>
          <a:gradFill>
            <a:gsLst>
              <a:gs pos="0">
                <a:srgbClr val="FFFF99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</a:gradFill>
          <a:ln w="28575">
            <a:solidFill>
              <a:schemeClr val="tx2">
                <a:lumMod val="7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Поддерживающие процессы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 rot="1248178">
            <a:off x="8495867" y="655161"/>
            <a:ext cx="432048" cy="12961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rot="8730121">
            <a:off x="2765554" y="2733216"/>
            <a:ext cx="430225" cy="110930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 rot="4144846">
            <a:off x="3995170" y="5496902"/>
            <a:ext cx="488876" cy="166946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11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C00"/>
            </a:gs>
            <a:gs pos="80000">
              <a:schemeClr val="bg1">
                <a:lumMod val="95000"/>
              </a:schemeClr>
            </a:gs>
            <a:gs pos="100000">
              <a:srgbClr val="FFFF99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32656"/>
            <a:ext cx="4032448" cy="6370975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rgbClr val="FFFF66"/>
              </a:gs>
            </a:gsLst>
            <a:lin ang="16200000" scaled="1"/>
            <a:tileRect/>
          </a:gradFill>
          <a:ln w="38100"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endParaRPr lang="ru-RU" sz="2400" dirty="0" smtClean="0">
              <a:solidFill>
                <a:srgbClr val="C00000"/>
              </a:solidFill>
            </a:endParaRPr>
          </a:p>
          <a:p>
            <a:pPr lvl="0"/>
            <a:r>
              <a:rPr lang="ru-RU" sz="2400" dirty="0" smtClean="0">
                <a:solidFill>
                  <a:schemeClr val="tx2"/>
                </a:solidFill>
              </a:rPr>
              <a:t>Первичный опыт разработки СМК в ГАОУ СПО ТО «</a:t>
            </a:r>
            <a:r>
              <a:rPr lang="ru-RU" sz="2400" dirty="0" err="1" smtClean="0">
                <a:solidFill>
                  <a:schemeClr val="tx2"/>
                </a:solidFill>
              </a:rPr>
              <a:t>Голышмановский</a:t>
            </a:r>
            <a:r>
              <a:rPr lang="ru-RU" sz="2400" dirty="0" smtClean="0">
                <a:solidFill>
                  <a:schemeClr val="tx2"/>
                </a:solidFill>
              </a:rPr>
              <a:t> агропедагогический колледж» представлен на </a:t>
            </a:r>
            <a:r>
              <a:rPr lang="ru-RU" sz="2400" dirty="0" smtClean="0">
                <a:solidFill>
                  <a:srgbClr val="C00000"/>
                </a:solidFill>
              </a:rPr>
              <a:t>третьей Всероссийской научно-практической конференции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«Новые экономические условия. Результаты и достижения первого года пребывания России в ВТО, в свете аспектов стандартизации и сертификации»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13 декабря 2013 года.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7522" name="Picture 2" descr="G:\СМК_колледж\сертифика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88640"/>
            <a:ext cx="4572000" cy="6530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66"/>
            </a:gs>
            <a:gs pos="35000">
              <a:schemeClr val="accent1">
                <a:tint val="37000"/>
                <a:satMod val="300000"/>
              </a:schemeClr>
            </a:gs>
            <a:gs pos="100000">
              <a:srgbClr val="FFFF6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90066"/>
          </a:xfrm>
          <a:gradFill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Внедрение СМК в колледже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620688"/>
            <a:ext cx="5004048" cy="360040"/>
          </a:xfrm>
          <a:gradFill flip="none" rotWithShape="1"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lin ang="0" scaled="1"/>
            <a:tileRect/>
          </a:gradFill>
          <a:ln w="38100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Преимущества: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1268760"/>
            <a:ext cx="5004048" cy="5589240"/>
          </a:xfrm>
          <a:gradFill flip="none" rotWithShape="1"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lin ang="0" scaled="1"/>
            <a:tileRect/>
          </a:gradFill>
          <a:ln w="38100">
            <a:solidFill>
              <a:schemeClr val="tx2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47500" lnSpcReduction="20000"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Установлены определенные Правила в организации.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Убраны перекрестные функции персонала.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Четко определено внутреннее и внешнее взаимодействие каждого сотрудника.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Повысилась ответственность и исполнительность персонала.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Устранена обособленность в работе структурных подразделений.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dirty="0" smtClean="0"/>
              <a:t> </a:t>
            </a:r>
            <a:r>
              <a:rPr lang="ru-RU" sz="3600" b="1" dirty="0" smtClean="0"/>
              <a:t>Наведен порядок в документации (Обеспечение учета, хранения, актуализации, унификации и правильного ведения документов).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Единый подход к измерениям и анализу, направленный на постоянное улучшение предоставляемой услуги.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Меняется отношение к потребителю (как к внешнему так, и к внутреннему).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Описание процессов сокращает обучение новых сотрудников.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3600" b="1" dirty="0" smtClean="0"/>
              <a:t>Прозрачность всех видов деятельности и их согласованность.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220072" y="620688"/>
            <a:ext cx="3923928" cy="360040"/>
          </a:xfrm>
          <a:gradFill flip="none" rotWithShape="1"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lin ang="0" scaled="1"/>
            <a:tileRect/>
          </a:gradFill>
          <a:ln w="38100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Недостатки: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5292080" y="1268760"/>
            <a:ext cx="3851920" cy="5589240"/>
          </a:xfrm>
          <a:gradFill flip="none" rotWithShape="1"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lin ang="0" scaled="1"/>
            <a:tileRect/>
          </a:gradFill>
          <a:ln w="38100">
            <a:solidFill>
              <a:schemeClr val="tx2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Руководители всех уровней заняты текущей работой (поэтому требуется расширение штата).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Менталитет отдельных сотрудников.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 Сложность в понимании (сопротивление) сотрудниками необходимости внедрения и сертификации системы менеджмента качества.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Достаточно сложная для понимания теоретическая составляющая СМК.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 Увеличение количества отчетной, проектной и иной документации.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Значительные временные затраты на описание всех процессов и иных документов</a:t>
            </a:r>
            <a:r>
              <a:rPr lang="ru-RU" dirty="0" smtClean="0"/>
              <a:t>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Финансовые затраты.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9" name="Выгнутая влево стрелка 8"/>
          <p:cNvSpPr/>
          <p:nvPr/>
        </p:nvSpPr>
        <p:spPr>
          <a:xfrm rot="1712322">
            <a:off x="273919" y="461856"/>
            <a:ext cx="567777" cy="129110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 rot="20674706">
            <a:off x="8496890" y="604066"/>
            <a:ext cx="611560" cy="14401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66"/>
            </a:gs>
            <a:gs pos="80000">
              <a:schemeClr val="tx2">
                <a:lumMod val="20000"/>
                <a:lumOff val="80000"/>
              </a:schemeClr>
            </a:gs>
            <a:gs pos="100000">
              <a:srgbClr val="FFFF66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4653136"/>
            <a:ext cx="6008455" cy="1433096"/>
          </a:xfrm>
        </p:spPr>
        <p:txBody>
          <a:bodyPr>
            <a:normAutofit fontScale="90000"/>
          </a:bodyPr>
          <a:lstStyle/>
          <a:p>
            <a:pPr marL="0" indent="0" algn="r">
              <a:buNone/>
            </a:pPr>
            <a:r>
              <a:rPr lang="ru-RU" altLang="ru-RU" sz="4800" i="1" dirty="0" smtClean="0"/>
              <a:t/>
            </a:r>
            <a:br>
              <a:rPr lang="ru-RU" altLang="ru-RU" sz="4800" i="1" dirty="0" smtClean="0"/>
            </a:br>
            <a:r>
              <a:rPr lang="ru-RU" altLang="ru-RU" sz="4800" b="1" i="1" dirty="0" smtClean="0">
                <a:solidFill>
                  <a:srgbClr val="002060"/>
                </a:solidFill>
              </a:rPr>
              <a:t>Эдвард  </a:t>
            </a:r>
            <a:r>
              <a:rPr lang="ru-RU" altLang="ru-RU" sz="4800" b="1" i="1" dirty="0" err="1">
                <a:solidFill>
                  <a:srgbClr val="002060"/>
                </a:solidFill>
              </a:rPr>
              <a:t>Деминг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179512" y="908720"/>
            <a:ext cx="6984776" cy="40324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r">
              <a:lnSpc>
                <a:spcPct val="150000"/>
              </a:lnSpc>
              <a:buNone/>
            </a:pPr>
            <a:r>
              <a:rPr lang="ru-RU" sz="6000" b="1" dirty="0" smtClean="0">
                <a:solidFill>
                  <a:srgbClr val="C00000"/>
                </a:solidFill>
              </a:rPr>
              <a:t>Дорога к качеству бесконечна…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06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C00"/>
            </a:gs>
            <a:gs pos="50000">
              <a:schemeClr val="tx2">
                <a:lumMod val="20000"/>
                <a:lumOff val="80000"/>
              </a:schemeClr>
            </a:gs>
            <a:gs pos="100000">
              <a:srgbClr val="FFCC0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lin ang="0" scaled="1"/>
            <a:tileRect/>
          </a:gradFill>
          <a:ln w="38100">
            <a:solidFill>
              <a:schemeClr val="accent2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/>
              <a:t>Предложения: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path path="circle">
              <a:fillToRect l="100000" t="100000"/>
            </a:path>
            <a:tileRect r="-100000" b="-100000"/>
          </a:gradFill>
          <a:ln w="38100">
            <a:solidFill>
              <a:schemeClr val="tx2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Унифицировать документооборот  ПОО.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Организовать клуб </a:t>
            </a:r>
            <a:r>
              <a:rPr lang="ru-RU" dirty="0" err="1" smtClean="0"/>
              <a:t>бэнчмаркинга</a:t>
            </a:r>
            <a:r>
              <a:rPr lang="ru-RU" dirty="0" smtClean="0"/>
              <a:t> на базе ГАПОУ ТО «</a:t>
            </a:r>
            <a:r>
              <a:rPr lang="ru-RU" dirty="0" err="1" smtClean="0"/>
              <a:t>Голышмановский</a:t>
            </a:r>
            <a:r>
              <a:rPr lang="ru-RU" dirty="0" smtClean="0"/>
              <a:t> </a:t>
            </a:r>
            <a:r>
              <a:rPr lang="ru-RU" dirty="0" err="1" smtClean="0"/>
              <a:t>агропедколледж</a:t>
            </a:r>
            <a:r>
              <a:rPr lang="ru-RU" dirty="0" smtClean="0"/>
              <a:t>».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80000">
              <a:schemeClr val="bg1">
                <a:lumMod val="95000"/>
              </a:schemeClr>
            </a:gs>
            <a:gs pos="100000">
              <a:srgbClr val="FFCC00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1800" y="3429000"/>
            <a:ext cx="5544616" cy="954107"/>
          </a:xfrm>
          <a:prstGeom prst="rect">
            <a:avLst/>
          </a:prstGeom>
          <a:gradFill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path path="circle">
              <a:fillToRect l="100000" t="100000"/>
            </a:path>
          </a:gradFill>
          <a:ln w="38100"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Тел. 8(34546) 2-54-05, факс 2-56-16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agpc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@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yandex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988840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72FDB"/>
                </a:solidFill>
              </a:rPr>
              <a:t>  </a:t>
            </a:r>
            <a:r>
              <a:rPr lang="ru-RU" sz="5400" b="1" dirty="0" smtClean="0">
                <a:solidFill>
                  <a:srgbClr val="072FDB"/>
                </a:solidFill>
              </a:rPr>
              <a:t>Спасибо за внимание!</a:t>
            </a:r>
            <a:endParaRPr lang="ru-RU" sz="5400" b="1" dirty="0">
              <a:solidFill>
                <a:srgbClr val="072FDB"/>
              </a:solidFill>
            </a:endParaRPr>
          </a:p>
        </p:txBody>
      </p:sp>
      <p:pic>
        <p:nvPicPr>
          <p:cNvPr id="38913" name="Picture 1" descr="E:\эмблема ГАПОУ ТО Голышмановский агропедколлед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"/>
            <a:ext cx="2376264" cy="1999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C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124744"/>
            <a:ext cx="792088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ru-RU" sz="2800" b="1" dirty="0" smtClean="0"/>
              <a:t>ГОСТ ISO 9001-2011. Межгосударственный стандарт. Системы менеджмента качества. Требования.</a:t>
            </a:r>
            <a:endParaRPr lang="ru-RU" sz="28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852936"/>
            <a:ext cx="792088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ГОСТ ISO 9000-2011. Межгосударственный стандарт. Системы менеджмента качества. Основные положения и словарь.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581128"/>
            <a:ext cx="792088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800" b="1" dirty="0" smtClean="0"/>
              <a:t>ГОСТ Р 52614.2-2006. Системы менеджмента качества. Руководящие указания по применению ГОСТ Р ИСО 9001-2001 в сфере образования </a:t>
            </a:r>
            <a:endParaRPr lang="ru-RU" sz="2800" b="1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467544" y="1916832"/>
            <a:ext cx="428625" cy="14287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95536" y="3501008"/>
            <a:ext cx="428625" cy="14287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467544" y="5301208"/>
            <a:ext cx="428625" cy="14287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88640"/>
            <a:ext cx="8143931" cy="769441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  <a:tileRect l="-100000" b="-100000"/>
          </a:gradFill>
          <a:ln w="34925" cmpd="sng"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  Основные стандарты ИСО серии 9000:</a:t>
            </a:r>
          </a:p>
          <a:p>
            <a:pPr lvl="0" algn="just"/>
            <a:r>
              <a:rPr lang="ru-RU" sz="2000" b="1" dirty="0" smtClean="0">
                <a:solidFill>
                  <a:schemeClr val="tx2"/>
                </a:solidFill>
              </a:rPr>
              <a:t>  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C00"/>
            </a:gs>
            <a:gs pos="80000">
              <a:schemeClr val="bg1">
                <a:lumMod val="95000"/>
              </a:schemeClr>
            </a:gs>
            <a:gs pos="100000">
              <a:srgbClr val="FFFF99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7606" y="953344"/>
          <a:ext cx="9136394" cy="5904656"/>
        </p:xfrm>
        <a:graphic>
          <a:graphicData uri="http://schemas.openxmlformats.org/presentationml/2006/ole">
            <p:oleObj spid="_x0000_s78850" name="Слайд" r:id="rId3" imgW="3642535" imgH="2731085" progId="PowerPoint.Slide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188640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Принципы всеобщего менеджмента качества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Pictures\109-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76871"/>
            <a:ext cx="2808312" cy="4192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79712" y="260648"/>
            <a:ext cx="6804248" cy="1569660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Сертифицирующий орган: Тюменский центр стандартизации, менеджмента и </a:t>
            </a:r>
            <a:r>
              <a:rPr lang="ru-RU" sz="2400" dirty="0" smtClean="0">
                <a:solidFill>
                  <a:srgbClr val="C00000"/>
                </a:solidFill>
              </a:rPr>
              <a:t>сертификации (ЦСМС), 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just" eaLnBrk="0" hangingPunct="0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Центральный орган СДС «Всероссийский регистр»</a:t>
            </a:r>
          </a:p>
        </p:txBody>
      </p:sp>
      <p:sp>
        <p:nvSpPr>
          <p:cNvPr id="20" name="Выгнутая влево стрелка 19"/>
          <p:cNvSpPr/>
          <p:nvPr/>
        </p:nvSpPr>
        <p:spPr>
          <a:xfrm rot="1776560">
            <a:off x="139681" y="1388333"/>
            <a:ext cx="1544719" cy="3352539"/>
          </a:xfrm>
          <a:prstGeom prst="curv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2132856"/>
            <a:ext cx="3744416" cy="1200329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50000">
                <a:schemeClr val="tx2">
                  <a:lumMod val="40000"/>
                  <a:lumOff val="60000"/>
                </a:schemeClr>
              </a:gs>
              <a:gs pos="100000">
                <a:srgbClr val="FFFF66"/>
              </a:gs>
            </a:gsLst>
            <a:lin ang="4800000" scaled="0"/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Генеральный директор </a:t>
            </a:r>
          </a:p>
          <a:p>
            <a:pPr algn="just" eaLnBrk="0" hangingPunct="0"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Лариса Александровна </a:t>
            </a:r>
            <a:r>
              <a:rPr lang="ru-RU" sz="2400" b="1" dirty="0" err="1" smtClean="0">
                <a:solidFill>
                  <a:srgbClr val="C00000"/>
                </a:solidFill>
              </a:rPr>
              <a:t>Федык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ru-RU" sz="2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872" y="4797152"/>
            <a:ext cx="5724128" cy="1200329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FF66"/>
              </a:gs>
            </a:gsLst>
            <a:lin ang="2700000" scaled="1"/>
            <a:tileRect/>
          </a:gra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г. Тюмень, ул. Советская, д. 55/8, 4 этаж</a:t>
            </a:r>
            <a:br>
              <a:rPr lang="ru-RU" sz="2400" dirty="0" smtClean="0"/>
            </a:br>
            <a:r>
              <a:rPr lang="ru-RU" sz="2400" dirty="0" smtClean="0"/>
              <a:t>тел./факс: 8 (3452) 68-38-87, 68-38-97</a:t>
            </a:r>
          </a:p>
          <a:p>
            <a:endParaRPr lang="ru-RU" sz="2400" dirty="0"/>
          </a:p>
        </p:txBody>
      </p:sp>
      <p:pic>
        <p:nvPicPr>
          <p:cNvPr id="15" name="Picture 2" descr="C:\Users\User\Pictures\face-contac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C00"/>
            </a:gs>
            <a:gs pos="50000">
              <a:schemeClr val="accent1">
                <a:tint val="44500"/>
                <a:satMod val="160000"/>
              </a:schemeClr>
            </a:gs>
            <a:gs pos="100000">
              <a:srgbClr val="FFFF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124744"/>
            <a:ext cx="7920880" cy="52014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800" dirty="0" smtClean="0"/>
              <a:t>Предварительный аудит, анализ деятельности образовательного учреждения.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 smtClean="0"/>
              <a:t>Разработка документации СМК.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 smtClean="0"/>
              <a:t>Пробный внутренний аудит на предмет готовности учреждения к внедрению СМК, выявление несоответствий, слабых мест в менеджменте качества.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 smtClean="0"/>
              <a:t>Подготовка к сертификационному аудиту, обучение.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 smtClean="0"/>
              <a:t>Внедрение СМК.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dirty="0" smtClean="0"/>
              <a:t>Сертификация.</a:t>
            </a:r>
          </a:p>
          <a:p>
            <a:pPr marL="457200" indent="-457200" algn="just" eaLnBrk="0" hangingPunct="0">
              <a:defRPr/>
            </a:pPr>
            <a:endParaRPr lang="ru-RU" sz="2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  <a:tileRect l="-100000" b="-100000"/>
          </a:gradFill>
          <a:ln w="34925" cmpd="sng"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</a:t>
            </a:r>
            <a:r>
              <a:rPr lang="ru-RU" sz="3600" b="1" dirty="0" smtClean="0">
                <a:solidFill>
                  <a:srgbClr val="C00000"/>
                </a:solidFill>
              </a:rPr>
              <a:t>Внедрение СМК в сфере образования имеет стандартные этапы: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rot="295700">
            <a:off x="32417" y="867634"/>
            <a:ext cx="862658" cy="3318176"/>
          </a:xfrm>
          <a:prstGeom prst="curv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  <a:gradFill>
            <a:gsLst>
              <a:gs pos="0">
                <a:srgbClr val="FFFF99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</a:gra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300" b="1" dirty="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Основные этапы внедрения системы менеджмента качества</a:t>
            </a:r>
            <a:endParaRPr lang="ru-RU" sz="2300" b="1" dirty="0">
              <a:ln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3619891"/>
              </p:ext>
            </p:extLst>
          </p:nvPr>
        </p:nvGraphicFramePr>
        <p:xfrm>
          <a:off x="7938" y="558800"/>
          <a:ext cx="9136062" cy="6299200"/>
        </p:xfrm>
        <a:graphic>
          <a:graphicData uri="http://schemas.openxmlformats.org/presentationml/2006/ole">
            <p:oleObj spid="_x0000_s36866" name="Picture" r:id="rId3" imgW="6211080" imgH="7391520" progId="Word.Picture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869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Выгнутая влево стрелка 19"/>
          <p:cNvSpPr/>
          <p:nvPr/>
        </p:nvSpPr>
        <p:spPr>
          <a:xfrm rot="1776560">
            <a:off x="139681" y="1388333"/>
            <a:ext cx="1544719" cy="3352539"/>
          </a:xfrm>
          <a:prstGeom prst="curv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188641"/>
            <a:ext cx="8316416" cy="1200329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  <a:tileRect l="-100000" b="-100000"/>
          </a:gradFill>
          <a:ln w="34925" cmpd="sng"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  Задача:</a:t>
            </a:r>
          </a:p>
          <a:p>
            <a:pPr lvl="0"/>
            <a:r>
              <a:rPr lang="ru-RU" sz="2400" b="1" dirty="0" smtClean="0">
                <a:solidFill>
                  <a:schemeClr val="tx2"/>
                </a:solidFill>
              </a:rPr>
              <a:t>Разработать и внедрить систему менеджмента качества в ГАПОУ  ТО «</a:t>
            </a:r>
            <a:r>
              <a:rPr lang="ru-RU" sz="2400" b="1" dirty="0" err="1" smtClean="0">
                <a:solidFill>
                  <a:schemeClr val="tx2"/>
                </a:solidFill>
              </a:rPr>
              <a:t>Голышмановский</a:t>
            </a:r>
            <a:r>
              <a:rPr lang="ru-RU" sz="2400" b="1" dirty="0" smtClean="0">
                <a:solidFill>
                  <a:schemeClr val="tx2"/>
                </a:solidFill>
              </a:rPr>
              <a:t> агропедагогический колледж»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2780928"/>
            <a:ext cx="6372200" cy="923330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1. Проведение оценочного аудита. Критерий аудита: требования ГОСТ </a:t>
            </a:r>
            <a:r>
              <a:rPr lang="en-US" dirty="0" smtClean="0"/>
              <a:t>ISO</a:t>
            </a:r>
            <a:r>
              <a:rPr lang="ru-RU" dirty="0" smtClean="0"/>
              <a:t> 9001:2011 «Система менеджмента качества. Требования».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700808"/>
            <a:ext cx="7704856" cy="830997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сертифицирующий орган: Тюменский центр стандартизации, менеджмента и сертификации (ЦСМС)</a:t>
            </a:r>
            <a:endParaRPr lang="ru-RU" sz="2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3789040"/>
            <a:ext cx="6228184" cy="923330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2. Корпоративное обучение: серия обучающих семинаров-тренингов по проектированию, разработке и внедрению системы менеджмента качества (СМК) в колледже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4797152"/>
            <a:ext cx="6084168" cy="1200329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3. </a:t>
            </a:r>
            <a:r>
              <a:rPr lang="ru-RU" dirty="0" err="1" smtClean="0"/>
              <a:t>Предсертификационный</a:t>
            </a:r>
            <a:r>
              <a:rPr lang="ru-RU" dirty="0" smtClean="0"/>
              <a:t> аудит системы менеджмента качества, действующей в ГАОУ СПО ТО «</a:t>
            </a:r>
            <a:r>
              <a:rPr lang="ru-RU" dirty="0" err="1" smtClean="0"/>
              <a:t>Голышмановский</a:t>
            </a:r>
            <a:r>
              <a:rPr lang="ru-RU" dirty="0" smtClean="0"/>
              <a:t> агропедагогический колледж» (Анализ документации СМК колледжа).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39552" y="5934670"/>
            <a:ext cx="8604448" cy="923330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4. Сертификационный аудит системы менеджмента качества (СМК) ГАОУ СПО ТО «</a:t>
            </a:r>
            <a:r>
              <a:rPr lang="ru-RU" dirty="0" err="1" smtClean="0"/>
              <a:t>Голышмановский</a:t>
            </a:r>
            <a:r>
              <a:rPr lang="ru-RU" dirty="0" smtClean="0"/>
              <a:t> агропедагогический колледж» на соответствие требованиям  межгосударственного стандарта ГОСТ </a:t>
            </a:r>
            <a:r>
              <a:rPr lang="en-US" dirty="0" smtClean="0"/>
              <a:t>ISO</a:t>
            </a:r>
            <a:r>
              <a:rPr lang="ru-RU" dirty="0" smtClean="0"/>
              <a:t> 9001:2011.</a:t>
            </a:r>
            <a:endParaRPr lang="ru-RU" dirty="0"/>
          </a:p>
        </p:txBody>
      </p:sp>
      <p:pic>
        <p:nvPicPr>
          <p:cNvPr id="34817" name="Picture 1" descr="E:\эмблема ГАПОУ ТО Голышмановский агропедколлед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0"/>
            <a:ext cx="1062633" cy="893990"/>
          </a:xfrm>
          <a:prstGeom prst="rect">
            <a:avLst/>
          </a:prstGeom>
          <a:noFill/>
        </p:spPr>
      </p:pic>
      <p:pic>
        <p:nvPicPr>
          <p:cNvPr id="11" name="Picture 2" descr="C:\Users\User\Pictures\face-contac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852936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 animBg="1"/>
      <p:bldP spid="4" grpId="0" animBg="1"/>
      <p:bldP spid="13" grpId="0" animBg="1"/>
      <p:bldP spid="16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88641"/>
            <a:ext cx="8316416" cy="1508105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80000">
                <a:schemeClr val="bg1">
                  <a:lumMod val="95000"/>
                </a:schemeClr>
              </a:gs>
              <a:gs pos="100000">
                <a:srgbClr val="FFFF99"/>
              </a:gs>
            </a:gsLst>
            <a:path path="circle">
              <a:fillToRect t="100000" r="100000"/>
            </a:path>
            <a:tileRect l="-100000" b="-100000"/>
          </a:gradFill>
          <a:ln w="34925" cmpd="sng"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  Задача: </a:t>
            </a:r>
          </a:p>
          <a:p>
            <a:pPr lvl="0"/>
            <a:r>
              <a:rPr lang="ru-RU" sz="2400" b="1" dirty="0" smtClean="0">
                <a:solidFill>
                  <a:schemeClr val="tx2"/>
                </a:solidFill>
              </a:rPr>
              <a:t>Разработать и внедрить систему менеджмента качества в ГАПОУ  ТО «</a:t>
            </a:r>
            <a:r>
              <a:rPr lang="ru-RU" sz="2400" b="1" dirty="0" err="1" smtClean="0">
                <a:solidFill>
                  <a:schemeClr val="tx2"/>
                </a:solidFill>
              </a:rPr>
              <a:t>Голышмановский</a:t>
            </a:r>
            <a:r>
              <a:rPr lang="ru-RU" sz="2400" b="1" dirty="0" smtClean="0">
                <a:solidFill>
                  <a:schemeClr val="tx2"/>
                </a:solidFill>
              </a:rPr>
              <a:t> агропедагогический колледж»</a:t>
            </a:r>
          </a:p>
          <a:p>
            <a:pPr lvl="0" algn="just"/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2564904"/>
            <a:ext cx="6372200" cy="1200329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08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1. Семинар-тренинг «Введение в менеджмент качества. Создание системы менеджмента качества в образовательном учреждении на соответствие требованиям ГОСТ </a:t>
            </a:r>
            <a:r>
              <a:rPr lang="en-US" dirty="0" smtClean="0"/>
              <a:t>ISO</a:t>
            </a:r>
            <a:r>
              <a:rPr lang="ru-RU" dirty="0" smtClean="0"/>
              <a:t> 9001:2011» , </a:t>
            </a:r>
            <a:r>
              <a:rPr lang="ru-RU" b="1" dirty="0" smtClean="0">
                <a:solidFill>
                  <a:srgbClr val="C00000"/>
                </a:solidFill>
              </a:rPr>
              <a:t>21 сотрудник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268760"/>
            <a:ext cx="6804248" cy="1200329"/>
          </a:xfrm>
          <a:prstGeom prst="rect">
            <a:avLst/>
          </a:prstGeom>
          <a:gradFill flip="none" rotWithShape="1">
            <a:gsLst>
              <a:gs pos="0">
                <a:srgbClr val="FFFF66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0" hangingPunct="0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Учебный центр «Западносибирский центр внедрения высоких профессиональных технологий»</a:t>
            </a:r>
            <a:endParaRPr lang="ru-RU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51312" y="3861048"/>
            <a:ext cx="6192688" cy="923330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2. Семинар-тренинг «Процессный подход к разработке и внедрению системы менеджмента качества на основе стандартов  ИСО серии 9000», </a:t>
            </a:r>
            <a:r>
              <a:rPr lang="ru-RU" b="1" dirty="0" smtClean="0">
                <a:solidFill>
                  <a:srgbClr val="C00000"/>
                </a:solidFill>
              </a:rPr>
              <a:t>21 сотрудник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5013176"/>
            <a:ext cx="6084168" cy="646331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3. Семинар-тренинг «Внутренний аудитор систем менеджмента качества», </a:t>
            </a:r>
            <a:r>
              <a:rPr lang="ru-RU" b="1" dirty="0" smtClean="0">
                <a:solidFill>
                  <a:srgbClr val="C00000"/>
                </a:solidFill>
              </a:rPr>
              <a:t>14 сотрудников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9552" y="5934670"/>
            <a:ext cx="8604448" cy="646331"/>
          </a:xfrm>
          <a:prstGeom prst="rect">
            <a:avLst/>
          </a:prstGeom>
          <a:gradFill flip="none" rotWithShape="1">
            <a:gsLst>
              <a:gs pos="0">
                <a:srgbClr val="FFFF99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/>
              <a:t>4. Обучение по специализации «Кандидат во внешние эксперты», </a:t>
            </a:r>
            <a:r>
              <a:rPr lang="ru-RU" b="1" dirty="0" smtClean="0">
                <a:solidFill>
                  <a:srgbClr val="C00000"/>
                </a:solidFill>
              </a:rPr>
              <a:t>2 человека </a:t>
            </a:r>
            <a:r>
              <a:rPr lang="ru-RU" dirty="0" smtClean="0"/>
              <a:t>(директор, Представитель высшего руководства по СМК) </a:t>
            </a:r>
            <a:endParaRPr lang="ru-RU" dirty="0"/>
          </a:p>
        </p:txBody>
      </p:sp>
      <p:sp>
        <p:nvSpPr>
          <p:cNvPr id="20" name="Выгнутая влево стрелка 19"/>
          <p:cNvSpPr/>
          <p:nvPr/>
        </p:nvSpPr>
        <p:spPr>
          <a:xfrm rot="1776560">
            <a:off x="139681" y="1388333"/>
            <a:ext cx="1544719" cy="3352539"/>
          </a:xfrm>
          <a:prstGeom prst="curved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1" descr="E:\эмблема ГАПОУ ТО Голышмановский агропедколлед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0"/>
            <a:ext cx="1062633" cy="893990"/>
          </a:xfrm>
          <a:prstGeom prst="rect">
            <a:avLst/>
          </a:prstGeom>
          <a:noFill/>
        </p:spPr>
      </p:pic>
      <p:pic>
        <p:nvPicPr>
          <p:cNvPr id="14" name="Picture 2" descr="C:\Users\User\Pictures\face-contac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852936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  <p:bldP spid="13" grpId="0" animBg="1"/>
      <p:bldP spid="16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80000">
              <a:schemeClr val="bg1">
                <a:lumMod val="95000"/>
              </a:schemeClr>
            </a:gs>
            <a:gs pos="100000">
              <a:srgbClr val="FFFF99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107504" y="1200891"/>
            <a:ext cx="8856984" cy="5657109"/>
            <a:chOff x="851" y="1751"/>
            <a:chExt cx="9360" cy="7397"/>
          </a:xfrm>
        </p:grpSpPr>
        <p:sp>
          <p:nvSpPr>
            <p:cNvPr id="39939" name="Text Box 3"/>
            <p:cNvSpPr txBox="1">
              <a:spLocks noChangeArrowheads="1"/>
            </p:cNvSpPr>
            <p:nvPr/>
          </p:nvSpPr>
          <p:spPr bwMode="auto">
            <a:xfrm>
              <a:off x="4091" y="1751"/>
              <a:ext cx="2698" cy="568"/>
            </a:xfrm>
            <a:prstGeom prst="rect">
              <a:avLst/>
            </a:prstGeom>
            <a:gradFill>
              <a:gsLst>
                <a:gs pos="0">
                  <a:srgbClr val="FFFF99"/>
                </a:gs>
                <a:gs pos="80000">
                  <a:schemeClr val="bg1">
                    <a:lumMod val="95000"/>
                  </a:schemeClr>
                </a:gs>
                <a:gs pos="100000">
                  <a:srgbClr val="FFFF99"/>
                </a:gs>
              </a:gsLst>
              <a:path path="circle">
                <a:fillToRect t="100000" r="10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18000" tIns="10800" rIns="18000" bIns="108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itchFamily="34" charset="0"/>
                  <a:cs typeface="Arial" pitchFamily="34" charset="0"/>
                </a:rPr>
                <a:t>Директор колледжа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40" name="Text Box 4"/>
            <p:cNvSpPr txBox="1">
              <a:spLocks noChangeArrowheads="1"/>
            </p:cNvSpPr>
            <p:nvPr/>
          </p:nvSpPr>
          <p:spPr bwMode="auto">
            <a:xfrm>
              <a:off x="1211" y="3551"/>
              <a:ext cx="3408" cy="710"/>
            </a:xfrm>
            <a:prstGeom prst="rect">
              <a:avLst/>
            </a:prstGeom>
            <a:gradFill>
              <a:gsLst>
                <a:gs pos="0">
                  <a:srgbClr val="FFFF99"/>
                </a:gs>
                <a:gs pos="80000">
                  <a:schemeClr val="bg1">
                    <a:lumMod val="95000"/>
                  </a:schemeClr>
                </a:gs>
                <a:gs pos="100000">
                  <a:srgbClr val="FFFF99"/>
                </a:gs>
              </a:gsLst>
              <a:path path="circle">
                <a:fillToRect t="100000" r="10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18000" tIns="10800" rIns="18000" bIns="108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6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Представитель высшего руководства по СМК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41" name="Text Box 5"/>
            <p:cNvSpPr txBox="1">
              <a:spLocks noChangeArrowheads="1"/>
            </p:cNvSpPr>
            <p:nvPr/>
          </p:nvSpPr>
          <p:spPr bwMode="auto">
            <a:xfrm>
              <a:off x="6431" y="3551"/>
              <a:ext cx="3240" cy="710"/>
            </a:xfrm>
            <a:prstGeom prst="rect">
              <a:avLst/>
            </a:prstGeom>
            <a:gradFill>
              <a:gsLst>
                <a:gs pos="0">
                  <a:srgbClr val="FFFF99"/>
                </a:gs>
                <a:gs pos="80000">
                  <a:schemeClr val="bg1">
                    <a:lumMod val="95000"/>
                  </a:schemeClr>
                </a:gs>
                <a:gs pos="100000">
                  <a:srgbClr val="FFFF99"/>
                </a:gs>
              </a:gsLst>
              <a:path path="circle">
                <a:fillToRect t="100000" r="10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18000" tIns="10800" rIns="18000" bIns="108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90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Совет по качеству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42" name="Text Box 6"/>
            <p:cNvSpPr txBox="1">
              <a:spLocks noChangeArrowheads="1"/>
            </p:cNvSpPr>
            <p:nvPr/>
          </p:nvSpPr>
          <p:spPr bwMode="auto">
            <a:xfrm>
              <a:off x="1571" y="5171"/>
              <a:ext cx="3320" cy="1064"/>
            </a:xfrm>
            <a:prstGeom prst="rect">
              <a:avLst/>
            </a:prstGeom>
            <a:gradFill>
              <a:gsLst>
                <a:gs pos="0">
                  <a:srgbClr val="FFFF99"/>
                </a:gs>
                <a:gs pos="80000">
                  <a:schemeClr val="bg1">
                    <a:lumMod val="95000"/>
                  </a:schemeClr>
                </a:gs>
                <a:gs pos="100000">
                  <a:srgbClr val="FFFF99"/>
                </a:gs>
              </a:gsLst>
              <a:path path="circle">
                <a:fillToRect t="100000" r="10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18000" tIns="10800" rIns="18000" bIns="108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Уполномоченный по качеству на отделении (заведующие отделениями)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43" name="Text Box 7"/>
            <p:cNvSpPr txBox="1">
              <a:spLocks noChangeArrowheads="1"/>
            </p:cNvSpPr>
            <p:nvPr/>
          </p:nvSpPr>
          <p:spPr bwMode="auto">
            <a:xfrm>
              <a:off x="6251" y="5171"/>
              <a:ext cx="3503" cy="969"/>
            </a:xfrm>
            <a:prstGeom prst="rect">
              <a:avLst/>
            </a:prstGeom>
            <a:gradFill>
              <a:gsLst>
                <a:gs pos="0">
                  <a:srgbClr val="FFFF99"/>
                </a:gs>
                <a:gs pos="80000">
                  <a:schemeClr val="bg1">
                    <a:lumMod val="95000"/>
                  </a:schemeClr>
                </a:gs>
                <a:gs pos="100000">
                  <a:srgbClr val="FFFF99"/>
                </a:gs>
              </a:gsLst>
              <a:path path="circle">
                <a:fillToRect t="100000" r="10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18000" tIns="10800" rIns="18000" bIns="108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Уполномоченные по качеству в  подразделениях колледжа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44" name="Line 8"/>
            <p:cNvSpPr>
              <a:spLocks noChangeShapeType="1"/>
            </p:cNvSpPr>
            <p:nvPr/>
          </p:nvSpPr>
          <p:spPr bwMode="auto">
            <a:xfrm>
              <a:off x="2291" y="2831"/>
              <a:ext cx="594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45" name="Line 9"/>
            <p:cNvSpPr>
              <a:spLocks noChangeShapeType="1"/>
            </p:cNvSpPr>
            <p:nvPr/>
          </p:nvSpPr>
          <p:spPr bwMode="auto">
            <a:xfrm>
              <a:off x="2291" y="2831"/>
              <a:ext cx="0" cy="7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46" name="Line 10"/>
            <p:cNvSpPr>
              <a:spLocks noChangeShapeType="1"/>
            </p:cNvSpPr>
            <p:nvPr/>
          </p:nvSpPr>
          <p:spPr bwMode="auto">
            <a:xfrm>
              <a:off x="8231" y="2831"/>
              <a:ext cx="0" cy="7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47" name="Line 11"/>
            <p:cNvSpPr>
              <a:spLocks noChangeShapeType="1"/>
            </p:cNvSpPr>
            <p:nvPr/>
          </p:nvSpPr>
          <p:spPr bwMode="auto">
            <a:xfrm>
              <a:off x="5531" y="2291"/>
              <a:ext cx="0" cy="2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48" name="Line 12"/>
            <p:cNvSpPr>
              <a:spLocks noChangeShapeType="1"/>
            </p:cNvSpPr>
            <p:nvPr/>
          </p:nvSpPr>
          <p:spPr bwMode="auto">
            <a:xfrm>
              <a:off x="2831" y="4811"/>
              <a:ext cx="594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49" name="Line 13"/>
            <p:cNvSpPr>
              <a:spLocks noChangeShapeType="1"/>
            </p:cNvSpPr>
            <p:nvPr/>
          </p:nvSpPr>
          <p:spPr bwMode="auto">
            <a:xfrm>
              <a:off x="8771" y="4811"/>
              <a:ext cx="0" cy="3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50" name="Line 14"/>
            <p:cNvSpPr>
              <a:spLocks noChangeShapeType="1"/>
            </p:cNvSpPr>
            <p:nvPr/>
          </p:nvSpPr>
          <p:spPr bwMode="auto">
            <a:xfrm>
              <a:off x="2831" y="4811"/>
              <a:ext cx="0" cy="3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51" name="Line 15"/>
            <p:cNvSpPr>
              <a:spLocks noChangeShapeType="1"/>
            </p:cNvSpPr>
            <p:nvPr/>
          </p:nvSpPr>
          <p:spPr bwMode="auto">
            <a:xfrm flipH="1">
              <a:off x="4091" y="4271"/>
              <a:ext cx="414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52" name="Line 16"/>
            <p:cNvSpPr>
              <a:spLocks noChangeShapeType="1"/>
            </p:cNvSpPr>
            <p:nvPr/>
          </p:nvSpPr>
          <p:spPr bwMode="auto">
            <a:xfrm>
              <a:off x="2651" y="4271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53" name="Line 17"/>
            <p:cNvSpPr>
              <a:spLocks noChangeShapeType="1"/>
            </p:cNvSpPr>
            <p:nvPr/>
          </p:nvSpPr>
          <p:spPr bwMode="auto">
            <a:xfrm>
              <a:off x="2651" y="4271"/>
              <a:ext cx="432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54" name="Line 18"/>
            <p:cNvSpPr>
              <a:spLocks noChangeShapeType="1"/>
            </p:cNvSpPr>
            <p:nvPr/>
          </p:nvSpPr>
          <p:spPr bwMode="auto">
            <a:xfrm>
              <a:off x="9131" y="4451"/>
              <a:ext cx="0" cy="6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55" name="Line 19"/>
            <p:cNvSpPr>
              <a:spLocks noChangeShapeType="1"/>
            </p:cNvSpPr>
            <p:nvPr/>
          </p:nvSpPr>
          <p:spPr bwMode="auto">
            <a:xfrm flipH="1">
              <a:off x="4631" y="3911"/>
              <a:ext cx="18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56" name="Text Box 20"/>
            <p:cNvSpPr txBox="1">
              <a:spLocks noChangeArrowheads="1"/>
            </p:cNvSpPr>
            <p:nvPr/>
          </p:nvSpPr>
          <p:spPr bwMode="auto">
            <a:xfrm>
              <a:off x="851" y="6611"/>
              <a:ext cx="3960" cy="720"/>
            </a:xfrm>
            <a:prstGeom prst="rect">
              <a:avLst/>
            </a:prstGeom>
            <a:gradFill>
              <a:gsLst>
                <a:gs pos="0">
                  <a:srgbClr val="FFFF99"/>
                </a:gs>
                <a:gs pos="80000">
                  <a:schemeClr val="bg1">
                    <a:lumMod val="95000"/>
                  </a:schemeClr>
                </a:gs>
                <a:gs pos="100000">
                  <a:srgbClr val="FFFF99"/>
                </a:gs>
              </a:gsLst>
              <a:path path="circle">
                <a:fillToRect t="100000" r="10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Преподаватели по отделениям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57" name="Text Box 21"/>
            <p:cNvSpPr txBox="1">
              <a:spLocks noChangeArrowheads="1"/>
            </p:cNvSpPr>
            <p:nvPr/>
          </p:nvSpPr>
          <p:spPr bwMode="auto">
            <a:xfrm>
              <a:off x="6251" y="6611"/>
              <a:ext cx="3960" cy="861"/>
            </a:xfrm>
            <a:prstGeom prst="rect">
              <a:avLst/>
            </a:prstGeom>
            <a:gradFill>
              <a:gsLst>
                <a:gs pos="0">
                  <a:srgbClr val="FFFF99"/>
                </a:gs>
                <a:gs pos="80000">
                  <a:schemeClr val="bg1">
                    <a:lumMod val="95000"/>
                  </a:schemeClr>
                </a:gs>
                <a:gs pos="100000">
                  <a:srgbClr val="FFFF99"/>
                </a:gs>
              </a:gsLst>
              <a:path path="circle">
                <a:fillToRect t="100000" r="10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Сотрудники в  подразделениях колледжа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58" name="Text Box 22"/>
            <p:cNvSpPr txBox="1">
              <a:spLocks noChangeArrowheads="1"/>
            </p:cNvSpPr>
            <p:nvPr/>
          </p:nvSpPr>
          <p:spPr bwMode="auto">
            <a:xfrm>
              <a:off x="851" y="8248"/>
              <a:ext cx="9360" cy="9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                                             </a:t>
              </a: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Отношения подчинения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ru-RU" b="1" dirty="0" smtClean="0">
                  <a:solidFill>
                    <a:srgbClr val="002060"/>
                  </a:solidFill>
                  <a:latin typeface="Calibri" pitchFamily="34" charset="0"/>
                  <a:cs typeface="Arial" pitchFamily="34" charset="0"/>
                </a:rPr>
                <a:t>                               </a:t>
              </a:r>
              <a:r>
                <a:rPr kumimoji="0" lang="ru-RU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itchFamily="34" charset="0"/>
                  <a:cs typeface="Arial" pitchFamily="34" charset="0"/>
                </a:rPr>
                <a:t> Отношения координации деятельности</a:t>
              </a:r>
              <a:endPara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959" name="Line 23"/>
            <p:cNvSpPr>
              <a:spLocks noChangeShapeType="1"/>
            </p:cNvSpPr>
            <p:nvPr/>
          </p:nvSpPr>
          <p:spPr bwMode="auto">
            <a:xfrm>
              <a:off x="1031" y="8411"/>
              <a:ext cx="144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60" name="Line 24"/>
            <p:cNvSpPr>
              <a:spLocks noChangeShapeType="1"/>
            </p:cNvSpPr>
            <p:nvPr/>
          </p:nvSpPr>
          <p:spPr bwMode="auto">
            <a:xfrm>
              <a:off x="1079" y="9001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61" name="Line 25"/>
            <p:cNvSpPr>
              <a:spLocks noChangeShapeType="1"/>
            </p:cNvSpPr>
            <p:nvPr/>
          </p:nvSpPr>
          <p:spPr bwMode="auto">
            <a:xfrm>
              <a:off x="2291" y="4478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62" name="Line 26"/>
            <p:cNvSpPr>
              <a:spLocks noChangeShapeType="1"/>
            </p:cNvSpPr>
            <p:nvPr/>
          </p:nvSpPr>
          <p:spPr bwMode="auto">
            <a:xfrm>
              <a:off x="2291" y="6235"/>
              <a:ext cx="0" cy="37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63" name="Line 27"/>
            <p:cNvSpPr>
              <a:spLocks noChangeShapeType="1"/>
            </p:cNvSpPr>
            <p:nvPr/>
          </p:nvSpPr>
          <p:spPr bwMode="auto">
            <a:xfrm>
              <a:off x="1391" y="4451"/>
              <a:ext cx="0" cy="20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auto">
            <a:xfrm>
              <a:off x="8231" y="6071"/>
              <a:ext cx="0" cy="54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965" name="Line 29"/>
            <p:cNvSpPr>
              <a:spLocks noChangeShapeType="1"/>
            </p:cNvSpPr>
            <p:nvPr/>
          </p:nvSpPr>
          <p:spPr bwMode="auto">
            <a:xfrm>
              <a:off x="1079" y="8813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392620" y="63297"/>
            <a:ext cx="8358762" cy="707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Организационная структура системы менеджмента качества 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ГАПОУ ТО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Голышмановский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агропедагогический колледж»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Picture 1" descr="E:\эмблема ГАПОУ ТО Голышмановский агропедколледж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1"/>
            <a:ext cx="1187624" cy="999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</TotalTime>
  <Words>791</Words>
  <Application>Microsoft Office PowerPoint</Application>
  <PresentationFormat>Экран (4:3)</PresentationFormat>
  <Paragraphs>117</Paragraphs>
  <Slides>17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Слайд</vt:lpstr>
      <vt:lpstr>Picture</vt:lpstr>
      <vt:lpstr>    ДЕПАРТАМЕНТ ОБРАЗОВАНИЯ И НАУКИ ТЮМЕНСКОЙ ОБЛАСТИ ГОСУДАРСТВЕННОЕ АВТОНОМНОЕ ПРОФЕССИОНАЛЬНОЕ ОБРАЗОВАТЕЛЬНОЕ УЧРЕЖДЕНИЕ  ТЮМЕНСКОЙ ОБЛАСТИ «ГОЛЫШМАНОВСКИЙ АГРОПЕДАГОГИЧЕСКИЙ КОЛЛЕДЖ»  </vt:lpstr>
      <vt:lpstr>Слайд 2</vt:lpstr>
      <vt:lpstr>Слайд 3</vt:lpstr>
      <vt:lpstr>Слайд 4</vt:lpstr>
      <vt:lpstr>Слайд 5</vt:lpstr>
      <vt:lpstr>Основные этапы внедрения системы менеджмента качества</vt:lpstr>
      <vt:lpstr>Слайд 7</vt:lpstr>
      <vt:lpstr>Слайд 8</vt:lpstr>
      <vt:lpstr>Слайд 9</vt:lpstr>
      <vt:lpstr>Слайд 10</vt:lpstr>
      <vt:lpstr>Слайд 11</vt:lpstr>
      <vt:lpstr>Процессы менеджмента</vt:lpstr>
      <vt:lpstr>Слайд 13</vt:lpstr>
      <vt:lpstr>Внедрение СМК в колледже</vt:lpstr>
      <vt:lpstr> Эдвард  Деминг</vt:lpstr>
      <vt:lpstr>Предложения:</vt:lpstr>
      <vt:lpstr>Слайд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190</cp:revision>
  <dcterms:created xsi:type="dcterms:W3CDTF">2014-04-10T03:16:07Z</dcterms:created>
  <dcterms:modified xsi:type="dcterms:W3CDTF">2014-10-02T15:32:12Z</dcterms:modified>
</cp:coreProperties>
</file>