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</p:sldMasterIdLst>
  <p:notesMasterIdLst>
    <p:notesMasterId r:id="rId43"/>
  </p:notesMasterIdLst>
  <p:handoutMasterIdLst>
    <p:handoutMasterId r:id="rId44"/>
  </p:handoutMasterIdLst>
  <p:sldIdLst>
    <p:sldId id="256" r:id="rId3"/>
    <p:sldId id="361" r:id="rId4"/>
    <p:sldId id="360" r:id="rId5"/>
    <p:sldId id="362" r:id="rId6"/>
    <p:sldId id="344" r:id="rId7"/>
    <p:sldId id="347" r:id="rId8"/>
    <p:sldId id="350" r:id="rId9"/>
    <p:sldId id="386" r:id="rId10"/>
    <p:sldId id="352" r:id="rId11"/>
    <p:sldId id="353" r:id="rId12"/>
    <p:sldId id="387" r:id="rId13"/>
    <p:sldId id="354" r:id="rId14"/>
    <p:sldId id="389" r:id="rId15"/>
    <p:sldId id="388" r:id="rId16"/>
    <p:sldId id="359" r:id="rId17"/>
    <p:sldId id="365" r:id="rId18"/>
    <p:sldId id="390" r:id="rId19"/>
    <p:sldId id="392" r:id="rId20"/>
    <p:sldId id="391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93" r:id="rId42"/>
  </p:sldIdLst>
  <p:sldSz cx="9144000" cy="6858000" type="screen4x3"/>
  <p:notesSz cx="9942513" cy="67611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75BF87"/>
    <a:srgbClr val="006600"/>
    <a:srgbClr val="000000"/>
    <a:srgbClr val="DDDDDD"/>
    <a:srgbClr val="EAEAEA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94" autoAdjust="0"/>
    <p:restoredTop sz="99824" autoAdjust="0"/>
  </p:normalViewPr>
  <p:slideViewPr>
    <p:cSldViewPr>
      <p:cViewPr>
        <p:scale>
          <a:sx n="80" d="100"/>
          <a:sy n="80" d="100"/>
        </p:scale>
        <p:origin x="-1320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144" y="-82"/>
      </p:cViewPr>
      <p:guideLst>
        <p:guide orient="horz" pos="2130"/>
        <p:guide pos="313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55A680-F250-499D-9446-053B667AF5A3}" type="doc">
      <dgm:prSet loTypeId="urn:microsoft.com/office/officeart/2005/8/layout/vProcess5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7076128-E665-40E4-BA31-8715C42D5D94}">
      <dgm:prSet phldrT="[Текст]"/>
      <dgm:spPr>
        <a:gradFill rotWithShape="0">
          <a:gsLst>
            <a:gs pos="0">
              <a:schemeClr val="accent1"/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dirty="0" smtClean="0"/>
            <a:t>Индивидуальный учебный план</a:t>
          </a:r>
          <a:endParaRPr lang="ru-RU" dirty="0"/>
        </a:p>
      </dgm:t>
    </dgm:pt>
    <dgm:pt modelId="{01DC51FA-AF70-4E48-9596-854479B7DBE8}" type="parTrans" cxnId="{76A880DF-8111-4521-9704-8F052600A6C6}">
      <dgm:prSet/>
      <dgm:spPr/>
      <dgm:t>
        <a:bodyPr/>
        <a:lstStyle/>
        <a:p>
          <a:endParaRPr lang="ru-RU"/>
        </a:p>
      </dgm:t>
    </dgm:pt>
    <dgm:pt modelId="{BD883312-02FA-4401-9E24-98456A130859}" type="sibTrans" cxnId="{76A880DF-8111-4521-9704-8F052600A6C6}">
      <dgm:prSet/>
      <dgm:spPr/>
      <dgm:t>
        <a:bodyPr/>
        <a:lstStyle/>
        <a:p>
          <a:endParaRPr lang="ru-RU"/>
        </a:p>
      </dgm:t>
    </dgm:pt>
    <dgm:pt modelId="{FEA82214-D673-49C9-897F-23A36F4CCF77}">
      <dgm:prSet phldrT="[Текст]"/>
      <dgm:spPr>
        <a:solidFill>
          <a:srgbClr val="339933"/>
        </a:solidFill>
      </dgm:spPr>
      <dgm:t>
        <a:bodyPr/>
        <a:lstStyle/>
        <a:p>
          <a:r>
            <a:rPr lang="ru-RU" dirty="0" smtClean="0"/>
            <a:t>Индивидуальная образовательная программа</a:t>
          </a:r>
          <a:endParaRPr lang="ru-RU" dirty="0"/>
        </a:p>
      </dgm:t>
    </dgm:pt>
    <dgm:pt modelId="{BC658C01-7066-428B-B1D4-6624063DC88A}" type="parTrans" cxnId="{D7B43F5C-CCFD-4F54-B686-5404D6CB03BE}">
      <dgm:prSet/>
      <dgm:spPr/>
      <dgm:t>
        <a:bodyPr/>
        <a:lstStyle/>
        <a:p>
          <a:endParaRPr lang="ru-RU"/>
        </a:p>
      </dgm:t>
    </dgm:pt>
    <dgm:pt modelId="{4C78B8BF-F7D0-44D7-BD00-5BB26122B3EE}" type="sibTrans" cxnId="{D7B43F5C-CCFD-4F54-B686-5404D6CB03BE}">
      <dgm:prSet/>
      <dgm:spPr/>
      <dgm:t>
        <a:bodyPr/>
        <a:lstStyle/>
        <a:p>
          <a:endParaRPr lang="ru-RU"/>
        </a:p>
      </dgm:t>
    </dgm:pt>
    <dgm:pt modelId="{228C6647-1959-402E-AC53-476A5B3FF50F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Индивидуальный образовательный маршрут</a:t>
          </a:r>
          <a:endParaRPr lang="ru-RU" dirty="0"/>
        </a:p>
      </dgm:t>
    </dgm:pt>
    <dgm:pt modelId="{80A97C32-7255-43D1-AD66-1A4761142D0B}" type="parTrans" cxnId="{332B45B6-415C-4ACF-98AB-47308F44AB9D}">
      <dgm:prSet/>
      <dgm:spPr/>
      <dgm:t>
        <a:bodyPr/>
        <a:lstStyle/>
        <a:p>
          <a:endParaRPr lang="ru-RU"/>
        </a:p>
      </dgm:t>
    </dgm:pt>
    <dgm:pt modelId="{87BF9D54-9C13-4049-AE10-A93B0DE8CEEB}" type="sibTrans" cxnId="{332B45B6-415C-4ACF-98AB-47308F44AB9D}">
      <dgm:prSet/>
      <dgm:spPr/>
      <dgm:t>
        <a:bodyPr/>
        <a:lstStyle/>
        <a:p>
          <a:endParaRPr lang="ru-RU"/>
        </a:p>
      </dgm:t>
    </dgm:pt>
    <dgm:pt modelId="{A44A9FE7-23C2-497A-AF67-166ED066C19A}" type="pres">
      <dgm:prSet presAssocID="{AB55A680-F250-499D-9446-053B667AF5A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9A5BEC-BDF2-4400-BAC2-A7C9C733C2DE}" type="pres">
      <dgm:prSet presAssocID="{AB55A680-F250-499D-9446-053B667AF5A3}" presName="dummyMaxCanvas" presStyleCnt="0">
        <dgm:presLayoutVars/>
      </dgm:prSet>
      <dgm:spPr/>
    </dgm:pt>
    <dgm:pt modelId="{CACA18BB-2BF3-4E3F-9AA4-56EB7FC4DAF1}" type="pres">
      <dgm:prSet presAssocID="{AB55A680-F250-499D-9446-053B667AF5A3}" presName="ThreeNodes_1" presStyleLbl="node1" presStyleIdx="0" presStyleCnt="3" custLinFactNeighborY="2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191EA-9D29-4BC6-AA8E-D922156F4694}" type="pres">
      <dgm:prSet presAssocID="{AB55A680-F250-499D-9446-053B667AF5A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C7972-34DE-4D39-BBA0-95F543BFFC00}" type="pres">
      <dgm:prSet presAssocID="{AB55A680-F250-499D-9446-053B667AF5A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951BB-6166-43D8-A107-78848A8E9A65}" type="pres">
      <dgm:prSet presAssocID="{AB55A680-F250-499D-9446-053B667AF5A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FE460-3DBB-4A0A-8178-3CD335F0EE9D}" type="pres">
      <dgm:prSet presAssocID="{AB55A680-F250-499D-9446-053B667AF5A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D3B5B-1D4F-44B5-B71D-A946BDE856D8}" type="pres">
      <dgm:prSet presAssocID="{AB55A680-F250-499D-9446-053B667AF5A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E3E8B0-3817-4E4B-B501-26155D03EDEA}" type="pres">
      <dgm:prSet presAssocID="{AB55A680-F250-499D-9446-053B667AF5A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3308C-08B9-4505-9020-0DC055BB806E}" type="pres">
      <dgm:prSet presAssocID="{AB55A680-F250-499D-9446-053B667AF5A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587CE4-D251-41FC-A851-40A67A32D85A}" type="presOf" srcId="{FEA82214-D673-49C9-897F-23A36F4CCF77}" destId="{8B6191EA-9D29-4BC6-AA8E-D922156F4694}" srcOrd="0" destOrd="0" presId="urn:microsoft.com/office/officeart/2005/8/layout/vProcess5"/>
    <dgm:cxn modelId="{D7B43F5C-CCFD-4F54-B686-5404D6CB03BE}" srcId="{AB55A680-F250-499D-9446-053B667AF5A3}" destId="{FEA82214-D673-49C9-897F-23A36F4CCF77}" srcOrd="1" destOrd="0" parTransId="{BC658C01-7066-428B-B1D4-6624063DC88A}" sibTransId="{4C78B8BF-F7D0-44D7-BD00-5BB26122B3EE}"/>
    <dgm:cxn modelId="{A4F10C3F-9ADB-4BC8-8674-39EB18F273B3}" type="presOf" srcId="{AB55A680-F250-499D-9446-053B667AF5A3}" destId="{A44A9FE7-23C2-497A-AF67-166ED066C19A}" srcOrd="0" destOrd="0" presId="urn:microsoft.com/office/officeart/2005/8/layout/vProcess5"/>
    <dgm:cxn modelId="{A5369BBD-7C59-4DA8-BDF1-AB20EF108CC4}" type="presOf" srcId="{228C6647-1959-402E-AC53-476A5B3FF50F}" destId="{4D03308C-08B9-4505-9020-0DC055BB806E}" srcOrd="1" destOrd="0" presId="urn:microsoft.com/office/officeart/2005/8/layout/vProcess5"/>
    <dgm:cxn modelId="{3DA535DA-61B7-4DED-8699-CEC4B9C5758B}" type="presOf" srcId="{B7076128-E665-40E4-BA31-8715C42D5D94}" destId="{213D3B5B-1D4F-44B5-B71D-A946BDE856D8}" srcOrd="1" destOrd="0" presId="urn:microsoft.com/office/officeart/2005/8/layout/vProcess5"/>
    <dgm:cxn modelId="{332B45B6-415C-4ACF-98AB-47308F44AB9D}" srcId="{AB55A680-F250-499D-9446-053B667AF5A3}" destId="{228C6647-1959-402E-AC53-476A5B3FF50F}" srcOrd="2" destOrd="0" parTransId="{80A97C32-7255-43D1-AD66-1A4761142D0B}" sibTransId="{87BF9D54-9C13-4049-AE10-A93B0DE8CEEB}"/>
    <dgm:cxn modelId="{76A880DF-8111-4521-9704-8F052600A6C6}" srcId="{AB55A680-F250-499D-9446-053B667AF5A3}" destId="{B7076128-E665-40E4-BA31-8715C42D5D94}" srcOrd="0" destOrd="0" parTransId="{01DC51FA-AF70-4E48-9596-854479B7DBE8}" sibTransId="{BD883312-02FA-4401-9E24-98456A130859}"/>
    <dgm:cxn modelId="{074E313B-0D68-40F8-A5A5-BF64C9250541}" type="presOf" srcId="{B7076128-E665-40E4-BA31-8715C42D5D94}" destId="{CACA18BB-2BF3-4E3F-9AA4-56EB7FC4DAF1}" srcOrd="0" destOrd="0" presId="urn:microsoft.com/office/officeart/2005/8/layout/vProcess5"/>
    <dgm:cxn modelId="{68CED2F5-60D2-4C1E-A7DD-01C4411FB8D2}" type="presOf" srcId="{4C78B8BF-F7D0-44D7-BD00-5BB26122B3EE}" destId="{9A9FE460-3DBB-4A0A-8178-3CD335F0EE9D}" srcOrd="0" destOrd="0" presId="urn:microsoft.com/office/officeart/2005/8/layout/vProcess5"/>
    <dgm:cxn modelId="{EFF472CC-55C6-488F-B1D8-87582C57F401}" type="presOf" srcId="{FEA82214-D673-49C9-897F-23A36F4CCF77}" destId="{A8E3E8B0-3817-4E4B-B501-26155D03EDEA}" srcOrd="1" destOrd="0" presId="urn:microsoft.com/office/officeart/2005/8/layout/vProcess5"/>
    <dgm:cxn modelId="{B1CFF30A-5384-4F81-9E08-E177B2EAA00C}" type="presOf" srcId="{228C6647-1959-402E-AC53-476A5B3FF50F}" destId="{D35C7972-34DE-4D39-BBA0-95F543BFFC00}" srcOrd="0" destOrd="0" presId="urn:microsoft.com/office/officeart/2005/8/layout/vProcess5"/>
    <dgm:cxn modelId="{50ED3326-8D4D-4DC5-9122-8EE2671E462F}" type="presOf" srcId="{BD883312-02FA-4401-9E24-98456A130859}" destId="{4D2951BB-6166-43D8-A107-78848A8E9A65}" srcOrd="0" destOrd="0" presId="urn:microsoft.com/office/officeart/2005/8/layout/vProcess5"/>
    <dgm:cxn modelId="{58DAD979-E0E3-491D-B894-2346FBC20DA6}" type="presParOf" srcId="{A44A9FE7-23C2-497A-AF67-166ED066C19A}" destId="{579A5BEC-BDF2-4400-BAC2-A7C9C733C2DE}" srcOrd="0" destOrd="0" presId="urn:microsoft.com/office/officeart/2005/8/layout/vProcess5"/>
    <dgm:cxn modelId="{C0D4D116-1579-4E8B-882D-05B9F992BE5F}" type="presParOf" srcId="{A44A9FE7-23C2-497A-AF67-166ED066C19A}" destId="{CACA18BB-2BF3-4E3F-9AA4-56EB7FC4DAF1}" srcOrd="1" destOrd="0" presId="urn:microsoft.com/office/officeart/2005/8/layout/vProcess5"/>
    <dgm:cxn modelId="{F51005F2-52DA-4397-AAE7-56030DDE169F}" type="presParOf" srcId="{A44A9FE7-23C2-497A-AF67-166ED066C19A}" destId="{8B6191EA-9D29-4BC6-AA8E-D922156F4694}" srcOrd="2" destOrd="0" presId="urn:microsoft.com/office/officeart/2005/8/layout/vProcess5"/>
    <dgm:cxn modelId="{2E14730E-F804-4100-BC98-DA18DD56FA3D}" type="presParOf" srcId="{A44A9FE7-23C2-497A-AF67-166ED066C19A}" destId="{D35C7972-34DE-4D39-BBA0-95F543BFFC00}" srcOrd="3" destOrd="0" presId="urn:microsoft.com/office/officeart/2005/8/layout/vProcess5"/>
    <dgm:cxn modelId="{06D80211-91CF-49EF-965E-73685233D20C}" type="presParOf" srcId="{A44A9FE7-23C2-497A-AF67-166ED066C19A}" destId="{4D2951BB-6166-43D8-A107-78848A8E9A65}" srcOrd="4" destOrd="0" presId="urn:microsoft.com/office/officeart/2005/8/layout/vProcess5"/>
    <dgm:cxn modelId="{EBE28F7F-479D-4D3C-AC04-6A81F4E1DF82}" type="presParOf" srcId="{A44A9FE7-23C2-497A-AF67-166ED066C19A}" destId="{9A9FE460-3DBB-4A0A-8178-3CD335F0EE9D}" srcOrd="5" destOrd="0" presId="urn:microsoft.com/office/officeart/2005/8/layout/vProcess5"/>
    <dgm:cxn modelId="{6C30CD38-67D1-4481-967C-FE0E23C6F299}" type="presParOf" srcId="{A44A9FE7-23C2-497A-AF67-166ED066C19A}" destId="{213D3B5B-1D4F-44B5-B71D-A946BDE856D8}" srcOrd="6" destOrd="0" presId="urn:microsoft.com/office/officeart/2005/8/layout/vProcess5"/>
    <dgm:cxn modelId="{E7F0D025-0CDC-4744-9B1B-40B1D11AA68B}" type="presParOf" srcId="{A44A9FE7-23C2-497A-AF67-166ED066C19A}" destId="{A8E3E8B0-3817-4E4B-B501-26155D03EDEA}" srcOrd="7" destOrd="0" presId="urn:microsoft.com/office/officeart/2005/8/layout/vProcess5"/>
    <dgm:cxn modelId="{DC9E1CFB-DF28-4191-A431-A17D5B223327}" type="presParOf" srcId="{A44A9FE7-23C2-497A-AF67-166ED066C19A}" destId="{4D03308C-08B9-4505-9020-0DC055BB806E}" srcOrd="8" destOrd="0" presId="urn:microsoft.com/office/officeart/2005/8/layout/vProcess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0B4540-A561-457D-ABF5-D5F0190DD612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A9FF532A-392C-4175-A19C-6224396791D9}">
      <dgm:prSet phldrT="[Текст]" custT="1"/>
      <dgm:spPr/>
      <dgm:t>
        <a:bodyPr/>
        <a:lstStyle/>
        <a:p>
          <a:r>
            <a:rPr lang="ru-RU" sz="1600" dirty="0" smtClean="0"/>
            <a:t>Постановка </a:t>
          </a:r>
          <a:r>
            <a:rPr lang="ru-RU" sz="1200" dirty="0" smtClean="0"/>
            <a:t>образовательной</a:t>
          </a:r>
          <a:r>
            <a:rPr lang="ru-RU" sz="1600" dirty="0" smtClean="0"/>
            <a:t> цели</a:t>
          </a:r>
          <a:endParaRPr lang="ru-RU" sz="1600" dirty="0"/>
        </a:p>
      </dgm:t>
    </dgm:pt>
    <dgm:pt modelId="{87DC517F-EFD2-4C9F-AE26-ACCA4AED3EAB}" type="parTrans" cxnId="{426D02A5-F8F4-47C0-B39E-C8AB891AEEE9}">
      <dgm:prSet/>
      <dgm:spPr/>
      <dgm:t>
        <a:bodyPr/>
        <a:lstStyle/>
        <a:p>
          <a:endParaRPr lang="ru-RU"/>
        </a:p>
      </dgm:t>
    </dgm:pt>
    <dgm:pt modelId="{7F5553D9-EF23-4FAF-9C76-522E9DC8F9B1}" type="sibTrans" cxnId="{426D02A5-F8F4-47C0-B39E-C8AB891AEEE9}">
      <dgm:prSet/>
      <dgm:spPr/>
      <dgm:t>
        <a:bodyPr/>
        <a:lstStyle/>
        <a:p>
          <a:endParaRPr lang="ru-RU"/>
        </a:p>
      </dgm:t>
    </dgm:pt>
    <dgm:pt modelId="{65E1A993-1EA8-4EB1-986F-139CD61B9421}">
      <dgm:prSet phldrT="[Текст]" custT="1"/>
      <dgm:spPr/>
      <dgm:t>
        <a:bodyPr/>
        <a:lstStyle/>
        <a:p>
          <a:r>
            <a:rPr lang="ru-RU" sz="1600" dirty="0" smtClean="0"/>
            <a:t>Самоанализ, рефлексия </a:t>
          </a:r>
          <a:r>
            <a:rPr lang="ru-RU" sz="1200" dirty="0" smtClean="0"/>
            <a:t>(осознание и соотнесение индивидуальных потребностей с внешними требованиями)</a:t>
          </a:r>
          <a:endParaRPr lang="ru-RU" sz="1200" dirty="0"/>
        </a:p>
      </dgm:t>
    </dgm:pt>
    <dgm:pt modelId="{1A556E3E-B292-4059-BE14-C04B7FDAC293}" type="parTrans" cxnId="{C10BA512-6EAB-44A4-A997-5C9D78775E29}">
      <dgm:prSet/>
      <dgm:spPr/>
      <dgm:t>
        <a:bodyPr/>
        <a:lstStyle/>
        <a:p>
          <a:endParaRPr lang="ru-RU"/>
        </a:p>
      </dgm:t>
    </dgm:pt>
    <dgm:pt modelId="{62B97676-E049-4893-9E1F-1B4FE893975E}" type="sibTrans" cxnId="{C10BA512-6EAB-44A4-A997-5C9D78775E29}">
      <dgm:prSet/>
      <dgm:spPr/>
      <dgm:t>
        <a:bodyPr/>
        <a:lstStyle/>
        <a:p>
          <a:endParaRPr lang="ru-RU"/>
        </a:p>
      </dgm:t>
    </dgm:pt>
    <dgm:pt modelId="{A660B4E7-14F1-4CE7-A905-1EE0CC6CC6BA}">
      <dgm:prSet phldrT="[Текст]" custT="1"/>
      <dgm:spPr/>
      <dgm:t>
        <a:bodyPr/>
        <a:lstStyle/>
        <a:p>
          <a:r>
            <a:rPr lang="ru-RU" sz="1600" dirty="0" smtClean="0"/>
            <a:t>Выбор пути </a:t>
          </a:r>
          <a:r>
            <a:rPr lang="ru-RU" sz="1300" dirty="0" smtClean="0"/>
            <a:t>(вариантов) реализации поставленной цели)</a:t>
          </a:r>
          <a:endParaRPr lang="ru-RU" sz="1300" dirty="0"/>
        </a:p>
      </dgm:t>
    </dgm:pt>
    <dgm:pt modelId="{776BB801-4B31-4CBF-A7D8-51FBFEE68215}" type="parTrans" cxnId="{D09249F1-AF00-4192-B159-62E40A0ABF5B}">
      <dgm:prSet/>
      <dgm:spPr/>
      <dgm:t>
        <a:bodyPr/>
        <a:lstStyle/>
        <a:p>
          <a:endParaRPr lang="ru-RU"/>
        </a:p>
      </dgm:t>
    </dgm:pt>
    <dgm:pt modelId="{EFF3C2D1-7203-4B3B-9F87-CC35B16E831C}" type="sibTrans" cxnId="{D09249F1-AF00-4192-B159-62E40A0ABF5B}">
      <dgm:prSet/>
      <dgm:spPr/>
      <dgm:t>
        <a:bodyPr/>
        <a:lstStyle/>
        <a:p>
          <a:endParaRPr lang="ru-RU"/>
        </a:p>
      </dgm:t>
    </dgm:pt>
    <dgm:pt modelId="{CAE3167F-74F4-44FD-95FC-B59105CE8007}">
      <dgm:prSet phldrT="[Текст]" custT="1"/>
      <dgm:spPr/>
      <dgm:t>
        <a:bodyPr/>
        <a:lstStyle/>
        <a:p>
          <a:r>
            <a:rPr lang="ru-RU" sz="1400" dirty="0" smtClean="0"/>
            <a:t>Конкретизация</a:t>
          </a:r>
          <a:r>
            <a:rPr lang="ru-RU" sz="1600" dirty="0" smtClean="0"/>
            <a:t> цели</a:t>
          </a:r>
        </a:p>
        <a:p>
          <a:r>
            <a:rPr lang="ru-RU" sz="1600" dirty="0" smtClean="0"/>
            <a:t> </a:t>
          </a:r>
          <a:r>
            <a:rPr lang="ru-RU" sz="1300" dirty="0" smtClean="0"/>
            <a:t>(выбор курсов, программ, кружков и др.)</a:t>
          </a:r>
          <a:endParaRPr lang="ru-RU" sz="1300" dirty="0"/>
        </a:p>
      </dgm:t>
    </dgm:pt>
    <dgm:pt modelId="{18909ECE-6A6B-4116-912E-4F7AD1D00AA5}" type="parTrans" cxnId="{8701DBE5-20B6-4C9A-8873-013ED78FE050}">
      <dgm:prSet/>
      <dgm:spPr/>
      <dgm:t>
        <a:bodyPr/>
        <a:lstStyle/>
        <a:p>
          <a:endParaRPr lang="ru-RU"/>
        </a:p>
      </dgm:t>
    </dgm:pt>
    <dgm:pt modelId="{0E66E380-F600-4C8B-B565-C1084FF87241}" type="sibTrans" cxnId="{8701DBE5-20B6-4C9A-8873-013ED78FE050}">
      <dgm:prSet/>
      <dgm:spPr/>
      <dgm:t>
        <a:bodyPr/>
        <a:lstStyle/>
        <a:p>
          <a:endParaRPr lang="ru-RU"/>
        </a:p>
      </dgm:t>
    </dgm:pt>
    <dgm:pt modelId="{BABC1C6D-A3F1-4C7B-93BC-38AA2E900B86}">
      <dgm:prSet phldrT="[Текст]"/>
      <dgm:spPr/>
      <dgm:t>
        <a:bodyPr/>
        <a:lstStyle/>
        <a:p>
          <a:r>
            <a:rPr lang="ru-RU" dirty="0" smtClean="0"/>
            <a:t>Оформление маршрутного листа</a:t>
          </a:r>
          <a:endParaRPr lang="ru-RU" dirty="0"/>
        </a:p>
      </dgm:t>
    </dgm:pt>
    <dgm:pt modelId="{772C5E45-D22D-430E-B61C-CC22D9A578B1}" type="parTrans" cxnId="{82C3AFB8-26AB-4F7E-B892-7AB8EBB13382}">
      <dgm:prSet/>
      <dgm:spPr/>
      <dgm:t>
        <a:bodyPr/>
        <a:lstStyle/>
        <a:p>
          <a:endParaRPr lang="ru-RU"/>
        </a:p>
      </dgm:t>
    </dgm:pt>
    <dgm:pt modelId="{BD68C35D-6F7C-4CFB-86B1-28965B2A46C0}" type="sibTrans" cxnId="{82C3AFB8-26AB-4F7E-B892-7AB8EBB13382}">
      <dgm:prSet/>
      <dgm:spPr/>
      <dgm:t>
        <a:bodyPr/>
        <a:lstStyle/>
        <a:p>
          <a:endParaRPr lang="ru-RU"/>
        </a:p>
      </dgm:t>
    </dgm:pt>
    <dgm:pt modelId="{971A6BEC-8544-4E40-B68C-6C73C433EA50}" type="pres">
      <dgm:prSet presAssocID="{DF0B4540-A561-457D-ABF5-D5F0190DD612}" presName="CompostProcess" presStyleCnt="0">
        <dgm:presLayoutVars>
          <dgm:dir/>
          <dgm:resizeHandles val="exact"/>
        </dgm:presLayoutVars>
      </dgm:prSet>
      <dgm:spPr/>
    </dgm:pt>
    <dgm:pt modelId="{498DECCB-6CCC-403E-8679-0D2292401CE6}" type="pres">
      <dgm:prSet presAssocID="{DF0B4540-A561-457D-ABF5-D5F0190DD612}" presName="arrow" presStyleLbl="bgShp" presStyleIdx="0" presStyleCnt="1"/>
      <dgm:spPr/>
    </dgm:pt>
    <dgm:pt modelId="{A083B1B9-8122-471B-B412-9B5067722C9B}" type="pres">
      <dgm:prSet presAssocID="{DF0B4540-A561-457D-ABF5-D5F0190DD612}" presName="linearProcess" presStyleCnt="0"/>
      <dgm:spPr/>
    </dgm:pt>
    <dgm:pt modelId="{D055D16B-FA21-4F2C-8382-552BB5CE4523}" type="pres">
      <dgm:prSet presAssocID="{A9FF532A-392C-4175-A19C-6224396791D9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C35C9-061F-45AC-B89F-639ED18023BD}" type="pres">
      <dgm:prSet presAssocID="{7F5553D9-EF23-4FAF-9C76-522E9DC8F9B1}" presName="sibTrans" presStyleCnt="0"/>
      <dgm:spPr/>
    </dgm:pt>
    <dgm:pt modelId="{3B33F44D-0AF6-48A7-9D71-880E167E8CB3}" type="pres">
      <dgm:prSet presAssocID="{65E1A993-1EA8-4EB1-986F-139CD61B9421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E5685-8A5A-41BA-87C3-87C7AE3BEAC5}" type="pres">
      <dgm:prSet presAssocID="{62B97676-E049-4893-9E1F-1B4FE893975E}" presName="sibTrans" presStyleCnt="0"/>
      <dgm:spPr/>
    </dgm:pt>
    <dgm:pt modelId="{E9B83952-8A0D-4CAA-8516-429CC94DDE10}" type="pres">
      <dgm:prSet presAssocID="{A660B4E7-14F1-4CE7-A905-1EE0CC6CC6BA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57C3F-A291-498B-94C2-C1AF96C10E11}" type="pres">
      <dgm:prSet presAssocID="{EFF3C2D1-7203-4B3B-9F87-CC35B16E831C}" presName="sibTrans" presStyleCnt="0"/>
      <dgm:spPr/>
    </dgm:pt>
    <dgm:pt modelId="{85BA4E68-ADF5-412D-8994-D4C885E84DE9}" type="pres">
      <dgm:prSet presAssocID="{CAE3167F-74F4-44FD-95FC-B59105CE8007}" presName="textNode" presStyleLbl="node1" presStyleIdx="3" presStyleCnt="5" custScaleX="113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8BA37-6100-4CF3-8607-292D42837E29}" type="pres">
      <dgm:prSet presAssocID="{0E66E380-F600-4C8B-B565-C1084FF87241}" presName="sibTrans" presStyleCnt="0"/>
      <dgm:spPr/>
    </dgm:pt>
    <dgm:pt modelId="{514272DC-AEB4-43F3-A25D-D0128CFFD80D}" type="pres">
      <dgm:prSet presAssocID="{BABC1C6D-A3F1-4C7B-93BC-38AA2E900B86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754A6D-C951-422C-9F48-CB1D9BF17188}" type="presOf" srcId="{A9FF532A-392C-4175-A19C-6224396791D9}" destId="{D055D16B-FA21-4F2C-8382-552BB5CE4523}" srcOrd="0" destOrd="0" presId="urn:microsoft.com/office/officeart/2005/8/layout/hProcess9"/>
    <dgm:cxn modelId="{A50D7853-E1EB-49FD-916E-F6BEEA729C78}" type="presOf" srcId="{65E1A993-1EA8-4EB1-986F-139CD61B9421}" destId="{3B33F44D-0AF6-48A7-9D71-880E167E8CB3}" srcOrd="0" destOrd="0" presId="urn:microsoft.com/office/officeart/2005/8/layout/hProcess9"/>
    <dgm:cxn modelId="{7067FADF-D0E3-4EBA-AFAE-88713435EC04}" type="presOf" srcId="{A660B4E7-14F1-4CE7-A905-1EE0CC6CC6BA}" destId="{E9B83952-8A0D-4CAA-8516-429CC94DDE10}" srcOrd="0" destOrd="0" presId="urn:microsoft.com/office/officeart/2005/8/layout/hProcess9"/>
    <dgm:cxn modelId="{C10BA512-6EAB-44A4-A997-5C9D78775E29}" srcId="{DF0B4540-A561-457D-ABF5-D5F0190DD612}" destId="{65E1A993-1EA8-4EB1-986F-139CD61B9421}" srcOrd="1" destOrd="0" parTransId="{1A556E3E-B292-4059-BE14-C04B7FDAC293}" sibTransId="{62B97676-E049-4893-9E1F-1B4FE893975E}"/>
    <dgm:cxn modelId="{D09249F1-AF00-4192-B159-62E40A0ABF5B}" srcId="{DF0B4540-A561-457D-ABF5-D5F0190DD612}" destId="{A660B4E7-14F1-4CE7-A905-1EE0CC6CC6BA}" srcOrd="2" destOrd="0" parTransId="{776BB801-4B31-4CBF-A7D8-51FBFEE68215}" sibTransId="{EFF3C2D1-7203-4B3B-9F87-CC35B16E831C}"/>
    <dgm:cxn modelId="{8701DBE5-20B6-4C9A-8873-013ED78FE050}" srcId="{DF0B4540-A561-457D-ABF5-D5F0190DD612}" destId="{CAE3167F-74F4-44FD-95FC-B59105CE8007}" srcOrd="3" destOrd="0" parTransId="{18909ECE-6A6B-4116-912E-4F7AD1D00AA5}" sibTransId="{0E66E380-F600-4C8B-B565-C1084FF87241}"/>
    <dgm:cxn modelId="{426D02A5-F8F4-47C0-B39E-C8AB891AEEE9}" srcId="{DF0B4540-A561-457D-ABF5-D5F0190DD612}" destId="{A9FF532A-392C-4175-A19C-6224396791D9}" srcOrd="0" destOrd="0" parTransId="{87DC517F-EFD2-4C9F-AE26-ACCA4AED3EAB}" sibTransId="{7F5553D9-EF23-4FAF-9C76-522E9DC8F9B1}"/>
    <dgm:cxn modelId="{07D1FA74-D2F9-45DD-9986-6589B80D62B0}" type="presOf" srcId="{DF0B4540-A561-457D-ABF5-D5F0190DD612}" destId="{971A6BEC-8544-4E40-B68C-6C73C433EA50}" srcOrd="0" destOrd="0" presId="urn:microsoft.com/office/officeart/2005/8/layout/hProcess9"/>
    <dgm:cxn modelId="{82C3AFB8-26AB-4F7E-B892-7AB8EBB13382}" srcId="{DF0B4540-A561-457D-ABF5-D5F0190DD612}" destId="{BABC1C6D-A3F1-4C7B-93BC-38AA2E900B86}" srcOrd="4" destOrd="0" parTransId="{772C5E45-D22D-430E-B61C-CC22D9A578B1}" sibTransId="{BD68C35D-6F7C-4CFB-86B1-28965B2A46C0}"/>
    <dgm:cxn modelId="{9CCFF38B-26DE-4580-A269-5C59FE837BD0}" type="presOf" srcId="{BABC1C6D-A3F1-4C7B-93BC-38AA2E900B86}" destId="{514272DC-AEB4-43F3-A25D-D0128CFFD80D}" srcOrd="0" destOrd="0" presId="urn:microsoft.com/office/officeart/2005/8/layout/hProcess9"/>
    <dgm:cxn modelId="{4133E933-69CC-44D0-9DA3-05065C60F300}" type="presOf" srcId="{CAE3167F-74F4-44FD-95FC-B59105CE8007}" destId="{85BA4E68-ADF5-412D-8994-D4C885E84DE9}" srcOrd="0" destOrd="0" presId="urn:microsoft.com/office/officeart/2005/8/layout/hProcess9"/>
    <dgm:cxn modelId="{97ED3A6D-86F5-4B5E-82AB-47C7DF8B2D13}" type="presParOf" srcId="{971A6BEC-8544-4E40-B68C-6C73C433EA50}" destId="{498DECCB-6CCC-403E-8679-0D2292401CE6}" srcOrd="0" destOrd="0" presId="urn:microsoft.com/office/officeart/2005/8/layout/hProcess9"/>
    <dgm:cxn modelId="{946DF633-B9C3-4E12-817B-8DDB1BD070A7}" type="presParOf" srcId="{971A6BEC-8544-4E40-B68C-6C73C433EA50}" destId="{A083B1B9-8122-471B-B412-9B5067722C9B}" srcOrd="1" destOrd="0" presId="urn:microsoft.com/office/officeart/2005/8/layout/hProcess9"/>
    <dgm:cxn modelId="{EBE03CD5-0AC8-4612-B609-F3F679B8FDA3}" type="presParOf" srcId="{A083B1B9-8122-471B-B412-9B5067722C9B}" destId="{D055D16B-FA21-4F2C-8382-552BB5CE4523}" srcOrd="0" destOrd="0" presId="urn:microsoft.com/office/officeart/2005/8/layout/hProcess9"/>
    <dgm:cxn modelId="{4AF707F2-F881-40F1-B8F4-C15697C28D0C}" type="presParOf" srcId="{A083B1B9-8122-471B-B412-9B5067722C9B}" destId="{DFDC35C9-061F-45AC-B89F-639ED18023BD}" srcOrd="1" destOrd="0" presId="urn:microsoft.com/office/officeart/2005/8/layout/hProcess9"/>
    <dgm:cxn modelId="{2B31D08D-DBD0-4DD8-9142-2174C0A24C73}" type="presParOf" srcId="{A083B1B9-8122-471B-B412-9B5067722C9B}" destId="{3B33F44D-0AF6-48A7-9D71-880E167E8CB3}" srcOrd="2" destOrd="0" presId="urn:microsoft.com/office/officeart/2005/8/layout/hProcess9"/>
    <dgm:cxn modelId="{F21CA5C4-CBDB-4A4C-A6F0-81479DECDF72}" type="presParOf" srcId="{A083B1B9-8122-471B-B412-9B5067722C9B}" destId="{934E5685-8A5A-41BA-87C3-87C7AE3BEAC5}" srcOrd="3" destOrd="0" presId="urn:microsoft.com/office/officeart/2005/8/layout/hProcess9"/>
    <dgm:cxn modelId="{0EB69FDF-E8B0-40E9-8280-E067F3910895}" type="presParOf" srcId="{A083B1B9-8122-471B-B412-9B5067722C9B}" destId="{E9B83952-8A0D-4CAA-8516-429CC94DDE10}" srcOrd="4" destOrd="0" presId="urn:microsoft.com/office/officeart/2005/8/layout/hProcess9"/>
    <dgm:cxn modelId="{B2568052-4064-4D11-B217-68D6D40D559C}" type="presParOf" srcId="{A083B1B9-8122-471B-B412-9B5067722C9B}" destId="{71457C3F-A291-498B-94C2-C1AF96C10E11}" srcOrd="5" destOrd="0" presId="urn:microsoft.com/office/officeart/2005/8/layout/hProcess9"/>
    <dgm:cxn modelId="{E5553596-7226-4119-90C1-A2884AB34C58}" type="presParOf" srcId="{A083B1B9-8122-471B-B412-9B5067722C9B}" destId="{85BA4E68-ADF5-412D-8994-D4C885E84DE9}" srcOrd="6" destOrd="0" presId="urn:microsoft.com/office/officeart/2005/8/layout/hProcess9"/>
    <dgm:cxn modelId="{56974E14-FF7D-4CCB-A3D9-099F44393182}" type="presParOf" srcId="{A083B1B9-8122-471B-B412-9B5067722C9B}" destId="{F7A8BA37-6100-4CF3-8607-292D42837E29}" srcOrd="7" destOrd="0" presId="urn:microsoft.com/office/officeart/2005/8/layout/hProcess9"/>
    <dgm:cxn modelId="{7A6AB37C-C440-472C-8B5E-F6D11A55D304}" type="presParOf" srcId="{A083B1B9-8122-471B-B412-9B5067722C9B}" destId="{514272DC-AEB4-43F3-A25D-D0128CFFD80D}" srcOrd="8" destOrd="0" presId="urn:microsoft.com/office/officeart/2005/8/layout/hProcess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A7349-E35E-436A-AAE1-FB98237AE5C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305557-4EDA-4669-AA86-D59407694120}">
      <dgm:prSet phldrT="[Текст]" custT="1"/>
      <dgm:spPr>
        <a:solidFill>
          <a:schemeClr val="accent1">
            <a:alpha val="75000"/>
          </a:schemeClr>
        </a:solidFill>
        <a:ln>
          <a:noFill/>
        </a:ln>
        <a:effectLst>
          <a:softEdge rad="31750"/>
        </a:effectLst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1 место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25E827E4-1541-44E5-AD30-B265FB4A7905}" type="parTrans" cxnId="{BD1E9F5A-63CE-4E00-AC57-5EAA3C78E67F}">
      <dgm:prSet/>
      <dgm:spPr/>
      <dgm:t>
        <a:bodyPr/>
        <a:lstStyle/>
        <a:p>
          <a:endParaRPr lang="ru-RU"/>
        </a:p>
      </dgm:t>
    </dgm:pt>
    <dgm:pt modelId="{DC237259-5CE4-4728-835C-D50AEED364EF}" type="sibTrans" cxnId="{BD1E9F5A-63CE-4E00-AC57-5EAA3C78E67F}">
      <dgm:prSet/>
      <dgm:spPr/>
      <dgm:t>
        <a:bodyPr/>
        <a:lstStyle/>
        <a:p>
          <a:endParaRPr lang="ru-RU"/>
        </a:p>
      </dgm:t>
    </dgm:pt>
    <dgm:pt modelId="{194D0B35-878E-45EB-B3DC-8DBD5C37A41F}">
      <dgm:prSet phldrT="[Текст]" custT="1"/>
      <dgm:spPr>
        <a:solidFill>
          <a:schemeClr val="accent1">
            <a:alpha val="75000"/>
          </a:schemeClr>
        </a:solidFill>
        <a:ln>
          <a:noFill/>
        </a:ln>
        <a:effectLst>
          <a:softEdge rad="63500"/>
        </a:effectLst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Конкурс профессионального мастерства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44BC26DF-96F9-45BD-BC41-DAAE9439D510}" type="parTrans" cxnId="{34E66D8D-45DF-4B93-9D7D-CC6ACCB57520}">
      <dgm:prSet/>
      <dgm:spPr/>
      <dgm:t>
        <a:bodyPr/>
        <a:lstStyle/>
        <a:p>
          <a:endParaRPr lang="ru-RU"/>
        </a:p>
      </dgm:t>
    </dgm:pt>
    <dgm:pt modelId="{C3E68119-296B-4C0A-AE8E-2FE8540D8249}" type="sibTrans" cxnId="{34E66D8D-45DF-4B93-9D7D-CC6ACCB57520}">
      <dgm:prSet/>
      <dgm:spPr/>
      <dgm:t>
        <a:bodyPr/>
        <a:lstStyle/>
        <a:p>
          <a:endParaRPr lang="ru-RU"/>
        </a:p>
      </dgm:t>
    </dgm:pt>
    <dgm:pt modelId="{D7558AD6-9DA1-4FF8-842A-B65041E0282A}">
      <dgm:prSet phldrT="[Текст]" custT="1"/>
      <dgm:spPr>
        <a:solidFill>
          <a:schemeClr val="accent1">
            <a:alpha val="75000"/>
          </a:schemeClr>
        </a:solidFill>
        <a:ln>
          <a:noFill/>
        </a:ln>
        <a:effectLst>
          <a:softEdge rad="31750"/>
        </a:effectLst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2 место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D19ACA28-7E8C-440B-95D6-A9F70390778F}" type="parTrans" cxnId="{AFE73D5F-2AC1-45AE-BA0A-E182FCD73211}">
      <dgm:prSet/>
      <dgm:spPr/>
      <dgm:t>
        <a:bodyPr/>
        <a:lstStyle/>
        <a:p>
          <a:endParaRPr lang="ru-RU"/>
        </a:p>
      </dgm:t>
    </dgm:pt>
    <dgm:pt modelId="{FD2DBCDE-508D-498F-BA48-082E86D22F33}" type="sibTrans" cxnId="{AFE73D5F-2AC1-45AE-BA0A-E182FCD73211}">
      <dgm:prSet/>
      <dgm:spPr/>
      <dgm:t>
        <a:bodyPr/>
        <a:lstStyle/>
        <a:p>
          <a:endParaRPr lang="ru-RU"/>
        </a:p>
      </dgm:t>
    </dgm:pt>
    <dgm:pt modelId="{B9727784-B450-47F4-9807-44F3B66B70EC}">
      <dgm:prSet phldrT="[Текст]" custT="1"/>
      <dgm:spPr>
        <a:solidFill>
          <a:schemeClr val="accent1">
            <a:alpha val="75000"/>
          </a:schemeClr>
        </a:solidFill>
        <a:ln>
          <a:noFill/>
        </a:ln>
        <a:effectLst>
          <a:softEdge rad="63500"/>
        </a:effectLst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Олимпиада по Инженерной графике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59BF27A5-7758-440F-BA32-FE00744B6F0A}" type="parTrans" cxnId="{E555F30C-74A6-45A4-8749-E83C68A97AE7}">
      <dgm:prSet/>
      <dgm:spPr/>
      <dgm:t>
        <a:bodyPr/>
        <a:lstStyle/>
        <a:p>
          <a:endParaRPr lang="ru-RU"/>
        </a:p>
      </dgm:t>
    </dgm:pt>
    <dgm:pt modelId="{F8E13D03-74FD-4290-9691-8F066DE5526D}" type="sibTrans" cxnId="{E555F30C-74A6-45A4-8749-E83C68A97AE7}">
      <dgm:prSet/>
      <dgm:spPr/>
      <dgm:t>
        <a:bodyPr/>
        <a:lstStyle/>
        <a:p>
          <a:endParaRPr lang="ru-RU"/>
        </a:p>
      </dgm:t>
    </dgm:pt>
    <dgm:pt modelId="{6BEBEF95-4BFD-4B75-BB62-DC1F5BBAD2F1}">
      <dgm:prSet phldrT="[Текст]" custT="1"/>
      <dgm:spPr>
        <a:solidFill>
          <a:schemeClr val="accent1">
            <a:alpha val="75000"/>
          </a:schemeClr>
        </a:solidFill>
        <a:ln>
          <a:noFill/>
        </a:ln>
        <a:effectLst>
          <a:softEdge rad="31750"/>
        </a:effectLst>
      </dgm:spPr>
      <dgm:t>
        <a:bodyPr/>
        <a:lstStyle/>
        <a:p>
          <a:r>
            <a:rPr lang="ru-RU" sz="2400" b="1" dirty="0" smtClean="0">
              <a:latin typeface="Comic Sans MS" panose="030F0702030302020204" pitchFamily="66" charset="0"/>
            </a:rPr>
            <a:t>3 место</a:t>
          </a:r>
          <a:endParaRPr lang="ru-RU" sz="2400" b="1" dirty="0">
            <a:latin typeface="Comic Sans MS" panose="030F0702030302020204" pitchFamily="66" charset="0"/>
          </a:endParaRPr>
        </a:p>
      </dgm:t>
    </dgm:pt>
    <dgm:pt modelId="{8F6571CE-432C-4B7B-BA7B-9EF08B771CA7}" type="parTrans" cxnId="{A6A5EB4E-B855-43A8-BA13-F8A748E57CF5}">
      <dgm:prSet/>
      <dgm:spPr/>
      <dgm:t>
        <a:bodyPr/>
        <a:lstStyle/>
        <a:p>
          <a:endParaRPr lang="ru-RU"/>
        </a:p>
      </dgm:t>
    </dgm:pt>
    <dgm:pt modelId="{C8E1F3B1-F92F-4350-B3E0-29F12EC141EE}" type="sibTrans" cxnId="{A6A5EB4E-B855-43A8-BA13-F8A748E57CF5}">
      <dgm:prSet/>
      <dgm:spPr/>
      <dgm:t>
        <a:bodyPr/>
        <a:lstStyle/>
        <a:p>
          <a:endParaRPr lang="ru-RU"/>
        </a:p>
      </dgm:t>
    </dgm:pt>
    <dgm:pt modelId="{8E44EC93-672F-41C0-9744-ADDDF34E51E7}">
      <dgm:prSet phldrT="[Текст]" custT="1"/>
      <dgm:spPr>
        <a:solidFill>
          <a:schemeClr val="accent1">
            <a:alpha val="75000"/>
          </a:schemeClr>
        </a:solidFill>
        <a:ln>
          <a:noFill/>
        </a:ln>
        <a:effectLst>
          <a:softEdge rad="63500"/>
        </a:effectLst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Олимпиада по Электротехнике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CBFF7F0B-E86F-4406-B178-84F27E2FD4A3}" type="parTrans" cxnId="{CC8F4199-42B1-4446-87C9-776D77086E6F}">
      <dgm:prSet/>
      <dgm:spPr/>
      <dgm:t>
        <a:bodyPr/>
        <a:lstStyle/>
        <a:p>
          <a:endParaRPr lang="ru-RU"/>
        </a:p>
      </dgm:t>
    </dgm:pt>
    <dgm:pt modelId="{C8AAE23C-8E93-4AC4-9299-8D368FFAE71E}" type="sibTrans" cxnId="{CC8F4199-42B1-4446-87C9-776D77086E6F}">
      <dgm:prSet/>
      <dgm:spPr/>
      <dgm:t>
        <a:bodyPr/>
        <a:lstStyle/>
        <a:p>
          <a:endParaRPr lang="ru-RU"/>
        </a:p>
      </dgm:t>
    </dgm:pt>
    <dgm:pt modelId="{FEA133D4-B10E-4662-A0BD-50D49D3CAB59}">
      <dgm:prSet custT="1"/>
      <dgm:spPr>
        <a:solidFill>
          <a:schemeClr val="accent1">
            <a:alpha val="75000"/>
          </a:schemeClr>
        </a:solidFill>
        <a:ln>
          <a:noFill/>
        </a:ln>
        <a:effectLst>
          <a:softEdge rad="31750"/>
        </a:effectLst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1 место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56D1859E-06B2-40ED-A01D-711C622F7691}" type="parTrans" cxnId="{3098FC45-F2A8-4C38-A3EB-D7A42C69B9ED}">
      <dgm:prSet/>
      <dgm:spPr/>
      <dgm:t>
        <a:bodyPr/>
        <a:lstStyle/>
        <a:p>
          <a:endParaRPr lang="ru-RU"/>
        </a:p>
      </dgm:t>
    </dgm:pt>
    <dgm:pt modelId="{F7F21590-FF61-47B2-A5F4-CF2ECFA61DA3}" type="sibTrans" cxnId="{3098FC45-F2A8-4C38-A3EB-D7A42C69B9ED}">
      <dgm:prSet/>
      <dgm:spPr/>
      <dgm:t>
        <a:bodyPr/>
        <a:lstStyle/>
        <a:p>
          <a:endParaRPr lang="ru-RU"/>
        </a:p>
      </dgm:t>
    </dgm:pt>
    <dgm:pt modelId="{0CD8443A-DCB5-4066-9640-8569E3CACC46}">
      <dgm:prSet custT="1"/>
      <dgm:spPr>
        <a:solidFill>
          <a:schemeClr val="accent1">
            <a:alpha val="75000"/>
          </a:schemeClr>
        </a:solidFill>
        <a:ln>
          <a:noFill/>
        </a:ln>
        <a:effectLst>
          <a:softEdge rad="63500"/>
        </a:effectLst>
      </dgm:spPr>
      <dgm:t>
        <a:bodyPr/>
        <a:lstStyle/>
        <a:p>
          <a:pPr algn="l"/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Командный конкурс                           «Лучший по профессии</a:t>
          </a:r>
          <a:r>
            <a:rPr lang="en-US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-</a:t>
          </a:r>
          <a:r>
            <a:rPr lang="ru-RU" sz="2400" b="1" dirty="0" smtClean="0">
              <a:solidFill>
                <a:schemeClr val="bg1"/>
              </a:solidFill>
              <a:latin typeface="Comic Sans MS" panose="030F0702030302020204" pitchFamily="66" charset="0"/>
            </a:rPr>
            <a:t>2013»</a:t>
          </a:r>
          <a:endParaRPr lang="ru-RU" sz="2400" b="1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6AB3E3F3-891B-42EB-9D12-B7E1818C100C}" type="parTrans" cxnId="{6C2791AE-8C96-4A74-A0E9-C6F55EA9654F}">
      <dgm:prSet/>
      <dgm:spPr/>
      <dgm:t>
        <a:bodyPr/>
        <a:lstStyle/>
        <a:p>
          <a:endParaRPr lang="ru-RU"/>
        </a:p>
      </dgm:t>
    </dgm:pt>
    <dgm:pt modelId="{394EE942-51DA-48E2-A03B-89EAEEBBE551}" type="sibTrans" cxnId="{6C2791AE-8C96-4A74-A0E9-C6F55EA9654F}">
      <dgm:prSet/>
      <dgm:spPr/>
      <dgm:t>
        <a:bodyPr/>
        <a:lstStyle/>
        <a:p>
          <a:endParaRPr lang="ru-RU"/>
        </a:p>
      </dgm:t>
    </dgm:pt>
    <dgm:pt modelId="{FD535887-A76A-4A2D-B55D-B1BC3D604CDB}" type="pres">
      <dgm:prSet presAssocID="{E2DA7349-E35E-436A-AAE1-FB98237AE5C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0F16AB-69DF-472E-97EC-89A322BDE8B8}" type="pres">
      <dgm:prSet presAssocID="{BF305557-4EDA-4669-AA86-D59407694120}" presName="composite" presStyleCnt="0"/>
      <dgm:spPr/>
    </dgm:pt>
    <dgm:pt modelId="{16C8DBCE-D965-443D-9E8E-D84ADD7A37B5}" type="pres">
      <dgm:prSet presAssocID="{BF305557-4EDA-4669-AA86-D59407694120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AD9CE3-6702-4187-B8EE-C4BDAA627995}" type="pres">
      <dgm:prSet presAssocID="{BF305557-4EDA-4669-AA86-D59407694120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5FE80-46B8-4AEA-9C0D-9C5AB59EC003}" type="pres">
      <dgm:prSet presAssocID="{DC237259-5CE4-4728-835C-D50AEED364EF}" presName="sp" presStyleCnt="0"/>
      <dgm:spPr/>
    </dgm:pt>
    <dgm:pt modelId="{620A6C1C-F9A5-48C8-8400-2EB4FCCB0FD0}" type="pres">
      <dgm:prSet presAssocID="{D7558AD6-9DA1-4FF8-842A-B65041E0282A}" presName="composite" presStyleCnt="0"/>
      <dgm:spPr/>
    </dgm:pt>
    <dgm:pt modelId="{EEA0B333-0A9D-46B9-8928-3513C0F2864C}" type="pres">
      <dgm:prSet presAssocID="{D7558AD6-9DA1-4FF8-842A-B65041E0282A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10B6B-8675-4785-A212-E354EFE34A05}" type="pres">
      <dgm:prSet presAssocID="{D7558AD6-9DA1-4FF8-842A-B65041E0282A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00AE9-8C74-4614-89B6-EE67AA3EB606}" type="pres">
      <dgm:prSet presAssocID="{FD2DBCDE-508D-498F-BA48-082E86D22F33}" presName="sp" presStyleCnt="0"/>
      <dgm:spPr/>
    </dgm:pt>
    <dgm:pt modelId="{C1A25BCC-7C58-40E6-9336-9F895AD57111}" type="pres">
      <dgm:prSet presAssocID="{6BEBEF95-4BFD-4B75-BB62-DC1F5BBAD2F1}" presName="composite" presStyleCnt="0"/>
      <dgm:spPr/>
    </dgm:pt>
    <dgm:pt modelId="{D6119E30-0C14-4049-935E-D42582D136F7}" type="pres">
      <dgm:prSet presAssocID="{6BEBEF95-4BFD-4B75-BB62-DC1F5BBAD2F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00B57-C96C-48C1-8C8D-4F6280F57B1E}" type="pres">
      <dgm:prSet presAssocID="{6BEBEF95-4BFD-4B75-BB62-DC1F5BBAD2F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DBB73C-2B3A-4BCE-9F7F-CF5F570664DA}" type="pres">
      <dgm:prSet presAssocID="{C8E1F3B1-F92F-4350-B3E0-29F12EC141EE}" presName="sp" presStyleCnt="0"/>
      <dgm:spPr/>
    </dgm:pt>
    <dgm:pt modelId="{381BEABC-C22A-4F3A-AB54-BF659B6ACBE1}" type="pres">
      <dgm:prSet presAssocID="{FEA133D4-B10E-4662-A0BD-50D49D3CAB59}" presName="composite" presStyleCnt="0"/>
      <dgm:spPr/>
    </dgm:pt>
    <dgm:pt modelId="{A5903053-981A-4B1B-A95D-6D74D00EB04D}" type="pres">
      <dgm:prSet presAssocID="{FEA133D4-B10E-4662-A0BD-50D49D3CAB5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78578-CB1A-4254-831B-B3B9956F3BAA}" type="pres">
      <dgm:prSet presAssocID="{FEA133D4-B10E-4662-A0BD-50D49D3CAB5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186CD-51C5-4645-BE0C-FACFD4E96035}" type="presOf" srcId="{194D0B35-878E-45EB-B3DC-8DBD5C37A41F}" destId="{28AD9CE3-6702-4187-B8EE-C4BDAA627995}" srcOrd="0" destOrd="0" presId="urn:microsoft.com/office/officeart/2005/8/layout/chevron2"/>
    <dgm:cxn modelId="{B7AAEE50-421D-43C9-B166-5B1EA73993B1}" type="presOf" srcId="{E2DA7349-E35E-436A-AAE1-FB98237AE5C2}" destId="{FD535887-A76A-4A2D-B55D-B1BC3D604CDB}" srcOrd="0" destOrd="0" presId="urn:microsoft.com/office/officeart/2005/8/layout/chevron2"/>
    <dgm:cxn modelId="{9CA7C2C0-8A1D-49CD-912F-F191DE844F2E}" type="presOf" srcId="{6BEBEF95-4BFD-4B75-BB62-DC1F5BBAD2F1}" destId="{D6119E30-0C14-4049-935E-D42582D136F7}" srcOrd="0" destOrd="0" presId="urn:microsoft.com/office/officeart/2005/8/layout/chevron2"/>
    <dgm:cxn modelId="{E555F30C-74A6-45A4-8749-E83C68A97AE7}" srcId="{D7558AD6-9DA1-4FF8-842A-B65041E0282A}" destId="{B9727784-B450-47F4-9807-44F3B66B70EC}" srcOrd="0" destOrd="0" parTransId="{59BF27A5-7758-440F-BA32-FE00744B6F0A}" sibTransId="{F8E13D03-74FD-4290-9691-8F066DE5526D}"/>
    <dgm:cxn modelId="{803DD4C5-1FE6-49B9-BA05-DBDCD4705A7F}" type="presOf" srcId="{D7558AD6-9DA1-4FF8-842A-B65041E0282A}" destId="{EEA0B333-0A9D-46B9-8928-3513C0F2864C}" srcOrd="0" destOrd="0" presId="urn:microsoft.com/office/officeart/2005/8/layout/chevron2"/>
    <dgm:cxn modelId="{34E66D8D-45DF-4B93-9D7D-CC6ACCB57520}" srcId="{BF305557-4EDA-4669-AA86-D59407694120}" destId="{194D0B35-878E-45EB-B3DC-8DBD5C37A41F}" srcOrd="0" destOrd="0" parTransId="{44BC26DF-96F9-45BD-BC41-DAAE9439D510}" sibTransId="{C3E68119-296B-4C0A-AE8E-2FE8540D8249}"/>
    <dgm:cxn modelId="{5919EE91-5FEA-4295-9DB4-7ACADA5E0A84}" type="presOf" srcId="{BF305557-4EDA-4669-AA86-D59407694120}" destId="{16C8DBCE-D965-443D-9E8E-D84ADD7A37B5}" srcOrd="0" destOrd="0" presId="urn:microsoft.com/office/officeart/2005/8/layout/chevron2"/>
    <dgm:cxn modelId="{A23BA0AA-B332-4461-80DF-F2A9F881DAA5}" type="presOf" srcId="{8E44EC93-672F-41C0-9744-ADDDF34E51E7}" destId="{72200B57-C96C-48C1-8C8D-4F6280F57B1E}" srcOrd="0" destOrd="0" presId="urn:microsoft.com/office/officeart/2005/8/layout/chevron2"/>
    <dgm:cxn modelId="{E6E51DCE-77D3-4C4D-B174-64A88EFBB293}" type="presOf" srcId="{FEA133D4-B10E-4662-A0BD-50D49D3CAB59}" destId="{A5903053-981A-4B1B-A95D-6D74D00EB04D}" srcOrd="0" destOrd="0" presId="urn:microsoft.com/office/officeart/2005/8/layout/chevron2"/>
    <dgm:cxn modelId="{A6A5EB4E-B855-43A8-BA13-F8A748E57CF5}" srcId="{E2DA7349-E35E-436A-AAE1-FB98237AE5C2}" destId="{6BEBEF95-4BFD-4B75-BB62-DC1F5BBAD2F1}" srcOrd="2" destOrd="0" parTransId="{8F6571CE-432C-4B7B-BA7B-9EF08B771CA7}" sibTransId="{C8E1F3B1-F92F-4350-B3E0-29F12EC141EE}"/>
    <dgm:cxn modelId="{52459E46-9C5C-4069-BCBA-004AE0FC9B8F}" type="presOf" srcId="{0CD8443A-DCB5-4066-9640-8569E3CACC46}" destId="{1D278578-CB1A-4254-831B-B3B9956F3BAA}" srcOrd="0" destOrd="0" presId="urn:microsoft.com/office/officeart/2005/8/layout/chevron2"/>
    <dgm:cxn modelId="{3098FC45-F2A8-4C38-A3EB-D7A42C69B9ED}" srcId="{E2DA7349-E35E-436A-AAE1-FB98237AE5C2}" destId="{FEA133D4-B10E-4662-A0BD-50D49D3CAB59}" srcOrd="3" destOrd="0" parTransId="{56D1859E-06B2-40ED-A01D-711C622F7691}" sibTransId="{F7F21590-FF61-47B2-A5F4-CF2ECFA61DA3}"/>
    <dgm:cxn modelId="{0A76816D-A11E-49F5-91DF-71B73037EDA3}" type="presOf" srcId="{B9727784-B450-47F4-9807-44F3B66B70EC}" destId="{F2A10B6B-8675-4785-A212-E354EFE34A05}" srcOrd="0" destOrd="0" presId="urn:microsoft.com/office/officeart/2005/8/layout/chevron2"/>
    <dgm:cxn modelId="{6C2791AE-8C96-4A74-A0E9-C6F55EA9654F}" srcId="{FEA133D4-B10E-4662-A0BD-50D49D3CAB59}" destId="{0CD8443A-DCB5-4066-9640-8569E3CACC46}" srcOrd="0" destOrd="0" parTransId="{6AB3E3F3-891B-42EB-9D12-B7E1818C100C}" sibTransId="{394EE942-51DA-48E2-A03B-89EAEEBBE551}"/>
    <dgm:cxn modelId="{BD1E9F5A-63CE-4E00-AC57-5EAA3C78E67F}" srcId="{E2DA7349-E35E-436A-AAE1-FB98237AE5C2}" destId="{BF305557-4EDA-4669-AA86-D59407694120}" srcOrd="0" destOrd="0" parTransId="{25E827E4-1541-44E5-AD30-B265FB4A7905}" sibTransId="{DC237259-5CE4-4728-835C-D50AEED364EF}"/>
    <dgm:cxn modelId="{AFE73D5F-2AC1-45AE-BA0A-E182FCD73211}" srcId="{E2DA7349-E35E-436A-AAE1-FB98237AE5C2}" destId="{D7558AD6-9DA1-4FF8-842A-B65041E0282A}" srcOrd="1" destOrd="0" parTransId="{D19ACA28-7E8C-440B-95D6-A9F70390778F}" sibTransId="{FD2DBCDE-508D-498F-BA48-082E86D22F33}"/>
    <dgm:cxn modelId="{CC8F4199-42B1-4446-87C9-776D77086E6F}" srcId="{6BEBEF95-4BFD-4B75-BB62-DC1F5BBAD2F1}" destId="{8E44EC93-672F-41C0-9744-ADDDF34E51E7}" srcOrd="0" destOrd="0" parTransId="{CBFF7F0B-E86F-4406-B178-84F27E2FD4A3}" sibTransId="{C8AAE23C-8E93-4AC4-9299-8D368FFAE71E}"/>
    <dgm:cxn modelId="{E4419DBD-A256-4CCE-A8EC-29EC609B179F}" type="presParOf" srcId="{FD535887-A76A-4A2D-B55D-B1BC3D604CDB}" destId="{DD0F16AB-69DF-472E-97EC-89A322BDE8B8}" srcOrd="0" destOrd="0" presId="urn:microsoft.com/office/officeart/2005/8/layout/chevron2"/>
    <dgm:cxn modelId="{1169EB68-1EAF-43E4-B728-771593850247}" type="presParOf" srcId="{DD0F16AB-69DF-472E-97EC-89A322BDE8B8}" destId="{16C8DBCE-D965-443D-9E8E-D84ADD7A37B5}" srcOrd="0" destOrd="0" presId="urn:microsoft.com/office/officeart/2005/8/layout/chevron2"/>
    <dgm:cxn modelId="{765DFBE7-32E3-4ADD-957F-32F81B2899E1}" type="presParOf" srcId="{DD0F16AB-69DF-472E-97EC-89A322BDE8B8}" destId="{28AD9CE3-6702-4187-B8EE-C4BDAA627995}" srcOrd="1" destOrd="0" presId="urn:microsoft.com/office/officeart/2005/8/layout/chevron2"/>
    <dgm:cxn modelId="{22BECF7A-7AC8-48D3-8410-68075BA9CC1F}" type="presParOf" srcId="{FD535887-A76A-4A2D-B55D-B1BC3D604CDB}" destId="{2B25FE80-46B8-4AEA-9C0D-9C5AB59EC003}" srcOrd="1" destOrd="0" presId="urn:microsoft.com/office/officeart/2005/8/layout/chevron2"/>
    <dgm:cxn modelId="{32A8832E-0FB4-4315-A26B-84344F1B5758}" type="presParOf" srcId="{FD535887-A76A-4A2D-B55D-B1BC3D604CDB}" destId="{620A6C1C-F9A5-48C8-8400-2EB4FCCB0FD0}" srcOrd="2" destOrd="0" presId="urn:microsoft.com/office/officeart/2005/8/layout/chevron2"/>
    <dgm:cxn modelId="{D59DBC73-93B2-4FC7-B08A-631B4F9EEE86}" type="presParOf" srcId="{620A6C1C-F9A5-48C8-8400-2EB4FCCB0FD0}" destId="{EEA0B333-0A9D-46B9-8928-3513C0F2864C}" srcOrd="0" destOrd="0" presId="urn:microsoft.com/office/officeart/2005/8/layout/chevron2"/>
    <dgm:cxn modelId="{E51E36E4-F91D-4C64-A22A-429F3DC2E03F}" type="presParOf" srcId="{620A6C1C-F9A5-48C8-8400-2EB4FCCB0FD0}" destId="{F2A10B6B-8675-4785-A212-E354EFE34A05}" srcOrd="1" destOrd="0" presId="urn:microsoft.com/office/officeart/2005/8/layout/chevron2"/>
    <dgm:cxn modelId="{E8CAAED5-71BD-4581-8B0B-D8DC6EF4BFE0}" type="presParOf" srcId="{FD535887-A76A-4A2D-B55D-B1BC3D604CDB}" destId="{E6200AE9-8C74-4614-89B6-EE67AA3EB606}" srcOrd="3" destOrd="0" presId="urn:microsoft.com/office/officeart/2005/8/layout/chevron2"/>
    <dgm:cxn modelId="{B884C5A5-412E-4E65-8EBC-3F927ACBFABB}" type="presParOf" srcId="{FD535887-A76A-4A2D-B55D-B1BC3D604CDB}" destId="{C1A25BCC-7C58-40E6-9336-9F895AD57111}" srcOrd="4" destOrd="0" presId="urn:microsoft.com/office/officeart/2005/8/layout/chevron2"/>
    <dgm:cxn modelId="{857E9D99-364D-4BAD-AA94-6AFF0C49F10C}" type="presParOf" srcId="{C1A25BCC-7C58-40E6-9336-9F895AD57111}" destId="{D6119E30-0C14-4049-935E-D42582D136F7}" srcOrd="0" destOrd="0" presId="urn:microsoft.com/office/officeart/2005/8/layout/chevron2"/>
    <dgm:cxn modelId="{57CB2637-07C0-448B-B3A4-101E770576E0}" type="presParOf" srcId="{C1A25BCC-7C58-40E6-9336-9F895AD57111}" destId="{72200B57-C96C-48C1-8C8D-4F6280F57B1E}" srcOrd="1" destOrd="0" presId="urn:microsoft.com/office/officeart/2005/8/layout/chevron2"/>
    <dgm:cxn modelId="{B1B1915E-4F6F-435F-8E1A-521A7E640704}" type="presParOf" srcId="{FD535887-A76A-4A2D-B55D-B1BC3D604CDB}" destId="{A2DBB73C-2B3A-4BCE-9F7F-CF5F570664DA}" srcOrd="5" destOrd="0" presId="urn:microsoft.com/office/officeart/2005/8/layout/chevron2"/>
    <dgm:cxn modelId="{A414A322-BC05-4CDE-80D3-705A258D76DF}" type="presParOf" srcId="{FD535887-A76A-4A2D-B55D-B1BC3D604CDB}" destId="{381BEABC-C22A-4F3A-AB54-BF659B6ACBE1}" srcOrd="6" destOrd="0" presId="urn:microsoft.com/office/officeart/2005/8/layout/chevron2"/>
    <dgm:cxn modelId="{24478308-E257-459C-910D-C857AC2BF284}" type="presParOf" srcId="{381BEABC-C22A-4F3A-AB54-BF659B6ACBE1}" destId="{A5903053-981A-4B1B-A95D-6D74D00EB04D}" srcOrd="0" destOrd="0" presId="urn:microsoft.com/office/officeart/2005/8/layout/chevron2"/>
    <dgm:cxn modelId="{92ED7042-1454-4806-9314-A8C9DB41A6C0}" type="presParOf" srcId="{381BEABC-C22A-4F3A-AB54-BF659B6ACBE1}" destId="{1D278578-CB1A-4254-831B-B3B9956F3BAA}" srcOrd="1" destOrd="0" presId="urn:microsoft.com/office/officeart/2005/8/layout/chevron2"/>
  </dgm:cxnLst>
  <dgm:bg>
    <a:effectLst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D6F46-4A4E-4281-8BF0-655F878839CE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28A2D-8561-4A4E-A092-440978315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2082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9434" cy="338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745" y="0"/>
            <a:ext cx="4309434" cy="338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F9E33-2416-4376-8212-DC6730F361DD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9638" y="844550"/>
            <a:ext cx="3043237" cy="228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485" y="3253736"/>
            <a:ext cx="7953544" cy="266214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22187"/>
            <a:ext cx="4309434" cy="3389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745" y="6422187"/>
            <a:ext cx="4309434" cy="33897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97BC5-54A8-4244-99AD-CD8739338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0039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97BC5-54A8-4244-99AD-CD8739338AC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4252913" y="0"/>
          <a:ext cx="4891087" cy="4437063"/>
        </p:xfrm>
        <a:graphic>
          <a:graphicData uri="http://schemas.openxmlformats.org/presentationml/2006/ole">
            <p:oleObj spid="_x0000_s3112" name="Image" r:id="rId3" imgW="8228571" imgH="8711111" progId="">
              <p:embed/>
            </p:oleObj>
          </a:graphicData>
        </a:graphic>
      </p:graphicFrame>
      <p:sp>
        <p:nvSpPr>
          <p:cNvPr id="3090" name="Rectangle 18" descr="Light horizontal"/>
          <p:cNvSpPr>
            <a:spLocks noChangeArrowheads="1"/>
          </p:cNvSpPr>
          <p:nvPr/>
        </p:nvSpPr>
        <p:spPr bwMode="gray">
          <a:xfrm>
            <a:off x="0" y="9525"/>
            <a:ext cx="1476375" cy="6848475"/>
          </a:xfrm>
          <a:prstGeom prst="rect">
            <a:avLst/>
          </a:prstGeom>
          <a:pattFill prst="ltHorz">
            <a:fgClr>
              <a:schemeClr val="bg2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ltGray">
          <a:xfrm flipV="1">
            <a:off x="0" y="4267200"/>
            <a:ext cx="9144000" cy="11064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ltGray">
          <a:xfrm>
            <a:off x="1474788" y="5156200"/>
            <a:ext cx="7129462" cy="5048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447800" y="3548063"/>
            <a:ext cx="7239000" cy="1371600"/>
          </a:xfrm>
        </p:spPr>
        <p:txBody>
          <a:bodyPr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614488" y="5224463"/>
            <a:ext cx="68580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650085A-A3C5-4B6B-8605-E9E5628853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75620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5CF4E33-B12B-4796-81C2-CC3353E760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231755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688" y="319088"/>
            <a:ext cx="71628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8D92EEA-5AAC-47B3-A3F2-71AF8A97B6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272355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F4509-6CBB-4273-B7DF-3119B99F2F81}" type="datetimeFigureOut">
              <a:rPr lang="ru-RU" altLang="ru-RU"/>
              <a:pPr>
                <a:defRPr/>
              </a:pPr>
              <a:t>06.10.2014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F9E7-84E2-40F5-9C90-E786FA4AA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209AC-762C-4119-9CCF-DA7254F95422}" type="datetimeFigureOut">
              <a:rPr lang="ru-RU" altLang="ru-RU"/>
              <a:pPr>
                <a:defRPr/>
              </a:pPr>
              <a:t>06.10.2014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DD2A7-E07F-42C0-B5B0-B665364C1E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336804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8198882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6C8E343-5D0D-419D-A7FE-4BEA675228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830735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E2C860B-60B9-41B6-931F-904702BFEF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765814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778254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23012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C3643EC-2092-4178-A86C-9B471C5EE4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080841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15EF64B-49E3-428F-9BA0-954A0F444F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601923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 descr="Light horizontal"/>
          <p:cNvSpPr>
            <a:spLocks noChangeArrowheads="1"/>
          </p:cNvSpPr>
          <p:nvPr/>
        </p:nvSpPr>
        <p:spPr bwMode="gray">
          <a:xfrm>
            <a:off x="0" y="0"/>
            <a:ext cx="468313" cy="6858000"/>
          </a:xfrm>
          <a:prstGeom prst="rect">
            <a:avLst/>
          </a:prstGeom>
          <a:pattFill prst="ltHorz">
            <a:fgClr>
              <a:schemeClr val="bg2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 userDrawn="1"/>
        </p:nvSpPr>
        <p:spPr bwMode="invGray">
          <a:xfrm>
            <a:off x="0" y="-26988"/>
            <a:ext cx="9144000" cy="6921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468313" y="6410325"/>
            <a:ext cx="8424862" cy="0"/>
          </a:xfrm>
          <a:prstGeom prst="line">
            <a:avLst/>
          </a:prstGeom>
          <a:noFill/>
          <a:ln w="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42" name="AutoShape 18"/>
          <p:cNvSpPr>
            <a:spLocks noChangeArrowheads="1"/>
          </p:cNvSpPr>
          <p:nvPr/>
        </p:nvSpPr>
        <p:spPr bwMode="blackWhite">
          <a:xfrm>
            <a:off x="468313" y="233363"/>
            <a:ext cx="7488237" cy="7207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47688" y="319088"/>
            <a:ext cx="71628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ltGray">
          <a:xfrm rot="5400000">
            <a:off x="8397876" y="-136525"/>
            <a:ext cx="284162" cy="750887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44D64EA-8239-4122-A163-B383EA6181AB}" type="datetimeFigureOut">
              <a:rPr lang="ru-RU" altLang="ru-RU"/>
              <a:pPr>
                <a:defRPr/>
              </a:pPr>
              <a:t>06.10.2014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1B58AA-E438-4AA5-8779-1A0FBDC385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Comic Sans MS" pitchFamily="66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mic Sans MS" pitchFamily="66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omic Sans MS" pitchFamily="66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mic Sans MS" pitchFamily="66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Comic Sans MS" pitchFamily="66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412776"/>
            <a:ext cx="7344816" cy="2808312"/>
          </a:xfrm>
        </p:spPr>
        <p:txBody>
          <a:bodyPr/>
          <a:lstStyle/>
          <a:p>
            <a:pPr algn="ctr"/>
            <a:r>
              <a:rPr lang="ru-RU" sz="3200" dirty="0" smtClean="0"/>
              <a:t>Создание условий для проектирования индивидуального образовательного маршрута студента</a:t>
            </a:r>
            <a:endParaRPr lang="ru-RU" sz="32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4488" y="5085184"/>
            <a:ext cx="6858000" cy="1272774"/>
          </a:xfrm>
        </p:spPr>
        <p:txBody>
          <a:bodyPr/>
          <a:lstStyle/>
          <a:p>
            <a:pPr algn="r"/>
            <a:r>
              <a:rPr lang="ru-RU" sz="2000" b="0" i="1" dirty="0" smtClean="0"/>
              <a:t>Шпак Тамара Евгеньевна</a:t>
            </a:r>
          </a:p>
          <a:p>
            <a:pPr algn="r"/>
            <a:endParaRPr lang="ru-RU" b="0" i="1" smtClean="0">
              <a:solidFill>
                <a:schemeClr val="accent2">
                  <a:lumMod val="50000"/>
                </a:schemeClr>
              </a:solidFill>
            </a:endParaRPr>
          </a:p>
          <a:p>
            <a:pPr algn="r"/>
            <a:r>
              <a:rPr lang="ru-RU" b="0" i="1" smtClean="0">
                <a:solidFill>
                  <a:schemeClr val="accent2">
                    <a:lumMod val="50000"/>
                  </a:schemeClr>
                </a:solidFill>
              </a:rPr>
              <a:t>Председатель </a:t>
            </a:r>
            <a:r>
              <a:rPr lang="ru-RU" b="0" i="1" dirty="0" smtClean="0">
                <a:solidFill>
                  <a:schemeClr val="accent2">
                    <a:lumMod val="50000"/>
                  </a:schemeClr>
                </a:solidFill>
              </a:rPr>
              <a:t>совета директоров ПОО ТО</a:t>
            </a:r>
          </a:p>
          <a:p>
            <a:pPr algn="r"/>
            <a:r>
              <a:rPr lang="ru-RU" b="0" i="1" dirty="0" smtClean="0">
                <a:solidFill>
                  <a:schemeClr val="accent2">
                    <a:lumMod val="50000"/>
                  </a:schemeClr>
                </a:solidFill>
              </a:rPr>
              <a:t>Директор ГАПОУ ТО «Тюменский колледж водного транспорта</a:t>
            </a:r>
          </a:p>
          <a:p>
            <a:pPr algn="r"/>
            <a:r>
              <a:rPr lang="ru-RU" b="0" i="1" dirty="0" smtClean="0">
                <a:solidFill>
                  <a:schemeClr val="accent2">
                    <a:lumMod val="50000"/>
                  </a:schemeClr>
                </a:solidFill>
              </a:rPr>
              <a:t>Кандидат педагогических наук</a:t>
            </a:r>
            <a:endParaRPr lang="en-US" b="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88640"/>
            <a:ext cx="8928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6 октября 2014</a:t>
            </a:r>
            <a:endParaRPr lang="ru-RU" sz="1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395536" y="980728"/>
            <a:ext cx="8349188" cy="1069144"/>
            <a:chOff x="1296" y="1795"/>
            <a:chExt cx="2976" cy="432"/>
          </a:xfrm>
        </p:grpSpPr>
        <p:sp>
          <p:nvSpPr>
            <p:cNvPr id="6" name="AutoShape 62"/>
            <p:cNvSpPr>
              <a:spLocks noChangeArrowheads="1"/>
            </p:cNvSpPr>
            <p:nvPr/>
          </p:nvSpPr>
          <p:spPr bwMode="gray">
            <a:xfrm>
              <a:off x="1536" y="1853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AutoShape 63"/>
            <p:cNvSpPr>
              <a:spLocks noChangeArrowheads="1"/>
            </p:cNvSpPr>
            <p:nvPr/>
          </p:nvSpPr>
          <p:spPr bwMode="gray">
            <a:xfrm>
              <a:off x="1296" y="1795"/>
              <a:ext cx="411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Text Box 64"/>
            <p:cNvSpPr txBox="1">
              <a:spLocks noChangeArrowheads="1"/>
            </p:cNvSpPr>
            <p:nvPr/>
          </p:nvSpPr>
          <p:spPr bwMode="gray">
            <a:xfrm>
              <a:off x="1733" y="1854"/>
              <a:ext cx="2515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dirty="0" smtClean="0">
                  <a:solidFill>
                    <a:srgbClr val="000000"/>
                  </a:solidFill>
                </a:rPr>
                <a:t>Цель ИОП. Индивидуальный учебный план.</a:t>
              </a:r>
            </a:p>
            <a:p>
              <a:pPr eaLnBrk="0" hangingPunct="0"/>
              <a:r>
                <a:rPr lang="ru-RU" altLang="ru-RU" dirty="0" smtClean="0">
                  <a:solidFill>
                    <a:srgbClr val="000000"/>
                  </a:solidFill>
                </a:rPr>
                <a:t>Характеристика учебных программ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9" name="Text Box 65"/>
            <p:cNvSpPr txBox="1">
              <a:spLocks noChangeArrowheads="1"/>
            </p:cNvSpPr>
            <p:nvPr/>
          </p:nvSpPr>
          <p:spPr bwMode="gray">
            <a:xfrm>
              <a:off x="1472" y="1886"/>
              <a:ext cx="66" cy="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667670" y="2132856"/>
            <a:ext cx="8141582" cy="870971"/>
            <a:chOff x="1393" y="1886"/>
            <a:chExt cx="2902" cy="301"/>
          </a:xfrm>
        </p:grpSpPr>
        <p:sp>
          <p:nvSpPr>
            <p:cNvPr id="11" name="AutoShape 67"/>
            <p:cNvSpPr>
              <a:spLocks noChangeArrowheads="1"/>
            </p:cNvSpPr>
            <p:nvPr/>
          </p:nvSpPr>
          <p:spPr bwMode="gray">
            <a:xfrm>
              <a:off x="1536" y="1920"/>
              <a:ext cx="2736" cy="26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69"/>
            <p:cNvSpPr txBox="1">
              <a:spLocks noChangeArrowheads="1"/>
            </p:cNvSpPr>
            <p:nvPr/>
          </p:nvSpPr>
          <p:spPr bwMode="gray">
            <a:xfrm>
              <a:off x="1639" y="1939"/>
              <a:ext cx="2656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dirty="0" smtClean="0">
                  <a:solidFill>
                    <a:srgbClr val="000000"/>
                  </a:solidFill>
                </a:rPr>
                <a:t>Описание организационно-педагогических условий, педагогических технологий; процедуры выбора и изменения ИОМ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4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" name="Group 71"/>
          <p:cNvGrpSpPr>
            <a:grpSpLocks/>
          </p:cNvGrpSpPr>
          <p:nvPr/>
        </p:nvGrpSpPr>
        <p:grpSpPr bwMode="auto">
          <a:xfrm>
            <a:off x="667792" y="3212976"/>
            <a:ext cx="8080672" cy="894329"/>
            <a:chOff x="1393" y="1886"/>
            <a:chExt cx="2879" cy="288"/>
          </a:xfrm>
        </p:grpSpPr>
        <p:sp>
          <p:nvSpPr>
            <p:cNvPr id="16" name="AutoShape 72"/>
            <p:cNvSpPr>
              <a:spLocks noChangeArrowheads="1"/>
            </p:cNvSpPr>
            <p:nvPr/>
          </p:nvSpPr>
          <p:spPr bwMode="gray">
            <a:xfrm>
              <a:off x="1536" y="1915"/>
              <a:ext cx="2736" cy="253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Text Box 74"/>
            <p:cNvSpPr txBox="1">
              <a:spLocks noChangeArrowheads="1"/>
            </p:cNvSpPr>
            <p:nvPr/>
          </p:nvSpPr>
          <p:spPr bwMode="gray">
            <a:xfrm>
              <a:off x="1707" y="1934"/>
              <a:ext cx="2437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dirty="0" smtClean="0">
                  <a:solidFill>
                    <a:srgbClr val="000000"/>
                  </a:solidFill>
                </a:rPr>
                <a:t>Система форм и сроков аттестации, контроль и учёт достижений, формы отчётности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5" name="Group 76"/>
          <p:cNvGrpSpPr>
            <a:grpSpLocks/>
          </p:cNvGrpSpPr>
          <p:nvPr/>
        </p:nvGrpSpPr>
        <p:grpSpPr bwMode="auto">
          <a:xfrm>
            <a:off x="667792" y="4365103"/>
            <a:ext cx="8223817" cy="890680"/>
            <a:chOff x="1393" y="1886"/>
            <a:chExt cx="2930" cy="301"/>
          </a:xfrm>
        </p:grpSpPr>
        <p:sp>
          <p:nvSpPr>
            <p:cNvPr id="21" name="AutoShape 7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Text Box 79"/>
            <p:cNvSpPr txBox="1">
              <a:spLocks noChangeArrowheads="1"/>
            </p:cNvSpPr>
            <p:nvPr/>
          </p:nvSpPr>
          <p:spPr bwMode="gray">
            <a:xfrm>
              <a:off x="1731" y="1900"/>
              <a:ext cx="2592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dirty="0" smtClean="0">
                  <a:solidFill>
                    <a:srgbClr val="000000"/>
                  </a:solidFill>
                </a:rPr>
                <a:t>Описание форм ЛПЗ, проектов, тем научно-исследовательской деятельности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24" name="Text Box 8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10" name="Group 61"/>
          <p:cNvGrpSpPr>
            <a:grpSpLocks/>
          </p:cNvGrpSpPr>
          <p:nvPr/>
        </p:nvGrpSpPr>
        <p:grpSpPr bwMode="auto">
          <a:xfrm>
            <a:off x="793918" y="5445222"/>
            <a:ext cx="8099497" cy="866011"/>
            <a:chOff x="1438" y="1886"/>
            <a:chExt cx="2887" cy="316"/>
          </a:xfrm>
        </p:grpSpPr>
        <p:sp>
          <p:nvSpPr>
            <p:cNvPr id="28" name="AutoShape 62"/>
            <p:cNvSpPr>
              <a:spLocks noChangeArrowheads="1"/>
            </p:cNvSpPr>
            <p:nvPr/>
          </p:nvSpPr>
          <p:spPr bwMode="gray">
            <a:xfrm>
              <a:off x="1536" y="1886"/>
              <a:ext cx="2736" cy="31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CDA9D3">
                    <a:tint val="66000"/>
                    <a:satMod val="160000"/>
                  </a:srgbClr>
                </a:gs>
                <a:gs pos="50000">
                  <a:srgbClr val="CDA9D3">
                    <a:tint val="44500"/>
                    <a:satMod val="160000"/>
                  </a:srgbClr>
                </a:gs>
                <a:gs pos="100000">
                  <a:srgbClr val="CDA9D3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Text Box 64"/>
            <p:cNvSpPr txBox="1">
              <a:spLocks noChangeArrowheads="1"/>
            </p:cNvSpPr>
            <p:nvPr/>
          </p:nvSpPr>
          <p:spPr bwMode="gray">
            <a:xfrm>
              <a:off x="1733" y="1965"/>
              <a:ext cx="25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altLang="ru-RU" dirty="0" smtClean="0">
                  <a:solidFill>
                    <a:srgbClr val="000000"/>
                  </a:solidFill>
                </a:rPr>
                <a:t>Описание ожидаемых образовательных результатов 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31" name="Text Box 65"/>
            <p:cNvSpPr txBox="1">
              <a:spLocks noChangeArrowheads="1"/>
            </p:cNvSpPr>
            <p:nvPr/>
          </p:nvSpPr>
          <p:spPr bwMode="gray">
            <a:xfrm>
              <a:off x="1438" y="1886"/>
              <a:ext cx="133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sz="2400" dirty="0" smtClean="0">
                  <a:solidFill>
                    <a:schemeClr val="bg1"/>
                  </a:solidFill>
                </a:rPr>
                <a:t>5</a:t>
              </a:r>
              <a:endParaRPr lang="en-US" altLang="ru-RU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AutoShape 63"/>
          <p:cNvSpPr>
            <a:spLocks noChangeArrowheads="1"/>
          </p:cNvSpPr>
          <p:nvPr/>
        </p:nvSpPr>
        <p:spPr bwMode="gray">
          <a:xfrm>
            <a:off x="323528" y="2060848"/>
            <a:ext cx="1153063" cy="1069144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AutoShape 63"/>
          <p:cNvSpPr>
            <a:spLocks noChangeArrowheads="1"/>
          </p:cNvSpPr>
          <p:nvPr/>
        </p:nvSpPr>
        <p:spPr bwMode="gray">
          <a:xfrm>
            <a:off x="322593" y="3140968"/>
            <a:ext cx="1153063" cy="1069144"/>
          </a:xfrm>
          <a:prstGeom prst="diamond">
            <a:avLst/>
          </a:prstGeom>
          <a:solidFill>
            <a:schemeClr val="accent3">
              <a:lumMod val="65000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3"/>
          <p:cNvSpPr>
            <a:spLocks noChangeArrowheads="1"/>
          </p:cNvSpPr>
          <p:nvPr/>
        </p:nvSpPr>
        <p:spPr bwMode="gray">
          <a:xfrm>
            <a:off x="322593" y="4221088"/>
            <a:ext cx="1153063" cy="1069144"/>
          </a:xfrm>
          <a:prstGeom prst="diamond">
            <a:avLst/>
          </a:prstGeom>
          <a:solidFill>
            <a:srgbClr val="6699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63"/>
          <p:cNvSpPr>
            <a:spLocks noChangeArrowheads="1"/>
          </p:cNvSpPr>
          <p:nvPr/>
        </p:nvSpPr>
        <p:spPr bwMode="gray">
          <a:xfrm>
            <a:off x="251520" y="5301208"/>
            <a:ext cx="1153063" cy="1069144"/>
          </a:xfrm>
          <a:prstGeom prst="diamond">
            <a:avLst/>
          </a:prstGeom>
          <a:solidFill>
            <a:srgbClr val="CC99FF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571472" y="214290"/>
            <a:ext cx="7381898" cy="563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Индивидуальная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образовательная программа (ИОП)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230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6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>
          <a:xfrm>
            <a:off x="357189" y="214313"/>
            <a:ext cx="7715274" cy="785812"/>
          </a:xfrm>
        </p:spPr>
        <p:txBody>
          <a:bodyPr/>
          <a:lstStyle/>
          <a:p>
            <a:r>
              <a:rPr lang="ru-RU" sz="2400" b="1" dirty="0" smtClean="0">
                <a:latin typeface="+mn-lt"/>
              </a:rPr>
              <a:t>Индивидуальный образовательный маршрут (ИОМ)</a:t>
            </a:r>
            <a:endParaRPr lang="ru-RU" sz="2400" b="1" dirty="0" smtClean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357298"/>
            <a:ext cx="835824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Tx/>
              <a:buChar char="-"/>
            </a:pPr>
            <a:r>
              <a:rPr lang="ru-RU" sz="2800" u="sng" dirty="0" smtClean="0">
                <a:solidFill>
                  <a:srgbClr val="C00000"/>
                </a:solidFill>
              </a:rPr>
              <a:t>целенаправленно</a:t>
            </a:r>
            <a:r>
              <a:rPr lang="ru-RU" sz="2800" dirty="0" smtClean="0">
                <a:solidFill>
                  <a:srgbClr val="C00000"/>
                </a:solidFill>
              </a:rPr>
              <a:t> проектируемая </a:t>
            </a:r>
            <a:r>
              <a:rPr lang="ru-RU" sz="2800" i="1" u="sng" dirty="0" smtClean="0">
                <a:solidFill>
                  <a:srgbClr val="C00000"/>
                </a:solidFill>
              </a:rPr>
              <a:t>дифференцированная</a:t>
            </a:r>
            <a:r>
              <a:rPr lang="ru-RU" sz="2800" u="sng" dirty="0" smtClean="0">
                <a:solidFill>
                  <a:srgbClr val="C00000"/>
                </a:solidFill>
              </a:rPr>
              <a:t> образовательная программа</a:t>
            </a:r>
            <a:r>
              <a:rPr lang="ru-RU" sz="2800" dirty="0" smtClean="0">
                <a:solidFill>
                  <a:srgbClr val="C00000"/>
                </a:solidFill>
              </a:rPr>
              <a:t>, обеспечивающая обучающемуся позиции </a:t>
            </a:r>
            <a:r>
              <a:rPr lang="ru-RU" sz="2800" u="sng" dirty="0" smtClean="0">
                <a:solidFill>
                  <a:srgbClr val="C00000"/>
                </a:solidFill>
              </a:rPr>
              <a:t>субъекта</a:t>
            </a:r>
            <a:r>
              <a:rPr lang="ru-RU" sz="2800" dirty="0" smtClean="0">
                <a:solidFill>
                  <a:srgbClr val="C00000"/>
                </a:solidFill>
              </a:rPr>
              <a:t> выбора, разработки и реализации образовательной программы при осуществлении преподавателями </a:t>
            </a:r>
            <a:r>
              <a:rPr lang="ru-RU" sz="2800" u="sng" dirty="0" smtClean="0">
                <a:solidFill>
                  <a:srgbClr val="C00000"/>
                </a:solidFill>
              </a:rPr>
              <a:t>педагогической поддержки </a:t>
            </a:r>
            <a:r>
              <a:rPr lang="ru-RU" sz="2800" dirty="0" smtClean="0">
                <a:solidFill>
                  <a:srgbClr val="C00000"/>
                </a:solidFill>
              </a:rPr>
              <a:t>его самоопределения и самореализации </a:t>
            </a:r>
          </a:p>
          <a:p>
            <a:pPr>
              <a:spcBef>
                <a:spcPts val="600"/>
              </a:spcBef>
            </a:pPr>
            <a:r>
              <a:rPr lang="ru-RU" sz="2000" dirty="0" smtClean="0"/>
              <a:t>(</a:t>
            </a:r>
            <a:r>
              <a:rPr lang="ru-RU" sz="2000" i="1" dirty="0" smtClean="0"/>
              <a:t>С.В.Воробьева, Н.А. </a:t>
            </a:r>
            <a:r>
              <a:rPr lang="ru-RU" sz="2000" i="1" dirty="0" err="1" smtClean="0"/>
              <a:t>Лабунская</a:t>
            </a:r>
            <a:r>
              <a:rPr lang="ru-RU" sz="2000" i="1" dirty="0" smtClean="0"/>
              <a:t>, А.П. </a:t>
            </a:r>
            <a:r>
              <a:rPr lang="ru-RU" sz="2000" i="1" dirty="0" err="1" smtClean="0"/>
              <a:t>Тряпицына</a:t>
            </a:r>
            <a:r>
              <a:rPr lang="ru-RU" sz="2000" i="1" dirty="0" smtClean="0"/>
              <a:t>, Ю.Ф. Тимофеева и др.)</a:t>
            </a:r>
            <a:endParaRPr lang="ru-RU" sz="2000" i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928662" y="1643050"/>
            <a:ext cx="4223172" cy="684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7E7FF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0" scaled="1"/>
          </a:gradFill>
          <a:ln w="28575" algn="ctr">
            <a:solidFill>
              <a:srgbClr val="364EB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err="1" smtClean="0">
                <a:solidFill>
                  <a:srgbClr val="000000"/>
                </a:solidFill>
              </a:rPr>
              <a:t>Я-центрированный</a:t>
            </a:r>
            <a:r>
              <a:rPr lang="ru-RU" b="1" kern="0" dirty="0" smtClean="0">
                <a:solidFill>
                  <a:srgbClr val="000000"/>
                </a:solidFill>
              </a:rPr>
              <a:t> маршрут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gray">
          <a:xfrm>
            <a:off x="928662" y="2786058"/>
            <a:ext cx="4230167" cy="684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7E7FF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0" scaled="1"/>
          </a:gradFill>
          <a:ln w="28575" algn="ctr">
            <a:solidFill>
              <a:srgbClr val="364EB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000000"/>
                </a:solidFill>
              </a:rPr>
              <a:t>Получение знаний</a:t>
            </a:r>
            <a:endParaRPr kumimoji="0" lang="en-US" sz="1800" b="1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gray">
          <a:xfrm>
            <a:off x="857224" y="4071942"/>
            <a:ext cx="4293840" cy="684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7E7FF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0" scaled="1"/>
          </a:gradFill>
          <a:ln w="28575" algn="ctr">
            <a:solidFill>
              <a:srgbClr val="364EB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rgbClr val="000000"/>
                </a:solidFill>
              </a:rPr>
              <a:t>Формирование образованного человека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gray">
          <a:xfrm>
            <a:off x="857224" y="5357826"/>
            <a:ext cx="4322709" cy="684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7E7FF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0" scaled="1"/>
          </a:gradFill>
          <a:ln w="28575" algn="ctr">
            <a:solidFill>
              <a:srgbClr val="364EB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Формирование специалиста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6929454" y="3429000"/>
            <a:ext cx="1428760" cy="857256"/>
          </a:xfrm>
          <a:prstGeom prst="rect">
            <a:avLst/>
          </a:prstGeom>
          <a:noFill/>
          <a:ln/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C00000"/>
                </a:solidFill>
              </a:rPr>
              <a:t>Типы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ИОМ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571472" y="214290"/>
            <a:ext cx="7381898" cy="563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Индивидуальный образовательный маршрут (ИОМ)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Правая фигурная скобка 50"/>
          <p:cNvSpPr/>
          <p:nvPr/>
        </p:nvSpPr>
        <p:spPr>
          <a:xfrm>
            <a:off x="5500694" y="1643050"/>
            <a:ext cx="1214446" cy="4429156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335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00034" y="1000108"/>
            <a:ext cx="3605976" cy="1303164"/>
          </a:xfrm>
          <a:prstGeom prst="rect">
            <a:avLst/>
          </a:prstGeom>
          <a:noFill/>
          <a:ln/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C00000"/>
                </a:solidFill>
              </a:rPr>
              <a:t>Алгоритм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проектирования</a:t>
            </a: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500034" y="214290"/>
            <a:ext cx="7381898" cy="563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Индивидуальный образовательный маршрут (ИОМ)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0" name="Схема 49"/>
          <p:cNvGraphicFramePr/>
          <p:nvPr/>
        </p:nvGraphicFramePr>
        <p:xfrm>
          <a:off x="285688" y="1214422"/>
          <a:ext cx="8858312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56335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381898" cy="563562"/>
          </a:xfrm>
        </p:spPr>
        <p:txBody>
          <a:bodyPr/>
          <a:lstStyle/>
          <a:p>
            <a:r>
              <a:rPr lang="ru-RU" sz="2400" b="1" dirty="0" smtClean="0"/>
              <a:t>Этапы проектирования и реализации ИОМ</a:t>
            </a:r>
            <a:endParaRPr lang="en-US" sz="2400" b="1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-428660" y="1142984"/>
            <a:ext cx="9929882" cy="5286412"/>
            <a:chOff x="1514" y="1970"/>
            <a:chExt cx="3305" cy="1582"/>
          </a:xfrm>
        </p:grpSpPr>
        <p:sp>
          <p:nvSpPr>
            <p:cNvPr id="73747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48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1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sz="16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6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sz="16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gray">
            <a:xfrm>
              <a:off x="1514" y="3345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tx2">
                    <a:gamma/>
                    <a:shade val="72549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sz="16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4" name="Freeform 24"/>
          <p:cNvSpPr>
            <a:spLocks/>
          </p:cNvSpPr>
          <p:nvPr/>
        </p:nvSpPr>
        <p:spPr bwMode="gray">
          <a:xfrm rot="280044">
            <a:off x="567323" y="1320075"/>
            <a:ext cx="2740337" cy="3521382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500034" y="4714884"/>
            <a:ext cx="5857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1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Проективно-ориентационный этап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8794" y="3000372"/>
            <a:ext cx="5857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Событийно-деятельностный</a:t>
            </a:r>
            <a:r>
              <a:rPr lang="ru-RU" sz="2400" b="1" dirty="0" smtClean="0">
                <a:solidFill>
                  <a:schemeClr val="bg1"/>
                </a:solidFill>
              </a:rPr>
              <a:t> этап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084" y="1357298"/>
            <a:ext cx="58579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3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Ценностно-рефлексивный этап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528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785786" y="1000107"/>
            <a:ext cx="8141582" cy="1364230"/>
            <a:chOff x="1393" y="1886"/>
            <a:chExt cx="2902" cy="301"/>
          </a:xfrm>
        </p:grpSpPr>
        <p:sp>
          <p:nvSpPr>
            <p:cNvPr id="11" name="AutoShape 67"/>
            <p:cNvSpPr>
              <a:spLocks noChangeArrowheads="1"/>
            </p:cNvSpPr>
            <p:nvPr/>
          </p:nvSpPr>
          <p:spPr bwMode="gray">
            <a:xfrm>
              <a:off x="1536" y="1920"/>
              <a:ext cx="2736" cy="26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Text Box 69"/>
            <p:cNvSpPr txBox="1">
              <a:spLocks noChangeArrowheads="1"/>
            </p:cNvSpPr>
            <p:nvPr/>
          </p:nvSpPr>
          <p:spPr bwMode="gray">
            <a:xfrm>
              <a:off x="1639" y="1939"/>
              <a:ext cx="2656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u="sng" dirty="0" smtClean="0">
                  <a:solidFill>
                    <a:srgbClr val="000000"/>
                  </a:solidFill>
                  <a:cs typeface="Times New Roman" pitchFamily="18" charset="0"/>
                </a:rPr>
                <a:t>Осознание</a:t>
              </a:r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 всеми участниками педагогического процесса </a:t>
              </a:r>
              <a:r>
                <a:rPr lang="ru-RU" u="sng" dirty="0" smtClean="0">
                  <a:solidFill>
                    <a:srgbClr val="000000"/>
                  </a:solidFill>
                  <a:cs typeface="Times New Roman" pitchFamily="18" charset="0"/>
                </a:rPr>
                <a:t>необходимости и значимости ИОМ </a:t>
              </a:r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как одного из способов самореализации и профессионального становления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4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" name="Group 71"/>
          <p:cNvGrpSpPr>
            <a:grpSpLocks/>
          </p:cNvGrpSpPr>
          <p:nvPr/>
        </p:nvGrpSpPr>
        <p:grpSpPr bwMode="auto">
          <a:xfrm>
            <a:off x="785786" y="2571744"/>
            <a:ext cx="8080672" cy="1143008"/>
            <a:chOff x="1393" y="1886"/>
            <a:chExt cx="2879" cy="288"/>
          </a:xfrm>
        </p:grpSpPr>
        <p:sp>
          <p:nvSpPr>
            <p:cNvPr id="16" name="AutoShape 72"/>
            <p:cNvSpPr>
              <a:spLocks noChangeArrowheads="1"/>
            </p:cNvSpPr>
            <p:nvPr/>
          </p:nvSpPr>
          <p:spPr bwMode="gray">
            <a:xfrm>
              <a:off x="1536" y="1915"/>
              <a:ext cx="2736" cy="253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Text Box 74"/>
            <p:cNvSpPr txBox="1">
              <a:spLocks noChangeArrowheads="1"/>
            </p:cNvSpPr>
            <p:nvPr/>
          </p:nvSpPr>
          <p:spPr bwMode="gray">
            <a:xfrm>
              <a:off x="1622" y="1955"/>
              <a:ext cx="2437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Осуществление </a:t>
              </a:r>
              <a:r>
                <a:rPr lang="ru-RU" u="sng" dirty="0" smtClean="0">
                  <a:solidFill>
                    <a:srgbClr val="000000"/>
                  </a:solidFill>
                  <a:cs typeface="Times New Roman" pitchFamily="18" charset="0"/>
                </a:rPr>
                <a:t>психолого-педагогического сопровождения </a:t>
              </a:r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и </a:t>
              </a:r>
              <a:r>
                <a:rPr lang="ru-RU" u="sng" dirty="0" smtClean="0">
                  <a:solidFill>
                    <a:srgbClr val="000000"/>
                  </a:solidFill>
                  <a:cs typeface="Times New Roman" pitchFamily="18" charset="0"/>
                </a:rPr>
                <a:t>информационной поддержки </a:t>
              </a:r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процесса разработки ИОМ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5" name="Group 76"/>
          <p:cNvGrpSpPr>
            <a:grpSpLocks/>
          </p:cNvGrpSpPr>
          <p:nvPr/>
        </p:nvGrpSpPr>
        <p:grpSpPr bwMode="auto">
          <a:xfrm>
            <a:off x="571472" y="4071942"/>
            <a:ext cx="8226624" cy="1145161"/>
            <a:chOff x="1393" y="1787"/>
            <a:chExt cx="2931" cy="387"/>
          </a:xfrm>
        </p:grpSpPr>
        <p:sp>
          <p:nvSpPr>
            <p:cNvPr id="21" name="AutoShape 77"/>
            <p:cNvSpPr>
              <a:spLocks noChangeArrowheads="1"/>
            </p:cNvSpPr>
            <p:nvPr/>
          </p:nvSpPr>
          <p:spPr bwMode="gray">
            <a:xfrm>
              <a:off x="1588" y="1787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Text Box 79"/>
            <p:cNvSpPr txBox="1">
              <a:spLocks noChangeArrowheads="1"/>
            </p:cNvSpPr>
            <p:nvPr/>
          </p:nvSpPr>
          <p:spPr bwMode="gray">
            <a:xfrm>
              <a:off x="1690" y="1835"/>
              <a:ext cx="2592" cy="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Активное </a:t>
              </a:r>
              <a:r>
                <a:rPr lang="ru-RU" u="sng" dirty="0" smtClean="0">
                  <a:solidFill>
                    <a:srgbClr val="000000"/>
                  </a:solidFill>
                  <a:cs typeface="Times New Roman" pitchFamily="18" charset="0"/>
                </a:rPr>
                <a:t>включение обучающихся </a:t>
              </a:r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в деятельность по созданию ИОМ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24" name="Text Box 8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10" name="Group 61"/>
          <p:cNvGrpSpPr>
            <a:grpSpLocks/>
          </p:cNvGrpSpPr>
          <p:nvPr/>
        </p:nvGrpSpPr>
        <p:grpSpPr bwMode="auto">
          <a:xfrm>
            <a:off x="857224" y="5286388"/>
            <a:ext cx="7950805" cy="866011"/>
            <a:chOff x="1438" y="1886"/>
            <a:chExt cx="2834" cy="316"/>
          </a:xfrm>
        </p:grpSpPr>
        <p:sp>
          <p:nvSpPr>
            <p:cNvPr id="28" name="AutoShape 62"/>
            <p:cNvSpPr>
              <a:spLocks noChangeArrowheads="1"/>
            </p:cNvSpPr>
            <p:nvPr/>
          </p:nvSpPr>
          <p:spPr bwMode="gray">
            <a:xfrm>
              <a:off x="1536" y="1886"/>
              <a:ext cx="2736" cy="316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CDA9D3">
                    <a:tint val="66000"/>
                    <a:satMod val="160000"/>
                  </a:srgbClr>
                </a:gs>
                <a:gs pos="50000">
                  <a:srgbClr val="CDA9D3">
                    <a:tint val="44500"/>
                    <a:satMod val="160000"/>
                  </a:srgbClr>
                </a:gs>
                <a:gs pos="100000">
                  <a:srgbClr val="CDA9D3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Text Box 64"/>
            <p:cNvSpPr txBox="1">
              <a:spLocks noChangeArrowheads="1"/>
            </p:cNvSpPr>
            <p:nvPr/>
          </p:nvSpPr>
          <p:spPr bwMode="gray">
            <a:xfrm>
              <a:off x="1667" y="1964"/>
              <a:ext cx="25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Организация </a:t>
              </a:r>
              <a:r>
                <a:rPr lang="ru-RU" u="sng" dirty="0" smtClean="0">
                  <a:solidFill>
                    <a:srgbClr val="000000"/>
                  </a:solidFill>
                  <a:cs typeface="Times New Roman" pitchFamily="18" charset="0"/>
                </a:rPr>
                <a:t>рефлексии как основы коррекции </a:t>
              </a:r>
              <a:r>
                <a:rPr lang="ru-RU" dirty="0" smtClean="0">
                  <a:solidFill>
                    <a:srgbClr val="000000"/>
                  </a:solidFill>
                  <a:cs typeface="Times New Roman" pitchFamily="18" charset="0"/>
                </a:rPr>
                <a:t>ИОМ</a:t>
              </a:r>
              <a:endParaRPr lang="en-US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31" name="Text Box 65"/>
            <p:cNvSpPr txBox="1">
              <a:spLocks noChangeArrowheads="1"/>
            </p:cNvSpPr>
            <p:nvPr/>
          </p:nvSpPr>
          <p:spPr bwMode="gray">
            <a:xfrm>
              <a:off x="1438" y="1886"/>
              <a:ext cx="133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sz="2400" dirty="0" smtClean="0">
                  <a:solidFill>
                    <a:schemeClr val="bg1"/>
                  </a:solidFill>
                </a:rPr>
                <a:t>5</a:t>
              </a:r>
              <a:endParaRPr lang="en-US" altLang="ru-RU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AutoShape 63"/>
          <p:cNvSpPr>
            <a:spLocks noChangeArrowheads="1"/>
          </p:cNvSpPr>
          <p:nvPr/>
        </p:nvSpPr>
        <p:spPr bwMode="gray">
          <a:xfrm>
            <a:off x="1000100" y="1571612"/>
            <a:ext cx="390820" cy="368020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AutoShape 63"/>
          <p:cNvSpPr>
            <a:spLocks noChangeArrowheads="1"/>
          </p:cNvSpPr>
          <p:nvPr/>
        </p:nvSpPr>
        <p:spPr bwMode="gray">
          <a:xfrm>
            <a:off x="1000100" y="3000372"/>
            <a:ext cx="391755" cy="359470"/>
          </a:xfrm>
          <a:prstGeom prst="diamond">
            <a:avLst/>
          </a:prstGeom>
          <a:solidFill>
            <a:schemeClr val="accent3">
              <a:lumMod val="65000"/>
            </a:schemeClr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3"/>
          <p:cNvSpPr>
            <a:spLocks noChangeArrowheads="1"/>
          </p:cNvSpPr>
          <p:nvPr/>
        </p:nvSpPr>
        <p:spPr bwMode="gray">
          <a:xfrm>
            <a:off x="928662" y="4286256"/>
            <a:ext cx="391755" cy="350920"/>
          </a:xfrm>
          <a:prstGeom prst="diamond">
            <a:avLst/>
          </a:prstGeom>
          <a:solidFill>
            <a:srgbClr val="6699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AutoShape 63"/>
          <p:cNvSpPr>
            <a:spLocks noChangeArrowheads="1"/>
          </p:cNvSpPr>
          <p:nvPr/>
        </p:nvSpPr>
        <p:spPr bwMode="gray">
          <a:xfrm>
            <a:off x="928662" y="5500702"/>
            <a:ext cx="391390" cy="342370"/>
          </a:xfrm>
          <a:prstGeom prst="diamond">
            <a:avLst/>
          </a:prstGeom>
          <a:solidFill>
            <a:srgbClr val="CC99FF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357158" y="319088"/>
            <a:ext cx="7643866" cy="563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Условия эффективности разработки ИОМ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230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600" b="1" dirty="0" smtClean="0">
                <a:latin typeface="+mn-lt"/>
              </a:rPr>
              <a:t>ИОМ «</a:t>
            </a:r>
            <a:r>
              <a:rPr lang="ru-RU" sz="2600" b="1" dirty="0" err="1" smtClean="0">
                <a:latin typeface="+mn-lt"/>
              </a:rPr>
              <a:t>Я-специалист</a:t>
            </a:r>
            <a:r>
              <a:rPr lang="ru-RU" sz="2600" b="1" dirty="0" smtClean="0">
                <a:latin typeface="+mn-lt"/>
              </a:rPr>
              <a:t>»</a:t>
            </a:r>
            <a:endParaRPr lang="ru-RU" sz="2600" b="1" dirty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3071810"/>
          <a:ext cx="8358246" cy="3143272"/>
        </p:xfrm>
        <a:graphic>
          <a:graphicData uri="http://schemas.openxmlformats.org/drawingml/2006/table">
            <a:tbl>
              <a:tblPr/>
              <a:tblGrid>
                <a:gridCol w="550664"/>
                <a:gridCol w="2147245"/>
                <a:gridCol w="1301334"/>
                <a:gridCol w="1215618"/>
                <a:gridCol w="1857501"/>
                <a:gridCol w="1285884"/>
              </a:tblGrid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Подпись преподавателя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Освоение ОПОП по специальности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Углубленное изучение дисциплины по ИОП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Подготовка к предметной олимпиаде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конкурсах профессионального мастерства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1285860"/>
            <a:ext cx="835824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индивидуального образовательного маршрута</a:t>
            </a:r>
          </a:p>
          <a:p>
            <a:pPr algn="ctr" eaLnBrk="0" hangingPunct="0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_______/_______ учебный год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ФИО ____________________________________________________________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Специальность 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 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ИОМ, ориентированный на формирование компетенций в различных областях</a:t>
            </a:r>
            <a:endParaRPr lang="ru-RU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3071810"/>
          <a:ext cx="8358246" cy="3211848"/>
        </p:xfrm>
        <a:graphic>
          <a:graphicData uri="http://schemas.openxmlformats.org/drawingml/2006/table">
            <a:tbl>
              <a:tblPr/>
              <a:tblGrid>
                <a:gridCol w="550664"/>
                <a:gridCol w="2147245"/>
                <a:gridCol w="1301334"/>
                <a:gridCol w="1215618"/>
                <a:gridCol w="1857501"/>
                <a:gridCol w="1285884"/>
              </a:tblGrid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Подпись преподавателя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Освоение ОПОП по специальности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работе научного общества обучающихся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конференциях, конкурсах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реализации проектов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1285860"/>
            <a:ext cx="835824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индивидуального образовательного маршрута</a:t>
            </a:r>
          </a:p>
          <a:p>
            <a:pPr algn="ctr" eaLnBrk="0" hangingPunct="0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_______/_______ учебный год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ФИО ____________________________________________________________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Специальность 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 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Группа____________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ИОМ, ориентированный на развитие индивидуальных особенностей обучающихся</a:t>
            </a:r>
            <a:endParaRPr lang="ru-RU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3071810"/>
          <a:ext cx="8358246" cy="2354592"/>
        </p:xfrm>
        <a:graphic>
          <a:graphicData uri="http://schemas.openxmlformats.org/drawingml/2006/table">
            <a:tbl>
              <a:tblPr/>
              <a:tblGrid>
                <a:gridCol w="550664"/>
                <a:gridCol w="2147245"/>
                <a:gridCol w="1301334"/>
                <a:gridCol w="1215618"/>
                <a:gridCol w="1857501"/>
                <a:gridCol w="1285884"/>
              </a:tblGrid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Подпись преподавателя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Освоение ОПОП по специальности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работе спортивных секций, кружков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соревнованиях разного уровня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1285860"/>
            <a:ext cx="835824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индивидуального образовательного маршрута</a:t>
            </a:r>
          </a:p>
          <a:p>
            <a:pPr algn="ctr" eaLnBrk="0" hangingPunct="0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_______/_______ учебный год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ФИО ____________________________________________________________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Специальность 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 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Группа____________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latin typeface="+mn-lt"/>
              </a:rPr>
              <a:t>ИОМ «Развитие дополнительных компетенций»</a:t>
            </a:r>
            <a:endParaRPr lang="ru-RU" sz="2000" b="1" dirty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3071810"/>
          <a:ext cx="8358246" cy="2567952"/>
        </p:xfrm>
        <a:graphic>
          <a:graphicData uri="http://schemas.openxmlformats.org/drawingml/2006/table">
            <a:tbl>
              <a:tblPr/>
              <a:tblGrid>
                <a:gridCol w="550664"/>
                <a:gridCol w="2147245"/>
                <a:gridCol w="1301334"/>
                <a:gridCol w="1215618"/>
                <a:gridCol w="1857501"/>
                <a:gridCol w="1285884"/>
              </a:tblGrid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педагога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часов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Подпись преподавателя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Освоение ОПОП по специальности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Освоение ДОП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Подготовка к независимой сертификации квалификаций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34" y="1285860"/>
            <a:ext cx="835824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индивидуального образовательного маршрута</a:t>
            </a:r>
          </a:p>
          <a:p>
            <a:pPr algn="ctr" eaLnBrk="0" hangingPunct="0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_______/_______ учебный год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ФИО ____________________________________________________________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Специальность 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 _______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Группа____________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381898" cy="563562"/>
          </a:xfrm>
        </p:spPr>
        <p:txBody>
          <a:bodyPr/>
          <a:lstStyle/>
          <a:p>
            <a:r>
              <a:rPr lang="ru-RU" sz="2400" b="1" dirty="0" smtClean="0"/>
              <a:t>Индивидуальный образовательный маршрут</a:t>
            </a:r>
            <a:endParaRPr lang="en-US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1428728" y="4714884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Форма учения, посредством которой реализуется личность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00298" y="2428868"/>
            <a:ext cx="396240" cy="39624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Овал 6"/>
          <p:cNvSpPr/>
          <p:nvPr/>
        </p:nvSpPr>
        <p:spPr>
          <a:xfrm>
            <a:off x="928662" y="4714884"/>
            <a:ext cx="396240" cy="39624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Овал 7"/>
          <p:cNvSpPr/>
          <p:nvPr/>
        </p:nvSpPr>
        <p:spPr>
          <a:xfrm>
            <a:off x="1643042" y="3500438"/>
            <a:ext cx="396240" cy="39624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214546" y="3500438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Способ обучения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2428868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 smtClean="0"/>
              <a:t>Средство саморазвития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gray">
          <a:xfrm rot="280044">
            <a:off x="567323" y="1320075"/>
            <a:ext cx="2740337" cy="3521382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4528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рапеция 12"/>
          <p:cNvSpPr/>
          <p:nvPr/>
        </p:nvSpPr>
        <p:spPr>
          <a:xfrm>
            <a:off x="138113" y="333375"/>
            <a:ext cx="8847137" cy="1079500"/>
          </a:xfrm>
          <a:prstGeom prst="trapezoid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053" name="Заголовок 1"/>
          <p:cNvSpPr>
            <a:spLocks noGrp="1"/>
          </p:cNvSpPr>
          <p:nvPr>
            <p:ph type="ctrTitle"/>
          </p:nvPr>
        </p:nvSpPr>
        <p:spPr>
          <a:xfrm>
            <a:off x="1187450" y="246063"/>
            <a:ext cx="7269163" cy="1166812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bg1"/>
                </a:solidFill>
                <a:latin typeface="Comic Sans MS" pitchFamily="66" charset="0"/>
              </a:rPr>
              <a:t>Ваганов Павел Владимирович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32715" y="1412875"/>
            <a:ext cx="4552535" cy="1647825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ГАОУ СПО ТО «Ишимский 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политехнический 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техникум»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32715" y="3214686"/>
            <a:ext cx="4552535" cy="1924064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Очное отделение</a:t>
            </a:r>
            <a:br>
              <a:rPr lang="ru-RU" altLang="ru-RU" sz="2400" b="1" dirty="0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alt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2 курс, специальность</a:t>
            </a:r>
          </a:p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140443 Монтаж и эксплуатация линий электропередачи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32715" y="5214950"/>
            <a:ext cx="4552535" cy="1511300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Руководитель проекта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Рагозина Елена Валентиновна</a:t>
            </a:r>
          </a:p>
        </p:txBody>
      </p:sp>
      <p:pic>
        <p:nvPicPr>
          <p:cNvPr id="206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989138"/>
            <a:ext cx="325278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618245" y="842976"/>
            <a:ext cx="7763048" cy="4522228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smtClean="0">
                <a:solidFill>
                  <a:schemeClr val="bg1"/>
                </a:solidFill>
                <a:latin typeface="Comic Sans MS" pitchFamily="66" charset="0"/>
              </a:rPr>
              <a:t>Мой девиз</a:t>
            </a:r>
          </a:p>
          <a:p>
            <a:pPr algn="ctr" eaLnBrk="1" hangingPunct="1">
              <a:defRPr/>
            </a:pPr>
            <a:endParaRPr lang="ru-RU" altLang="ru-RU" sz="3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r>
              <a:rPr lang="ru-RU" altLang="ru-RU" sz="3200" b="1" smtClean="0">
                <a:solidFill>
                  <a:schemeClr val="bg1"/>
                </a:solidFill>
                <a:latin typeface="Comic Sans MS" pitchFamily="66" charset="0"/>
              </a:rPr>
              <a:t>«Пришёл, увидел… подключил»</a:t>
            </a:r>
            <a:endParaRPr lang="en-US" altLang="ru-RU" sz="3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endParaRPr lang="ru-RU" altLang="ru-RU" sz="3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r>
              <a:rPr lang="en-US" sz="3200" b="1" i="1" smtClean="0">
                <a:solidFill>
                  <a:schemeClr val="bg1"/>
                </a:solidFill>
                <a:latin typeface="Comic Sans MS" pitchFamily="66" charset="0"/>
              </a:rPr>
              <a:t>P.S.</a:t>
            </a:r>
            <a:r>
              <a:rPr lang="en-US" altLang="ru-RU" sz="3200" b="1" smtClean="0">
                <a:solidFill>
                  <a:schemeClr val="bg1"/>
                </a:solidFill>
                <a:latin typeface="Comic Sans MS" pitchFamily="66" charset="0"/>
              </a:rPr>
              <a:t>: VENI, VIDI, VICI</a:t>
            </a:r>
            <a:endParaRPr lang="ru-RU" altLang="ru-RU" sz="3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(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в моей трактовке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)</a:t>
            </a:r>
            <a:r>
              <a:rPr lang="en-US" altLang="ru-RU" sz="3200" b="1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altLang="ru-RU" sz="3200" b="1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47813" y="115888"/>
            <a:ext cx="5688012" cy="720725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Немного о моем родном городе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981075"/>
            <a:ext cx="9144000" cy="5876925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	Ишим - город на юге Тюменской области, возник в 1687 году как Коркина слобода.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	С 1721 года стала ежегодно проводиться Николькая ярмарка.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	В честь святителя Николая в 1731 году была построена первая Никольская церковь с колокольней.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	А в 1793 году ишимцы закончили строительство первого в городе каменного храма – Богоявленского собора. 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	Также в центре Ишима сохранилось немало купеческих домов конца XIX – начала XX веков.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	В городе находятся историко-краеведческий музей и единственный в России литературный музей Петра Ершова – автора «Конька-Горбунька».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8"/>
          <p:cNvSpPr>
            <a:spLocks noChangeArrowheads="1"/>
          </p:cNvSpPr>
          <p:nvPr/>
        </p:nvSpPr>
        <p:spPr bwMode="auto">
          <a:xfrm>
            <a:off x="395288" y="1484313"/>
            <a:ext cx="8353425" cy="2448743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512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/>
          <a:lstStyle/>
          <a:p>
            <a:pPr eaLnBrk="1" hangingPunct="1">
              <a:buFont typeface="Courier New" pitchFamily="49" charset="0"/>
              <a:buChar char="o"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Получить диплом о среднем профессиональном образовании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Работать только по специальности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Продолжить обучение в высшем учебном заведении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07905" y="188913"/>
            <a:ext cx="1368152" cy="79216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Цели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707904" y="260648"/>
            <a:ext cx="1872208" cy="576064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Хобби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1052736"/>
            <a:ext cx="8280920" cy="4320480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Ещё с дошкольного возраста меня начали привлекать различные энциклопедии и журналы о космосе. Из любопытства я начал заниматься  изучением карты звёздного неба и наблюдать за открытым ночным небом с помощью бинокля, подзорной трубы, а в дальнейшем и с помощью телескопа. Ведя наблюдения за звёздами, Луной, искусственными спутниками и астрономическими явлениями я всё глубже познавал астрономию, и со временем это стало серьёзным увлечением на всю мою жизнь.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751180" y="115888"/>
            <a:ext cx="6061180" cy="576262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Успеваемость</a:t>
            </a:r>
          </a:p>
        </p:txBody>
      </p:sp>
      <p:pic>
        <p:nvPicPr>
          <p:cNvPr id="717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703638"/>
            <a:ext cx="5470525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9113" y="844550"/>
            <a:ext cx="5565775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46700" y="116632"/>
            <a:ext cx="8001764" cy="1024438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Обучение в Ишимском политехническом техникуме</a:t>
            </a:r>
          </a:p>
        </p:txBody>
      </p:sp>
      <p:pic>
        <p:nvPicPr>
          <p:cNvPr id="819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5838" y="1160463"/>
            <a:ext cx="350678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7725" y="1160463"/>
            <a:ext cx="341312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4006850"/>
            <a:ext cx="3584575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8363" y="4076700"/>
            <a:ext cx="3530600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116632"/>
            <a:ext cx="7992888" cy="625540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Прозванивание кабеля</a:t>
            </a:r>
          </a:p>
        </p:txBody>
      </p:sp>
      <p:pic>
        <p:nvPicPr>
          <p:cNvPr id="922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850" y="908050"/>
            <a:ext cx="74803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17645" y="0"/>
            <a:ext cx="7632848" cy="764704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FFFFFF"/>
                </a:solidFill>
                <a:latin typeface="Comic Sans MS" pitchFamily="66" charset="0"/>
              </a:rPr>
              <a:t>Работа с гидравлическим прессом</a:t>
            </a:r>
          </a:p>
        </p:txBody>
      </p:sp>
      <p:pic>
        <p:nvPicPr>
          <p:cNvPr id="1024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9438" y="947738"/>
            <a:ext cx="6899275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2"/>
          <p:cNvPicPr>
            <a:picLocks noChangeAspect="1"/>
          </p:cNvPicPr>
          <p:nvPr/>
        </p:nvPicPr>
        <p:blipFill>
          <a:blip r:embed="rId3"/>
          <a:srcRect l="22005" r="22102"/>
          <a:stretch>
            <a:fillRect/>
          </a:stretch>
        </p:blipFill>
        <p:spPr bwMode="auto">
          <a:xfrm>
            <a:off x="107950" y="981075"/>
            <a:ext cx="417988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683568" y="1196752"/>
          <a:ext cx="72008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Шестиугольник 5"/>
          <p:cNvSpPr/>
          <p:nvPr/>
        </p:nvSpPr>
        <p:spPr>
          <a:xfrm>
            <a:off x="611188" y="260350"/>
            <a:ext cx="7345362" cy="792163"/>
          </a:xfrm>
          <a:prstGeom prst="hexagon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Достижения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381898" cy="563562"/>
          </a:xfrm>
        </p:spPr>
        <p:txBody>
          <a:bodyPr/>
          <a:lstStyle/>
          <a:p>
            <a:r>
              <a:rPr lang="ru-RU" sz="2400" b="1" dirty="0" smtClean="0"/>
              <a:t>Индивидуальный образовательный маршрут</a:t>
            </a:r>
            <a:endParaRPr lang="en-US" sz="2400" b="1" dirty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-428660" y="1142984"/>
            <a:ext cx="9929882" cy="5286412"/>
            <a:chOff x="1514" y="1970"/>
            <a:chExt cx="3305" cy="1582"/>
          </a:xfrm>
        </p:grpSpPr>
        <p:sp>
          <p:nvSpPr>
            <p:cNvPr id="73747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48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1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sz="16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6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sz="16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gray">
            <a:xfrm>
              <a:off x="1514" y="3345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tx2">
                    <a:gamma/>
                    <a:shade val="72549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en-US" sz="16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4" name="Freeform 24"/>
          <p:cNvSpPr>
            <a:spLocks/>
          </p:cNvSpPr>
          <p:nvPr/>
        </p:nvSpPr>
        <p:spPr bwMode="gray">
          <a:xfrm rot="280044">
            <a:off x="567323" y="1320075"/>
            <a:ext cx="2740337" cy="3521382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3786182" y="1428736"/>
            <a:ext cx="37147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Путь освоения различных образовательных программ, самостоятельно прокладываемый обучающимся с целью самоопределения и самореализации при осуществлении преподавателем педагогической поддержки.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528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7"/>
          <p:cNvSpPr>
            <a:spLocks noChangeArrowheads="1"/>
          </p:cNvSpPr>
          <p:nvPr/>
        </p:nvSpPr>
        <p:spPr bwMode="auto">
          <a:xfrm>
            <a:off x="0" y="260648"/>
            <a:ext cx="9144000" cy="6192689"/>
          </a:xfrm>
          <a:prstGeom prst="roundRect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24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endParaRPr lang="ru-RU" altLang="ru-RU" sz="24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	Конкурс профессионального мастерства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включает в себя подтверждение освоения рабочей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профессии 19855 «Электромонтёр по ремонту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воздушных линий электропередачи» и соответствующих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профессиональных компетенций (ПК):</a:t>
            </a:r>
          </a:p>
          <a:p>
            <a:pPr algn="ctr" eaLnBrk="1" hangingPunct="1">
              <a:defRPr/>
            </a:pPr>
            <a:endParaRPr lang="ru-RU" altLang="ru-RU" sz="24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lvl="1" algn="ctr">
              <a:buFont typeface="Wingdings" pitchFamily="2" charset="2"/>
              <a:buChar char="Ø"/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ПК 5.1. Выполнять ремонт, монтаж, демонтаж и </a:t>
            </a:r>
          </a:p>
          <a:p>
            <a:pPr algn="ctr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техническое обслуживание линий электропередачи на </a:t>
            </a:r>
          </a:p>
          <a:p>
            <a:pPr algn="ctr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напряжение до 110 кВ.</a:t>
            </a:r>
          </a:p>
          <a:p>
            <a:pPr lvl="1" algn="ctr">
              <a:buFont typeface="Wingdings" pitchFamily="2" charset="2"/>
              <a:buChar char="Ø"/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ПК 5.2. Выполнять верховые проверки на</a:t>
            </a:r>
          </a:p>
          <a:p>
            <a:pPr algn="ctr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отключенных линиях напряжением до 110 кВ.</a:t>
            </a:r>
          </a:p>
          <a:p>
            <a:pPr lvl="1" algn="ctr">
              <a:buFont typeface="Wingdings" pitchFamily="2" charset="2"/>
              <a:buChar char="Ø"/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ПК 5.3. Выполнять проверку, реконструкцию,</a:t>
            </a:r>
          </a:p>
          <a:p>
            <a:pPr lvl="1" algn="ctr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ремонт деревянных и металлических опор.</a:t>
            </a:r>
          </a:p>
          <a:p>
            <a:pPr lvl="1" algn="ctr">
              <a:buFont typeface="Wingdings" pitchFamily="2" charset="2"/>
              <a:buChar char="Ø"/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ПК 5.4.Выполнять такелажные работы, проводить</a:t>
            </a:r>
          </a:p>
          <a:p>
            <a:pPr algn="ctr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проверку такелажного оборудования и оснастки.</a:t>
            </a:r>
          </a:p>
          <a:p>
            <a:pPr algn="ctr" eaLnBrk="1" hangingPunct="1">
              <a:defRPr/>
            </a:pPr>
            <a:endParaRPr lang="ru-RU" altLang="ru-RU" sz="200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defRPr/>
            </a:pPr>
            <a:endParaRPr lang="ru-RU" altLang="ru-RU" sz="2000" b="1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725" y="620713"/>
            <a:ext cx="3600450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725" y="3644900"/>
            <a:ext cx="36544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641350"/>
            <a:ext cx="3743325" cy="562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9"/>
          <p:cNvSpPr>
            <a:spLocks noChangeArrowheads="1"/>
          </p:cNvSpPr>
          <p:nvPr/>
        </p:nvSpPr>
        <p:spPr bwMode="auto">
          <a:xfrm>
            <a:off x="4643438" y="1557338"/>
            <a:ext cx="4248150" cy="4103687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4339" name="AutoShape 8"/>
          <p:cNvSpPr>
            <a:spLocks noChangeArrowheads="1"/>
          </p:cNvSpPr>
          <p:nvPr/>
        </p:nvSpPr>
        <p:spPr bwMode="auto">
          <a:xfrm>
            <a:off x="179388" y="1557338"/>
            <a:ext cx="4248150" cy="4103687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468313" y="188640"/>
            <a:ext cx="8280400" cy="1295673"/>
          </a:xfrm>
          <a:prstGeom prst="pentagon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rgbClr val="FFFFFF"/>
                </a:solidFill>
                <a:latin typeface="Comic Sans MS" pitchFamily="66" charset="0"/>
              </a:rPr>
              <a:t>Олимпиада по Инженерной графике</a:t>
            </a:r>
          </a:p>
        </p:txBody>
      </p:sp>
      <p:sp>
        <p:nvSpPr>
          <p:cNvPr id="14347" name="Rectangle 8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>
              <a:buFont typeface="Comic Sans MS" pitchFamily="66" charset="0"/>
              <a:buNone/>
            </a:pPr>
            <a:r>
              <a:rPr lang="ru-RU" altLang="ru-RU" sz="2400" smtClean="0">
                <a:solidFill>
                  <a:schemeClr val="bg1"/>
                </a:solidFill>
                <a:latin typeface="Comic Sans MS" pitchFamily="66" charset="0"/>
              </a:rPr>
              <a:t>    </a:t>
            </a:r>
          </a:p>
          <a:p>
            <a:pPr>
              <a:buFont typeface="Comic Sans MS" pitchFamily="66" charset="0"/>
              <a:buNone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Умение выполнять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графические изображения, комплексные чертежи,   эскизы, технические рисунки, чертежи деталей, их элементов</a:t>
            </a:r>
            <a:r>
              <a:rPr lang="ru-RU" altLang="ru-RU" sz="2800" b="1" smtClean="0">
                <a:latin typeface="Comic Sans MS" pitchFamily="66" charset="0"/>
              </a:rPr>
              <a:t> </a:t>
            </a:r>
          </a:p>
        </p:txBody>
      </p:sp>
      <p:sp>
        <p:nvSpPr>
          <p:cNvPr id="14348" name="Rectangle 9"/>
          <p:cNvSpPr>
            <a:spLocks noGrp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>
              <a:buFont typeface="Comic Sans MS" pitchFamily="66" charset="0"/>
              <a:buNone/>
            </a:pPr>
            <a:r>
              <a:rPr lang="ru-RU" altLang="ru-RU" sz="2400" smtClean="0">
                <a:solidFill>
                  <a:schemeClr val="bg1"/>
                </a:solidFill>
                <a:latin typeface="Comic Sans MS" pitchFamily="66" charset="0"/>
              </a:rPr>
              <a:t>     </a:t>
            </a:r>
          </a:p>
          <a:p>
            <a:pPr>
              <a:buFont typeface="Comic Sans MS" pitchFamily="66" charset="0"/>
              <a:buNone/>
            </a:pPr>
            <a:r>
              <a:rPr lang="ru-RU" altLang="ru-RU" sz="240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Знание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              законов, методов и приемов проекционного черчения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 оформления и чтения конструкторской и технологической документации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0375" y="0"/>
            <a:ext cx="5683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9"/>
          <p:cNvSpPr>
            <a:spLocks noChangeArrowheads="1"/>
          </p:cNvSpPr>
          <p:nvPr/>
        </p:nvSpPr>
        <p:spPr bwMode="auto">
          <a:xfrm>
            <a:off x="4643438" y="1484313"/>
            <a:ext cx="4321175" cy="4752975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6387" name="AutoShape 8"/>
          <p:cNvSpPr>
            <a:spLocks noChangeArrowheads="1"/>
          </p:cNvSpPr>
          <p:nvPr/>
        </p:nvSpPr>
        <p:spPr bwMode="auto">
          <a:xfrm>
            <a:off x="179388" y="1484313"/>
            <a:ext cx="4321175" cy="4752975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179388" y="260648"/>
            <a:ext cx="8785225" cy="1223665"/>
          </a:xfrm>
          <a:prstGeom prst="pentagon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rgbClr val="FFFFFF"/>
                </a:solidFill>
                <a:latin typeface="Comic Sans MS" pitchFamily="66" charset="0"/>
              </a:rPr>
              <a:t>Олимпиада по Электротехнике</a:t>
            </a:r>
          </a:p>
        </p:txBody>
      </p:sp>
      <p:sp>
        <p:nvSpPr>
          <p:cNvPr id="16395" name="Rectangle 8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>
              <a:buFont typeface="Comic Sans MS" pitchFamily="66" charset="0"/>
              <a:buNone/>
            </a:pPr>
            <a:endParaRPr lang="ru-RU" altLang="ru-RU" sz="240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Comic Sans MS" pitchFamily="66" charset="0"/>
              <a:buNone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Умение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:    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рассчитывать параметры электро-магнитных цепей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читать принципиальные, электрические и монтажные схемы, собирать электрические схемы</a:t>
            </a:r>
          </a:p>
        </p:txBody>
      </p:sp>
      <p:sp>
        <p:nvSpPr>
          <p:cNvPr id="16396" name="Rectangle 9"/>
          <p:cNvSpPr>
            <a:spLocks noGrp="1"/>
          </p:cNvSpPr>
          <p:nvPr>
            <p:ph type="body"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>
              <a:buFont typeface="Comic Sans MS" pitchFamily="66" charset="0"/>
              <a:buNone/>
            </a:pPr>
            <a:endParaRPr lang="ru-RU" altLang="ru-RU" sz="240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Comic Sans MS" pitchFamily="66" charset="0"/>
              <a:buNone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Знание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:           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основных законов электротехники, методы расчета и измерения основных параметров электро-магнитных цепей</a:t>
            </a:r>
            <a:r>
              <a:rPr lang="en-US" altLang="ru-RU" sz="2400" b="1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 классификации электронных  приборов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7"/>
          <p:cNvSpPr>
            <a:spLocks noChangeArrowheads="1"/>
          </p:cNvSpPr>
          <p:nvPr/>
        </p:nvSpPr>
        <p:spPr bwMode="auto">
          <a:xfrm>
            <a:off x="3779838" y="6021388"/>
            <a:ext cx="4721225" cy="584200"/>
          </a:xfrm>
          <a:prstGeom prst="roundRect">
            <a:avLst>
              <a:gd name="adj" fmla="val 16667"/>
            </a:avLst>
          </a:prstGeom>
          <a:solidFill>
            <a:schemeClr val="accent1">
              <a:alpha val="74901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23528" y="188640"/>
            <a:ext cx="3319778" cy="3319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23528" y="3428999"/>
            <a:ext cx="3345161" cy="3345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071934" y="142853"/>
            <a:ext cx="4429156" cy="5905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3779838" y="6021388"/>
            <a:ext cx="4824610" cy="5847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</a:rPr>
              <a:t>Помогает осваивать азы электротехники преподаватель Завьялова Галина Фёдоровна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5"/>
          <p:cNvSpPr>
            <a:spLocks noChangeArrowheads="1"/>
          </p:cNvSpPr>
          <p:nvPr/>
        </p:nvSpPr>
        <p:spPr bwMode="auto">
          <a:xfrm>
            <a:off x="468313" y="1557338"/>
            <a:ext cx="8351837" cy="4967287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8437" name="Объект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/>
          <a:lstStyle/>
          <a:p>
            <a:pPr>
              <a:buFont typeface="Comic Sans MS" pitchFamily="66" charset="0"/>
              <a:buNone/>
            </a:pPr>
            <a:r>
              <a:rPr lang="ru-RU" altLang="ru-RU" sz="1400" b="1" smtClean="0">
                <a:cs typeface="Calibri" pitchFamily="34" charset="0"/>
              </a:rPr>
              <a:t> </a:t>
            </a:r>
            <a:r>
              <a:rPr lang="ru-RU" altLang="ru-RU" sz="1600" b="1" smtClean="0">
                <a:solidFill>
                  <a:srgbClr val="0D0D0D"/>
                </a:solidFill>
                <a:latin typeface="Comic Sans MS" pitchFamily="66" charset="0"/>
                <a:cs typeface="Calibri" pitchFamily="34" charset="0"/>
              </a:rPr>
              <a:t>                 </a:t>
            </a:r>
            <a:endParaRPr lang="en-US" altLang="ru-RU" sz="1600" b="1" smtClean="0">
              <a:solidFill>
                <a:srgbClr val="0D0D0D"/>
              </a:solidFill>
              <a:latin typeface="Comic Sans MS" pitchFamily="66" charset="0"/>
              <a:cs typeface="Calibri" pitchFamily="34" charset="0"/>
            </a:endParaRPr>
          </a:p>
          <a:p>
            <a:pPr algn="just">
              <a:buFont typeface="Comic Sans MS" pitchFamily="66" charset="0"/>
              <a:buNone/>
            </a:pPr>
            <a:r>
              <a:rPr lang="en-US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</a:t>
            </a: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ПМ.05. Освоение рабочей профессии 19855 «Электромонтёр по ремонту воздушных линий электропередачи»</a:t>
            </a:r>
          </a:p>
          <a:p>
            <a:pPr algn="just">
              <a:buFont typeface="Comic Sans MS" pitchFamily="66" charset="0"/>
              <a:buNone/>
            </a:pPr>
            <a:r>
              <a:rPr lang="en-US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</a:t>
            </a: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Цель конкурса: Закрепление и совершенствование профессиональных компетенций.</a:t>
            </a:r>
          </a:p>
          <a:p>
            <a:pPr>
              <a:buFont typeface="Comic Sans MS" pitchFamily="66" charset="0"/>
              <a:buNone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1 тур - теоретическая часть (тестирование на знание группы                                                          допуска по ТБ и ОТ)</a:t>
            </a:r>
          </a:p>
          <a:p>
            <a:pPr algn="just">
              <a:buFont typeface="Comic Sans MS" pitchFamily="66" charset="0"/>
              <a:buNone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2 тур - практическая часть( выполнение вязки проводов на                                                        штыревых изоляторах).</a:t>
            </a:r>
          </a:p>
          <a:p>
            <a:pPr>
              <a:buFont typeface="Comic Sans MS" pitchFamily="66" charset="0"/>
              <a:buNone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3 тур - подключение однофазного счётчика в питающую сеть</a:t>
            </a:r>
          </a:p>
          <a:p>
            <a:pPr>
              <a:buFont typeface="Comic Sans MS" pitchFamily="66" charset="0"/>
              <a:buNone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4 тур - установка гасителя вибрации на ВЛ-10кВ на учебном                                                                           полигоне.</a:t>
            </a:r>
          </a:p>
          <a:p>
            <a:pPr>
              <a:buFont typeface="Comic Sans MS" pitchFamily="66" charset="0"/>
              <a:buNone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5 тур – выполнение подготовки рабочего места по замене ОПН-10кВ на КТП 10/0,4кВ учебного полигона.</a:t>
            </a:r>
          </a:p>
          <a:p>
            <a:pPr>
              <a:buFont typeface="Comic Sans MS" pitchFamily="66" charset="0"/>
              <a:buNone/>
            </a:pP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6 тур - выполнение комплекса реанимации</a:t>
            </a:r>
            <a:r>
              <a:rPr lang="en-US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</a:t>
            </a:r>
            <a:r>
              <a:rPr lang="ru-RU" altLang="ru-RU" sz="1600" b="1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на  тренажёре «Максим» тремя спасателями.</a:t>
            </a:r>
          </a:p>
          <a:p>
            <a:pPr>
              <a:buFont typeface="Comic Sans MS" pitchFamily="66" charset="0"/>
              <a:buNone/>
            </a:pPr>
            <a:r>
              <a:rPr lang="ru-RU" altLang="ru-RU" sz="1600" smtClean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                                                                           </a:t>
            </a:r>
          </a:p>
          <a:p>
            <a:pPr eaLnBrk="1" hangingPunct="1"/>
            <a:endParaRPr lang="ru-RU" altLang="ru-RU" sz="1600" smtClean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</p:txBody>
      </p:sp>
      <p:sp>
        <p:nvSpPr>
          <p:cNvPr id="4" name="Правильный пятиугольник 3"/>
          <p:cNvSpPr/>
          <p:nvPr/>
        </p:nvSpPr>
        <p:spPr>
          <a:xfrm>
            <a:off x="468313" y="188913"/>
            <a:ext cx="8280400" cy="1025525"/>
          </a:xfrm>
          <a:prstGeom prst="pentagon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>
                <a:solidFill>
                  <a:srgbClr val="FFFFFF"/>
                </a:solidFill>
                <a:latin typeface="Comic Sans MS" pitchFamily="66" charset="0"/>
                <a:cs typeface="Arial" charset="0"/>
              </a:rPr>
              <a:t>Командный конкурс</a:t>
            </a:r>
          </a:p>
          <a:p>
            <a:pPr algn="ctr">
              <a:defRPr/>
            </a:pPr>
            <a:r>
              <a:rPr lang="ru-RU" altLang="ru-RU" sz="2400" b="1">
                <a:solidFill>
                  <a:srgbClr val="FFFFFF"/>
                </a:solidFill>
                <a:latin typeface="Comic Sans MS" pitchFamily="66" charset="0"/>
                <a:cs typeface="Arial" charset="0"/>
              </a:rPr>
              <a:t>«Лучший по профессии</a:t>
            </a:r>
            <a:r>
              <a:rPr lang="en-US" altLang="ru-RU" sz="2400" b="1">
                <a:solidFill>
                  <a:srgbClr val="FFFFFF"/>
                </a:solidFill>
                <a:latin typeface="Comic Sans MS" pitchFamily="66" charset="0"/>
                <a:cs typeface="Arial" charset="0"/>
              </a:rPr>
              <a:t>-</a:t>
            </a:r>
            <a:r>
              <a:rPr lang="ru-RU" altLang="ru-RU" sz="2400" b="1">
                <a:solidFill>
                  <a:srgbClr val="FFFFFF"/>
                </a:solidFill>
                <a:latin typeface="Comic Sans MS" pitchFamily="66" charset="0"/>
                <a:cs typeface="Arial" charset="0"/>
              </a:rPr>
              <a:t>2013»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8"/>
          <p:cNvSpPr>
            <a:spLocks noChangeArrowheads="1"/>
          </p:cNvSpPr>
          <p:nvPr/>
        </p:nvSpPr>
        <p:spPr bwMode="auto">
          <a:xfrm>
            <a:off x="609600" y="5665788"/>
            <a:ext cx="7346776" cy="1192212"/>
          </a:xfrm>
          <a:prstGeom prst="roundRect">
            <a:avLst>
              <a:gd name="adj" fmla="val 16667"/>
            </a:avLst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pic>
        <p:nvPicPr>
          <p:cNvPr id="19459" name="Рисунок 1" descr="H:\DCIM\100OLYMP\P4230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59423"/>
            <a:ext cx="7346776" cy="5606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2"/>
          <p:cNvSpPr txBox="1">
            <a:spLocks noChangeArrowheads="1"/>
          </p:cNvSpPr>
          <p:nvPr/>
        </p:nvSpPr>
        <p:spPr bwMode="auto">
          <a:xfrm>
            <a:off x="642938" y="5715000"/>
            <a:ext cx="8501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>
                <a:solidFill>
                  <a:schemeClr val="bg1"/>
                </a:solidFill>
                <a:latin typeface="Comic Sans MS" pitchFamily="66" charset="0"/>
              </a:rPr>
              <a:t>Конкурс проводит преподаватель спецдисциплин</a:t>
            </a:r>
            <a:r>
              <a:rPr lang="en-US" altLang="ru-RU" sz="1400" b="1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altLang="ru-RU" sz="1400" b="1">
                <a:solidFill>
                  <a:schemeClr val="bg1"/>
                </a:solidFill>
                <a:latin typeface="Comic Sans MS" pitchFamily="66" charset="0"/>
              </a:rPr>
              <a:t>Рагозина Елена Валентиновна</a:t>
            </a:r>
          </a:p>
          <a:p>
            <a:r>
              <a:rPr lang="ru-RU" altLang="ru-RU" sz="1400" b="1">
                <a:solidFill>
                  <a:schemeClr val="bg1"/>
                </a:solidFill>
                <a:latin typeface="Comic Sans MS" pitchFamily="66" charset="0"/>
              </a:rPr>
              <a:t>Жюри</a:t>
            </a:r>
            <a:r>
              <a:rPr lang="en-US" altLang="ru-RU" sz="1400" b="1">
                <a:solidFill>
                  <a:schemeClr val="bg1"/>
                </a:solidFill>
                <a:latin typeface="Comic Sans MS" pitchFamily="66" charset="0"/>
              </a:rPr>
              <a:t>:</a:t>
            </a:r>
            <a:r>
              <a:rPr lang="ru-RU" altLang="ru-RU" sz="1400" b="1">
                <a:solidFill>
                  <a:schemeClr val="bg1"/>
                </a:solidFill>
                <a:latin typeface="Comic Sans MS" pitchFamily="66" charset="0"/>
              </a:rPr>
              <a:t> представитель от работодателя - главный инженер Ишимских</a:t>
            </a:r>
          </a:p>
          <a:p>
            <a:r>
              <a:rPr lang="ru-RU" altLang="ru-RU" sz="1400" b="1">
                <a:solidFill>
                  <a:schemeClr val="bg1"/>
                </a:solidFill>
                <a:latin typeface="Comic Sans MS" pitchFamily="66" charset="0"/>
              </a:rPr>
              <a:t>электрических сетей Майоров Юрий Витальевич, Вереникина Наталья</a:t>
            </a:r>
          </a:p>
          <a:p>
            <a:r>
              <a:rPr lang="ru-RU" altLang="ru-RU" sz="1400" b="1">
                <a:solidFill>
                  <a:schemeClr val="bg1"/>
                </a:solidFill>
                <a:latin typeface="Comic Sans MS" pitchFamily="66" charset="0"/>
              </a:rPr>
              <a:t>Анатольевна, Яковлев Константин Анатольевич, Дергач Владимир Николаевич.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663575"/>
            <a:ext cx="27352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3789363"/>
            <a:ext cx="2792412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539750"/>
            <a:ext cx="4514850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5"/>
          <p:cNvSpPr>
            <a:spLocks noChangeArrowheads="1"/>
          </p:cNvSpPr>
          <p:nvPr/>
        </p:nvSpPr>
        <p:spPr bwMode="auto">
          <a:xfrm>
            <a:off x="467544" y="1354833"/>
            <a:ext cx="8064896" cy="3095278"/>
          </a:xfrm>
          <a:prstGeom prst="pentagon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>
            <a:softEdge rad="63500"/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Non scholae, sed vitae discimus (латин.)</a:t>
            </a:r>
          </a:p>
          <a:p>
            <a:pPr algn="ctr" eaLnBrk="1" hangingPunct="1">
              <a:defRPr/>
            </a:pPr>
            <a:r>
              <a:rPr lang="ru-RU" altLang="ru-RU" sz="2400" b="1" smtClean="0">
                <a:solidFill>
                  <a:schemeClr val="bg1"/>
                </a:solidFill>
                <a:latin typeface="Comic Sans MS" pitchFamily="66" charset="0"/>
              </a:rPr>
              <a:t>Мы учимся нe для школы, a для жизни</a:t>
            </a:r>
            <a:r>
              <a:rPr lang="ru-RU" altLang="ru-RU" sz="2400" b="1" smtClean="0">
                <a:solidFill>
                  <a:srgbClr val="F63D18"/>
                </a:solidFill>
                <a:latin typeface="Comic Sans MS" pitchFamily="66" charset="0"/>
              </a:rPr>
              <a:t> </a:t>
            </a:r>
          </a:p>
          <a:p>
            <a:pPr algn="ctr" eaLnBrk="1" hangingPunct="1">
              <a:defRPr/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381898" cy="563562"/>
          </a:xfrm>
        </p:spPr>
        <p:txBody>
          <a:bodyPr/>
          <a:lstStyle/>
          <a:p>
            <a:r>
              <a:rPr lang="ru-RU" sz="2400" b="1" dirty="0" smtClean="0"/>
              <a:t>Индивидуальный образовательный маршрут</a:t>
            </a:r>
            <a:endParaRPr lang="en-US" sz="2400" b="1" dirty="0"/>
          </a:p>
        </p:txBody>
      </p:sp>
      <p:graphicFrame>
        <p:nvGraphicFramePr>
          <p:cNvPr id="15" name="Схема 14"/>
          <p:cNvGraphicFramePr/>
          <p:nvPr/>
        </p:nvGraphicFramePr>
        <p:xfrm>
          <a:off x="1214414" y="1397000"/>
          <a:ext cx="6572296" cy="4746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464528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643050"/>
            <a:ext cx="7239000" cy="1371600"/>
          </a:xfrm>
        </p:spPr>
        <p:txBody>
          <a:bodyPr/>
          <a:lstStyle/>
          <a:p>
            <a:pPr algn="ctr"/>
            <a:r>
              <a:rPr lang="ru-RU" sz="3200" dirty="0" smtClean="0"/>
              <a:t>Создание условий для проектирования индивидуального образовательного маршрута студента</a:t>
            </a:r>
            <a:endParaRPr lang="ru-RU" sz="32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2000" b="0" i="1" dirty="0" smtClean="0"/>
              <a:t>Шпак Тамара Евгеньевна</a:t>
            </a:r>
          </a:p>
          <a:p>
            <a:pPr algn="r"/>
            <a:endParaRPr lang="ru-RU" b="0" i="1" smtClean="0">
              <a:solidFill>
                <a:schemeClr val="accent2">
                  <a:lumMod val="50000"/>
                </a:schemeClr>
              </a:solidFill>
            </a:endParaRPr>
          </a:p>
          <a:p>
            <a:pPr algn="r"/>
            <a:r>
              <a:rPr lang="ru-RU" b="0" i="1" smtClean="0">
                <a:solidFill>
                  <a:schemeClr val="accent2">
                    <a:lumMod val="50000"/>
                  </a:schemeClr>
                </a:solidFill>
              </a:rPr>
              <a:t>Председатель </a:t>
            </a:r>
            <a:r>
              <a:rPr lang="ru-RU" b="0" i="1" dirty="0" smtClean="0">
                <a:solidFill>
                  <a:schemeClr val="accent2">
                    <a:lumMod val="50000"/>
                  </a:schemeClr>
                </a:solidFill>
              </a:rPr>
              <a:t>совета директоров ПОО ТО</a:t>
            </a:r>
          </a:p>
          <a:p>
            <a:pPr algn="r"/>
            <a:r>
              <a:rPr lang="ru-RU" b="0" i="1" dirty="0" smtClean="0">
                <a:solidFill>
                  <a:schemeClr val="accent2">
                    <a:lumMod val="50000"/>
                  </a:schemeClr>
                </a:solidFill>
              </a:rPr>
              <a:t>Директор ГАПОУ ТО «Тюменский колледж водного транспорта</a:t>
            </a:r>
          </a:p>
          <a:p>
            <a:pPr algn="r"/>
            <a:r>
              <a:rPr lang="ru-RU" b="0" i="1" dirty="0" smtClean="0">
                <a:solidFill>
                  <a:schemeClr val="accent2">
                    <a:lumMod val="50000"/>
                  </a:schemeClr>
                </a:solidFill>
              </a:rPr>
              <a:t>Кандидат педагогических наук</a:t>
            </a:r>
            <a:endParaRPr lang="en-US" b="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88640"/>
            <a:ext cx="8928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6 октября 2014</a:t>
            </a:r>
            <a:endParaRPr lang="ru-RU" sz="1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381898" cy="563562"/>
          </a:xfrm>
        </p:spPr>
        <p:txBody>
          <a:bodyPr/>
          <a:lstStyle/>
          <a:p>
            <a:r>
              <a:rPr lang="ru-RU" sz="2800" b="1" dirty="0" smtClean="0"/>
              <a:t>Индивидуальный учебный план</a:t>
            </a:r>
            <a:endParaRPr lang="en-US" sz="2800" b="1" dirty="0"/>
          </a:p>
        </p:txBody>
      </p: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428596" y="1142984"/>
            <a:ext cx="8286808" cy="5159496"/>
            <a:chOff x="4067795" y="2141538"/>
            <a:chExt cx="2295525" cy="3143420"/>
          </a:xfrm>
        </p:grpSpPr>
        <p:grpSp>
          <p:nvGrpSpPr>
            <p:cNvPr id="16" name="Группа 12"/>
            <p:cNvGrpSpPr>
              <a:grpSpLocks/>
            </p:cNvGrpSpPr>
            <p:nvPr/>
          </p:nvGrpSpPr>
          <p:grpSpPr bwMode="auto">
            <a:xfrm>
              <a:off x="4067795" y="2141538"/>
              <a:ext cx="2295525" cy="3143420"/>
              <a:chOff x="7677075" y="1265660"/>
              <a:chExt cx="2295525" cy="2126645"/>
            </a:xfrm>
          </p:grpSpPr>
          <p:sp>
            <p:nvSpPr>
              <p:cNvPr id="18" name="AutoShape 12"/>
              <p:cNvSpPr>
                <a:spLocks noChangeArrowheads="1"/>
              </p:cNvSpPr>
              <p:nvPr/>
            </p:nvSpPr>
            <p:spPr bwMode="auto">
              <a:xfrm>
                <a:off x="7677075" y="1408535"/>
                <a:ext cx="2295525" cy="1983770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rgbClr val="4B71D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6FC5E3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ru-RU"/>
              </a:p>
            </p:txBody>
          </p:sp>
          <p:sp>
            <p:nvSpPr>
              <p:cNvPr id="19" name="AutoShape 13"/>
              <p:cNvSpPr>
                <a:spLocks noChangeArrowheads="1"/>
              </p:cNvSpPr>
              <p:nvPr/>
            </p:nvSpPr>
            <p:spPr bwMode="gray">
              <a:xfrm>
                <a:off x="7821091" y="1265660"/>
                <a:ext cx="1863725" cy="2724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D8CE5"/>
                  </a:gs>
                  <a:gs pos="100000">
                    <a:srgbClr val="32416A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ru-RU"/>
              </a:p>
            </p:txBody>
          </p:sp>
          <p:sp>
            <p:nvSpPr>
              <p:cNvPr id="20" name="AutoShape 14"/>
              <p:cNvSpPr>
                <a:spLocks noChangeArrowheads="1"/>
              </p:cNvSpPr>
              <p:nvPr/>
            </p:nvSpPr>
            <p:spPr bwMode="auto">
              <a:xfrm flipH="1">
                <a:off x="9506892" y="1337097"/>
                <a:ext cx="71438" cy="142875"/>
              </a:xfrm>
              <a:prstGeom prst="octagon">
                <a:avLst>
                  <a:gd name="adj" fmla="val 29287"/>
                </a:avLst>
              </a:prstGeom>
              <a:solidFill>
                <a:srgbClr val="6FC5E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ru-RU"/>
              </a:p>
            </p:txBody>
          </p:sp>
          <p:sp>
            <p:nvSpPr>
              <p:cNvPr id="21" name="AutoShape 15"/>
              <p:cNvSpPr>
                <a:spLocks noChangeArrowheads="1"/>
              </p:cNvSpPr>
              <p:nvPr/>
            </p:nvSpPr>
            <p:spPr bwMode="auto">
              <a:xfrm flipH="1">
                <a:off x="7924155" y="1337097"/>
                <a:ext cx="71437" cy="142875"/>
              </a:xfrm>
              <a:prstGeom prst="octagon">
                <a:avLst>
                  <a:gd name="adj" fmla="val 29287"/>
                </a:avLst>
              </a:prstGeom>
              <a:solidFill>
                <a:srgbClr val="6FC5E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ru-RU"/>
              </a:p>
            </p:txBody>
          </p:sp>
        </p:grp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4142006" y="2613049"/>
              <a:ext cx="2133600" cy="2306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endParaRPr lang="ru-RU" sz="1600" b="1" kern="0" dirty="0" smtClean="0">
                <a:solidFill>
                  <a:srgbClr val="364EB6">
                    <a:lumMod val="50000"/>
                  </a:srgbClr>
                </a:solidFill>
                <a:latin typeface="Arial"/>
              </a:endParaRPr>
            </a:p>
            <a:p>
              <a:pPr algn="ctr"/>
              <a:r>
                <a:rPr lang="ru-RU" sz="3200" i="1" dirty="0" smtClean="0">
                  <a:solidFill>
                    <a:srgbClr val="C00000"/>
                  </a:solidFill>
                </a:rPr>
                <a:t>Индивидуальный  учебный  план</a:t>
              </a:r>
              <a:r>
                <a:rPr lang="ru-RU" sz="3200" dirty="0" smtClean="0">
                  <a:solidFill>
                    <a:srgbClr val="C00000"/>
                  </a:solidFill>
                </a:rPr>
                <a:t> </a:t>
              </a:r>
              <a:r>
                <a:rPr lang="ru-RU" sz="3200" dirty="0" smtClean="0"/>
                <a:t>обучения представляет собой форму организации  образовательного процесса, при котором часть основной образовательной программы (ООП) осваивается обучающимися самостоятельно.</a:t>
              </a:r>
              <a:endParaRPr lang="ru-RU" sz="3200" b="1" kern="0" dirty="0">
                <a:solidFill>
                  <a:srgbClr val="364EB6">
                    <a:lumMod val="50000"/>
                  </a:srgbClr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64528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381898" cy="563562"/>
          </a:xfrm>
        </p:spPr>
        <p:txBody>
          <a:bodyPr/>
          <a:lstStyle/>
          <a:p>
            <a:r>
              <a:rPr lang="ru-RU" sz="2800" b="1" dirty="0" smtClean="0"/>
              <a:t>Индивидуальный учебный план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1472" y="121442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285720" y="2357430"/>
            <a:ext cx="2500330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Локальный акт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ПОЛОЖЕНИЕ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об индивидуальном учебном плане обучения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786050" y="928670"/>
            <a:ext cx="6072198" cy="569386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Приложение №  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к приказу от  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Общие положения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1.1 Данное положение разработано на основе Федерального  Закона от 29.12.2013г. № 273-ФЗ «Об образовании в Российской Федерации»,,  Порядка организации и осуществления  образовательной деятельности по образовательным программам среднего профессионального образования, утвержденного Приказом Министерства образования и науки Российской Федерации от 14.06.2013 г. № 464, Положения о порядке перевода обучающихся, Положения об отчислении обучающихся, Положения о порядке восстановления обучающихся, Положения о возникновении изменений  и   прекращении  отношений между образовательной организацией и обучающимися или родителями  несовершеннолетних обучающихся, Положения о порядке предоставления академического отпуска обучающихся.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1.2 Положение регламентирует условия обучения и порядок перевода обучающихся очной и заочной форм на индивидуальный ученый план обучения.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Порядок перевода на индивидуальный учебный план обучения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2.1 Индивидуальный  учебный  план обучения (далее - ИУПО)    представляет собой форму организации  образовательного процесса, при котором часть основной образовательной программы (ООП) осваивается обучающимися самостоятельно. ИУПО включает перечень учебных  дисциплин с указанием сроков их изучения и формы аттестации, которые предусмотрены  рабочим учебным планом специальности   в конкретном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5285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2"/>
          <p:cNvSpPr>
            <a:spLocks noChangeArrowheads="1"/>
          </p:cNvSpPr>
          <p:nvPr/>
        </p:nvSpPr>
        <p:spPr bwMode="ltGray">
          <a:xfrm rot="5400000">
            <a:off x="-1805579" y="1091143"/>
            <a:ext cx="4824413" cy="5356722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FE8C02"/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214546" y="1357298"/>
            <a:ext cx="4161036" cy="684000"/>
            <a:chOff x="1419076" y="1852304"/>
            <a:chExt cx="4161036" cy="684000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gray">
            <a:xfrm>
              <a:off x="1736576" y="1852304"/>
              <a:ext cx="3843536" cy="684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FFC000"/>
                </a:gs>
              </a:gsLst>
              <a:lin ang="0" scaled="1"/>
            </a:gradFill>
            <a:ln w="28575" algn="ctr">
              <a:solidFill>
                <a:srgbClr val="364EB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b="1" kern="0" dirty="0" smtClean="0">
                  <a:solidFill>
                    <a:srgbClr val="000000"/>
                  </a:solidFill>
                </a:rPr>
                <a:t>С</a:t>
              </a:r>
              <a:r>
                <a:rPr kumimoji="0" lang="ru-RU" sz="18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портсмены</a:t>
              </a:r>
              <a:endPara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419076" y="2005732"/>
              <a:ext cx="381000" cy="381000"/>
              <a:chOff x="2078" y="1680"/>
              <a:chExt cx="1615" cy="1615"/>
            </a:xfrm>
          </p:grpSpPr>
          <p:sp>
            <p:nvSpPr>
              <p:cNvPr id="5" name="Oval 10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571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" name="Oval 11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Oval 12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tint val="0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Oval 13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Oval 14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shade val="54118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Oval 15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" name="Группа 10"/>
          <p:cNvGrpSpPr/>
          <p:nvPr/>
        </p:nvGrpSpPr>
        <p:grpSpPr>
          <a:xfrm>
            <a:off x="3000364" y="2357430"/>
            <a:ext cx="4076328" cy="684000"/>
            <a:chOff x="2079848" y="2788408"/>
            <a:chExt cx="4076328" cy="684000"/>
          </a:xfrm>
        </p:grpSpPr>
        <p:sp>
          <p:nvSpPr>
            <p:cNvPr id="12" name="AutoShape 7"/>
            <p:cNvSpPr>
              <a:spLocks noChangeArrowheads="1"/>
            </p:cNvSpPr>
            <p:nvPr/>
          </p:nvSpPr>
          <p:spPr bwMode="gray">
            <a:xfrm>
              <a:off x="2384648" y="2788408"/>
              <a:ext cx="3771528" cy="684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FFC000"/>
                </a:gs>
              </a:gsLst>
              <a:lin ang="0" scaled="1"/>
            </a:gradFill>
            <a:ln w="28575" algn="ctr">
              <a:solidFill>
                <a:srgbClr val="364EB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b="1" kern="0" dirty="0" smtClean="0">
                  <a:solidFill>
                    <a:srgbClr val="000000"/>
                  </a:solidFill>
                </a:rPr>
                <a:t>Имеющие детей до 3-х лет</a:t>
              </a:r>
              <a:endParaRPr kumimoji="0" lang="en-US" sz="1800" b="1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2079848" y="2959299"/>
              <a:ext cx="381000" cy="381000"/>
              <a:chOff x="2078" y="1680"/>
              <a:chExt cx="1615" cy="1615"/>
            </a:xfrm>
          </p:grpSpPr>
          <p:sp>
            <p:nvSpPr>
              <p:cNvPr id="14" name="Oval 1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571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Oval 1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Oval 19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tint val="0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Oval 20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48BE67">
                      <a:gamma/>
                      <a:shade val="0"/>
                      <a:invGamma/>
                    </a:srgbClr>
                  </a:gs>
                  <a:gs pos="100000">
                    <a:srgbClr val="48BE67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Oval 21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shade val="54118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Oval 22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48BE67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0" name="Группа 19"/>
          <p:cNvGrpSpPr/>
          <p:nvPr/>
        </p:nvGrpSpPr>
        <p:grpSpPr>
          <a:xfrm>
            <a:off x="3286116" y="3357562"/>
            <a:ext cx="4598640" cy="684000"/>
            <a:chOff x="2133600" y="3760440"/>
            <a:chExt cx="4598640" cy="684000"/>
          </a:xfrm>
        </p:grpSpPr>
        <p:sp>
          <p:nvSpPr>
            <p:cNvPr id="21" name="AutoShape 6"/>
            <p:cNvSpPr>
              <a:spLocks noChangeArrowheads="1"/>
            </p:cNvSpPr>
            <p:nvPr/>
          </p:nvSpPr>
          <p:spPr bwMode="gray">
            <a:xfrm>
              <a:off x="2438400" y="3760440"/>
              <a:ext cx="4293840" cy="684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FFC000"/>
                </a:gs>
              </a:gsLst>
              <a:lin ang="0" scaled="1"/>
            </a:gradFill>
            <a:ln w="28575" algn="ctr">
              <a:solidFill>
                <a:srgbClr val="364EB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b="1" kern="0" dirty="0" smtClean="0">
                  <a:solidFill>
                    <a:srgbClr val="000000"/>
                  </a:solidFill>
                </a:rPr>
                <a:t>Работающие студенты</a:t>
              </a: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2133600" y="3865304"/>
              <a:ext cx="381000" cy="381000"/>
              <a:chOff x="2078" y="1680"/>
              <a:chExt cx="1615" cy="1615"/>
            </a:xfrm>
          </p:grpSpPr>
          <p:sp>
            <p:nvSpPr>
              <p:cNvPr id="23" name="Oval 2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571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Oval 2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Oval 26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tint val="0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21B3E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Oval 28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shade val="54118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Oval 29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21B3E1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9" name="Группа 28"/>
          <p:cNvGrpSpPr/>
          <p:nvPr/>
        </p:nvGrpSpPr>
        <p:grpSpPr>
          <a:xfrm>
            <a:off x="3071802" y="4357694"/>
            <a:ext cx="4392489" cy="684000"/>
            <a:chOff x="1907704" y="4732624"/>
            <a:chExt cx="4260697" cy="684000"/>
          </a:xfrm>
        </p:grpSpPr>
        <p:sp>
          <p:nvSpPr>
            <p:cNvPr id="30" name="AutoShape 5"/>
            <p:cNvSpPr>
              <a:spLocks noChangeArrowheads="1"/>
            </p:cNvSpPr>
            <p:nvPr/>
          </p:nvSpPr>
          <p:spPr bwMode="gray">
            <a:xfrm>
              <a:off x="2203814" y="4732624"/>
              <a:ext cx="3964587" cy="684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7F5CF">
                    <a:gamma/>
                    <a:tint val="0"/>
                    <a:invGamma/>
                  </a:srgbClr>
                </a:gs>
                <a:gs pos="100000">
                  <a:srgbClr val="FFC000"/>
                </a:gs>
              </a:gsLst>
              <a:lin ang="0" scaled="1"/>
            </a:gradFill>
            <a:ln w="28575" algn="ctr">
              <a:solidFill>
                <a:srgbClr val="364EB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 lIns="36000" anchor="ctr"/>
            <a:lstStyle/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b="1" kern="0" dirty="0" smtClean="0">
                  <a:solidFill>
                    <a:srgbClr val="000000"/>
                  </a:solidFill>
                </a:rPr>
                <a:t>Одарённые студенты</a:t>
              </a:r>
              <a:endParaRPr kumimoji="0" lang="en-US" sz="1200" b="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1" name="Group 30"/>
            <p:cNvGrpSpPr>
              <a:grpSpLocks/>
            </p:cNvGrpSpPr>
            <p:nvPr/>
          </p:nvGrpSpPr>
          <p:grpSpPr bwMode="auto">
            <a:xfrm>
              <a:off x="1907704" y="4898816"/>
              <a:ext cx="381000" cy="381000"/>
              <a:chOff x="2078" y="1680"/>
              <a:chExt cx="1615" cy="1615"/>
            </a:xfrm>
          </p:grpSpPr>
          <p:sp>
            <p:nvSpPr>
              <p:cNvPr id="32" name="Oval 31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571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Oval 32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Oval 33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tint val="0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Oval 34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8D67E1">
                      <a:gamma/>
                      <a:shade val="0"/>
                      <a:invGamma/>
                    </a:srgbClr>
                  </a:gs>
                  <a:gs pos="100000">
                    <a:srgbClr val="8D67E1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Oval 35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shade val="54118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Oval 36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8D67E1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8" name="Группа 37"/>
          <p:cNvGrpSpPr/>
          <p:nvPr/>
        </p:nvGrpSpPr>
        <p:grpSpPr>
          <a:xfrm>
            <a:off x="2500298" y="5357826"/>
            <a:ext cx="4714908" cy="684000"/>
            <a:chOff x="1259632" y="5776542"/>
            <a:chExt cx="4429156" cy="684000"/>
          </a:xfrm>
        </p:grpSpPr>
        <p:sp>
          <p:nvSpPr>
            <p:cNvPr id="39" name="AutoShape 4"/>
            <p:cNvSpPr>
              <a:spLocks noChangeArrowheads="1"/>
            </p:cNvSpPr>
            <p:nvPr/>
          </p:nvSpPr>
          <p:spPr bwMode="gray">
            <a:xfrm>
              <a:off x="1558082" y="5776542"/>
              <a:ext cx="4130706" cy="684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FFC000"/>
                </a:gs>
              </a:gsLst>
              <a:lin ang="0" scaled="1"/>
            </a:gradFill>
            <a:ln w="28575" algn="ctr">
              <a:solidFill>
                <a:srgbClr val="364EB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b="1" kern="0" dirty="0" smtClean="0">
                  <a:solidFill>
                    <a:srgbClr val="000000"/>
                  </a:solidFill>
                </a:rPr>
                <a:t>Студенты, зачисленные переводом</a:t>
              </a:r>
              <a:endPara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Group 37"/>
            <p:cNvGrpSpPr>
              <a:grpSpLocks/>
            </p:cNvGrpSpPr>
            <p:nvPr/>
          </p:nvGrpSpPr>
          <p:grpSpPr bwMode="auto">
            <a:xfrm>
              <a:off x="1259632" y="5804783"/>
              <a:ext cx="355600" cy="381000"/>
              <a:chOff x="2078" y="1680"/>
              <a:chExt cx="1615" cy="1615"/>
            </a:xfrm>
          </p:grpSpPr>
          <p:sp>
            <p:nvSpPr>
              <p:cNvPr id="41" name="Oval 38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571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Oval 39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Oval 40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tint val="0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Oval 41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E35E23">
                      <a:gamma/>
                      <a:shade val="0"/>
                      <a:invGamma/>
                    </a:srgbClr>
                  </a:gs>
                  <a:gs pos="100000">
                    <a:srgbClr val="E35E23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Oval 42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6A1B6">
                      <a:gamma/>
                      <a:shade val="54118"/>
                      <a:invGamma/>
                    </a:srgbClr>
                  </a:gs>
                  <a:gs pos="50000">
                    <a:srgbClr val="36A1B6"/>
                  </a:gs>
                  <a:gs pos="100000">
                    <a:srgbClr val="36A1B6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Oval 43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E35E23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00034" y="3143248"/>
            <a:ext cx="2664172" cy="1303164"/>
          </a:xfrm>
          <a:prstGeom prst="rect">
            <a:avLst/>
          </a:prstGeom>
          <a:noFill/>
          <a:ln/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C00000"/>
                </a:solidFill>
              </a:rPr>
              <a:t>Категории обучающихся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547688" y="319088"/>
            <a:ext cx="7381898" cy="563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Индивидуальный учебный план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3357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547688" y="319088"/>
            <a:ext cx="7381898" cy="5635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Индивидуальный учебный план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500034" y="3071810"/>
          <a:ext cx="8215370" cy="2313432"/>
        </p:xfrm>
        <a:graphic>
          <a:graphicData uri="http://schemas.openxmlformats.org/drawingml/2006/table">
            <a:tbl>
              <a:tblPr/>
              <a:tblGrid>
                <a:gridCol w="407506"/>
                <a:gridCol w="1518062"/>
                <a:gridCol w="686604"/>
                <a:gridCol w="642033"/>
                <a:gridCol w="338527"/>
                <a:gridCol w="302446"/>
                <a:gridCol w="451015"/>
                <a:gridCol w="355506"/>
                <a:gridCol w="451015"/>
                <a:gridCol w="1073946"/>
                <a:gridCol w="631388"/>
                <a:gridCol w="797533"/>
                <a:gridCol w="559789"/>
              </a:tblGrid>
              <a:tr h="9129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№/№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дисциплины (МДК, ПМ, УП, ПП) по учебному плану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Форма промежуточной аттестации 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 выполнения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часов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ЛПЗ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Курсовая работа (проект)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Формы отчетности (рефераты, отчет по практике, контрольная работа, тексты, </a:t>
                      </a: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конспекты 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др.) /самостоятельная внеаудиторная работа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Средний балл текущей аттестации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ФИО преподавателя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Подпись преподавателя</a:t>
                      </a:r>
                    </a:p>
                  </a:txBody>
                  <a:tcPr marL="42530" marR="4253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718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мах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</a:t>
                      </a: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71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530" marR="42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357158" y="1142984"/>
            <a:ext cx="85813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 УЧЕБНЫЙ ПЛАН ОБУЧЕНИЯ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Обучающийся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_______________________________________________________________________________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Основание перевода на УП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 программа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Специальность (профессия)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 курс   ______ семестр (20__/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20__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учебный год)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Форма обучения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428596" y="5500702"/>
            <a:ext cx="87154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Обучающийся _____________________________/ ____________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 план выполнен / не выполнен (нужное подчеркнуть)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Зав.отделением  ____________________________ФИО                     «_____»  __________2014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335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23"/>
          <p:cNvGrpSpPr>
            <a:grpSpLocks/>
          </p:cNvGrpSpPr>
          <p:nvPr/>
        </p:nvGrpSpPr>
        <p:grpSpPr bwMode="auto">
          <a:xfrm>
            <a:off x="642910" y="1142984"/>
            <a:ext cx="8001056" cy="5072098"/>
            <a:chOff x="576" y="2009"/>
            <a:chExt cx="1446" cy="1313"/>
          </a:xfrm>
        </p:grpSpPr>
        <p:sp>
          <p:nvSpPr>
            <p:cNvPr id="35" name="AutoShape 4"/>
            <p:cNvSpPr>
              <a:spLocks noChangeArrowheads="1"/>
            </p:cNvSpPr>
            <p:nvPr/>
          </p:nvSpPr>
          <p:spPr bwMode="auto">
            <a:xfrm>
              <a:off x="576" y="2086"/>
              <a:ext cx="1446" cy="1236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C823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ru-RU"/>
            </a:p>
          </p:txBody>
        </p:sp>
        <p:sp>
          <p:nvSpPr>
            <p:cNvPr id="37" name="AutoShape 5"/>
            <p:cNvSpPr>
              <a:spLocks noChangeArrowheads="1"/>
            </p:cNvSpPr>
            <p:nvPr/>
          </p:nvSpPr>
          <p:spPr bwMode="gray">
            <a:xfrm>
              <a:off x="712" y="2009"/>
              <a:ext cx="1174" cy="19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6600"/>
                </a:gs>
                <a:gs pos="50000">
                  <a:srgbClr val="FFA76C"/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ru-RU"/>
            </a:p>
          </p:txBody>
        </p:sp>
        <p:sp>
          <p:nvSpPr>
            <p:cNvPr id="39" name="AutoShape 6"/>
            <p:cNvSpPr>
              <a:spLocks noChangeArrowheads="1"/>
            </p:cNvSpPr>
            <p:nvPr/>
          </p:nvSpPr>
          <p:spPr bwMode="auto">
            <a:xfrm flipH="1">
              <a:off x="1773" y="2054"/>
              <a:ext cx="45" cy="99"/>
            </a:xfrm>
            <a:prstGeom prst="octagon">
              <a:avLst>
                <a:gd name="adj" fmla="val 29287"/>
              </a:avLst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ru-RU"/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auto">
            <a:xfrm flipH="1">
              <a:off x="776" y="2054"/>
              <a:ext cx="46" cy="99"/>
            </a:xfrm>
            <a:prstGeom prst="octagon">
              <a:avLst>
                <a:gd name="adj" fmla="val 29287"/>
              </a:avLst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ru-RU"/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785786" y="1857364"/>
            <a:ext cx="764386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срокам обучения по этим программам, утверждаемые в соответствии с настоящим Федеральным законом уполномоченными федеральными органами исполнительной власти;</a:t>
            </a:r>
          </a:p>
          <a:p>
            <a:r>
              <a:rPr lang="ru-RU" dirty="0" smtClean="0"/>
              <a:t>9) </a:t>
            </a:r>
            <a:r>
              <a:rPr lang="ru-RU" b="1" dirty="0" smtClean="0"/>
              <a:t>образовательная программа</a:t>
            </a:r>
            <a:r>
              <a:rPr lang="ru-RU" dirty="0" smtClean="0"/>
              <a:t> - комплекс основных характеристик образования (объем, содержание, планируемые результаты), организационно-педагогических условий и в случаях, предусмотренных настоящим Федеральным законом, форм аттестации, который представлен в виде учебного плана, календарного учебного графика, рабочих программ учебных предметов, курсов, дисциплин (модулей), иных компонентов, а также оценочных и методических материалов;</a:t>
            </a:r>
          </a:p>
          <a:p>
            <a:r>
              <a:rPr lang="ru-RU" dirty="0" smtClean="0"/>
              <a:t>10) </a:t>
            </a:r>
            <a:r>
              <a:rPr lang="ru-RU" b="1" dirty="0" smtClean="0"/>
              <a:t>примерная основная образовательная программа</a:t>
            </a:r>
            <a:r>
              <a:rPr lang="ru-RU" dirty="0" smtClean="0"/>
              <a:t> - учебно-методическая документация (примерный учебный план, примерный календарный учебный график, примерные рабочие программы учебных предметов, курсов, дисциплин (модулей), иных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714348" y="1928802"/>
            <a:ext cx="7858180" cy="785818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14348" y="4929198"/>
            <a:ext cx="7858180" cy="1143008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42910" y="357166"/>
            <a:ext cx="6928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273-ФЗ «Об образовании в РФ»</a:t>
            </a:r>
          </a:p>
        </p:txBody>
      </p:sp>
    </p:spTree>
    <p:extLst>
      <p:ext uri="{BB962C8B-B14F-4D97-AF65-F5344CB8AC3E}">
        <p14:creationId xmlns:p14="http://schemas.microsoft.com/office/powerpoint/2010/main" xmlns="" val="3992230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db2004134l">
  <a:themeElements>
    <a:clrScheme name="134TGp_report_diagram 2">
      <a:dk1>
        <a:srgbClr val="23387D"/>
      </a:dk1>
      <a:lt1>
        <a:srgbClr val="FFFFFF"/>
      </a:lt1>
      <a:dk2>
        <a:srgbClr val="1A3D97"/>
      </a:dk2>
      <a:lt2>
        <a:srgbClr val="DDDDDD"/>
      </a:lt2>
      <a:accent1>
        <a:srgbClr val="4972BB"/>
      </a:accent1>
      <a:accent2>
        <a:srgbClr val="6A99D8"/>
      </a:accent2>
      <a:accent3>
        <a:srgbClr val="FFFFFF"/>
      </a:accent3>
      <a:accent4>
        <a:srgbClr val="1C2E6A"/>
      </a:accent4>
      <a:accent5>
        <a:srgbClr val="B1BCDA"/>
      </a:accent5>
      <a:accent6>
        <a:srgbClr val="5F8AC4"/>
      </a:accent6>
      <a:hlink>
        <a:srgbClr val="96B1E6"/>
      </a:hlink>
      <a:folHlink>
        <a:srgbClr val="99C25C"/>
      </a:folHlink>
    </a:clrScheme>
    <a:fontScheme name="134TGp_report_diagram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4TGp_report_diagram 1">
        <a:dk1>
          <a:srgbClr val="1D4940"/>
        </a:dk1>
        <a:lt1>
          <a:srgbClr val="FFFFFF"/>
        </a:lt1>
        <a:dk2>
          <a:srgbClr val="3F716F"/>
        </a:dk2>
        <a:lt2>
          <a:srgbClr val="DDDDDD"/>
        </a:lt2>
        <a:accent1>
          <a:srgbClr val="669E86"/>
        </a:accent1>
        <a:accent2>
          <a:srgbClr val="A2CAB4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92B7A3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4TGp_report_diagram 2">
        <a:dk1>
          <a:srgbClr val="23387D"/>
        </a:dk1>
        <a:lt1>
          <a:srgbClr val="FFFFFF"/>
        </a:lt1>
        <a:dk2>
          <a:srgbClr val="1A3D97"/>
        </a:dk2>
        <a:lt2>
          <a:srgbClr val="DDDDDD"/>
        </a:lt2>
        <a:accent1>
          <a:srgbClr val="4972BB"/>
        </a:accent1>
        <a:accent2>
          <a:srgbClr val="6A99D8"/>
        </a:accent2>
        <a:accent3>
          <a:srgbClr val="FFFFFF"/>
        </a:accent3>
        <a:accent4>
          <a:srgbClr val="1C2E6A"/>
        </a:accent4>
        <a:accent5>
          <a:srgbClr val="B1BCDA"/>
        </a:accent5>
        <a:accent6>
          <a:srgbClr val="5F8AC4"/>
        </a:accent6>
        <a:hlink>
          <a:srgbClr val="96B1E6"/>
        </a:hlink>
        <a:folHlink>
          <a:srgbClr val="99C25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4TGp_report_diagram 3">
        <a:dk1>
          <a:srgbClr val="23387D"/>
        </a:dk1>
        <a:lt1>
          <a:srgbClr val="FFFFFF"/>
        </a:lt1>
        <a:dk2>
          <a:srgbClr val="1A3D97"/>
        </a:dk2>
        <a:lt2>
          <a:srgbClr val="DDDDDD"/>
        </a:lt2>
        <a:accent1>
          <a:srgbClr val="6E51A7"/>
        </a:accent1>
        <a:accent2>
          <a:srgbClr val="8C8EE0"/>
        </a:accent2>
        <a:accent3>
          <a:srgbClr val="FFFFFF"/>
        </a:accent3>
        <a:accent4>
          <a:srgbClr val="1C2E6A"/>
        </a:accent4>
        <a:accent5>
          <a:srgbClr val="BAB3D0"/>
        </a:accent5>
        <a:accent6>
          <a:srgbClr val="7E80CB"/>
        </a:accent6>
        <a:hlink>
          <a:srgbClr val="96B1E6"/>
        </a:hlink>
        <a:folHlink>
          <a:srgbClr val="7BB3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Портфолио студент 2013_ВагановПВ_</Template>
  <TotalTime>2081</TotalTime>
  <Words>1406</Words>
  <Application>Microsoft Office PowerPoint</Application>
  <PresentationFormat>Экран (4:3)</PresentationFormat>
  <Paragraphs>311</Paragraphs>
  <Slides>40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cdb2004134l</vt:lpstr>
      <vt:lpstr>Тема Office</vt:lpstr>
      <vt:lpstr>Image</vt:lpstr>
      <vt:lpstr>Создание условий для проектирования индивидуального образовательного маршрута студента</vt:lpstr>
      <vt:lpstr>Индивидуальный образовательный маршрут</vt:lpstr>
      <vt:lpstr>Индивидуальный образовательный маршрут</vt:lpstr>
      <vt:lpstr>Индивидуальный образовательный маршрут</vt:lpstr>
      <vt:lpstr>Индивидуальный учебный план</vt:lpstr>
      <vt:lpstr>Индивидуальный учебный план</vt:lpstr>
      <vt:lpstr>Слайд 7</vt:lpstr>
      <vt:lpstr>Слайд 8</vt:lpstr>
      <vt:lpstr>Слайд 9</vt:lpstr>
      <vt:lpstr>Слайд 10</vt:lpstr>
      <vt:lpstr>Индивидуальный образовательный маршрут (ИОМ)</vt:lpstr>
      <vt:lpstr>Слайд 12</vt:lpstr>
      <vt:lpstr>Слайд 13</vt:lpstr>
      <vt:lpstr>Этапы проектирования и реализации ИОМ</vt:lpstr>
      <vt:lpstr>Слайд 15</vt:lpstr>
      <vt:lpstr>ИОМ «Я-специалист»</vt:lpstr>
      <vt:lpstr>ИОМ, ориентированный на формирование компетенций в различных областях</vt:lpstr>
      <vt:lpstr>ИОМ, ориентированный на развитие индивидуальных особенностей обучающихся</vt:lpstr>
      <vt:lpstr>ИОМ «Развитие дополнительных компетенций»</vt:lpstr>
      <vt:lpstr>Ваганов Павел Владимирович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Создание условий для проектирования индивидуального образовательного маршрута студента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nisman</dc:creator>
  <cp:lastModifiedBy>Pivneva</cp:lastModifiedBy>
  <cp:revision>290</cp:revision>
  <cp:lastPrinted>2014-09-18T12:23:33Z</cp:lastPrinted>
  <dcterms:created xsi:type="dcterms:W3CDTF">2014-09-17T07:26:38Z</dcterms:created>
  <dcterms:modified xsi:type="dcterms:W3CDTF">2014-10-06T06:00:56Z</dcterms:modified>
</cp:coreProperties>
</file>